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7" r:id="rId4"/>
    <p:sldId id="270" r:id="rId5"/>
    <p:sldId id="266" r:id="rId6"/>
    <p:sldId id="268" r:id="rId7"/>
    <p:sldId id="269" r:id="rId8"/>
    <p:sldId id="271" r:id="rId9"/>
    <p:sldId id="272" r:id="rId10"/>
    <p:sldId id="274" r:id="rId11"/>
    <p:sldId id="273" r:id="rId12"/>
    <p:sldId id="277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2" r:id="rId24"/>
    <p:sldId id="28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문" lastIdx="6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70"/>
    <a:srgbClr val="F79709"/>
    <a:srgbClr val="DC3912"/>
    <a:srgbClr val="3366CC"/>
    <a:srgbClr val="FF9900"/>
    <a:srgbClr val="000000"/>
    <a:srgbClr val="FFFFFF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7T14:10:49.054" idx="1">
    <p:pos x="6016" y="3693"/>
    <p:text>해남체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6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2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6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2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2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5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4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42.co.kr/ott-%ED%98%B8%EC%8B%9C%EC%A0%88-%EB%81%9D%EB%82%AC%EB%82%98-%EB%91%90-%EC%9E%90%EB%A6%BF%EC%88%98-%EC%9D%B4%EC%9A%A9%EC%9E%90-%EA%B0%90%EC%86%8C%EC%97%90-%EC%97%85%EA%B3%84%EB%8A%94/" TargetMode="External"/><Relationship Id="rId3" Type="http://schemas.openxmlformats.org/officeDocument/2006/relationships/hyperlink" Target="https://namu.wiki/w/Over%20the%20top" TargetMode="External"/><Relationship Id="rId7" Type="http://schemas.openxmlformats.org/officeDocument/2006/relationships/hyperlink" Target="https://byline.network/2022/01/5-107/" TargetMode="External"/><Relationship Id="rId2" Type="http://schemas.openxmlformats.org/officeDocument/2006/relationships/hyperlink" Target="https://ko.wikipedia.org/wiki/OTT_%EC%84%9C%EB%B9%84%EC%8A%A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occa.kr/trend/vol29/sub/s31.html" TargetMode="External"/><Relationship Id="rId11" Type="http://schemas.openxmlformats.org/officeDocument/2006/relationships/hyperlink" Target="http://pptbizcam.co.kr/" TargetMode="External"/><Relationship Id="rId5" Type="http://schemas.openxmlformats.org/officeDocument/2006/relationships/hyperlink" Target="https://www.yna.co.kr/view/AKR20220603134500017" TargetMode="External"/><Relationship Id="rId10" Type="http://schemas.openxmlformats.org/officeDocument/2006/relationships/hyperlink" Target="https://www.pngwing.com/ko/search?q=%EB%84%B7%ED%94%8C%EB%A6%AD%EC%8A%A4" TargetMode="External"/><Relationship Id="rId4" Type="http://schemas.openxmlformats.org/officeDocument/2006/relationships/hyperlink" Target="https://spri.kr/posts/view/22907?code=data_all&amp;study_type=industry_trend" TargetMode="External"/><Relationship Id="rId9" Type="http://schemas.openxmlformats.org/officeDocument/2006/relationships/hyperlink" Target="https://www.b2binternational.com/publications/buyer-persona-developmen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woCon" panose="020B0609070205080204" pitchFamily="49" charset="-127"/>
                <a:ea typeface="TwoCon" panose="020B0609070205080204" pitchFamily="49" charset="-127"/>
              </a:rPr>
              <a:t>맞춤형  </a:t>
            </a: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woCon" panose="020B0609070205080204" pitchFamily="49" charset="-127"/>
                <a:ea typeface="TwoCon" panose="020B0609070205080204" pitchFamily="49" charset="-127"/>
              </a:rPr>
              <a:t>OTT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woCon" panose="020B0609070205080204" pitchFamily="49" charset="-127"/>
                <a:ea typeface="TwoCon" panose="020B0609070205080204" pitchFamily="49" charset="-127"/>
              </a:rPr>
              <a:t>서비스 추천 어플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woCon" panose="020B0609070205080204" pitchFamily="49" charset="-127"/>
              <a:ea typeface="TwoCon" panose="020B0609070205080204" pitchFamily="49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문병내</a:t>
            </a:r>
            <a:endParaRPr lang="en-US" altLang="ko-KR" sz="2400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02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ea typeface="Tmon몬소리 Black" panose="02000A03000000000000" pitchFamily="2" charset="-127"/>
                  <a:cs typeface="Poppins" panose="00000800000000000000" pitchFamily="2" charset="0"/>
                </a:rPr>
                <a:t>사용자 리서치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설문조사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C7B9-6E2E-1EDB-63EF-E4C62A4B7C4C}"/>
              </a:ext>
            </a:extLst>
          </p:cNvPr>
          <p:cNvSpPr txBox="1"/>
          <p:nvPr/>
        </p:nvSpPr>
        <p:spPr>
          <a:xfrm>
            <a:off x="2055020" y="1021031"/>
            <a:ext cx="47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OTT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서비스 이용자 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10128-5728-26A3-F611-FBAF247AE82C}"/>
              </a:ext>
            </a:extLst>
          </p:cNvPr>
          <p:cNvSpPr/>
          <p:nvPr/>
        </p:nvSpPr>
        <p:spPr>
          <a:xfrm>
            <a:off x="1946570" y="900986"/>
            <a:ext cx="3856863" cy="656783"/>
          </a:xfrm>
          <a:prstGeom prst="rect">
            <a:avLst/>
          </a:prstGeom>
          <a:ln>
            <a:solidFill>
              <a:srgbClr val="FFD37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⊙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OTT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서비스를 이용하신 적이 있습니까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응답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18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0BB0C5-B9BA-45A3-1869-D08AAE2D64AC}"/>
              </a:ext>
            </a:extLst>
          </p:cNvPr>
          <p:cNvGrpSpPr/>
          <p:nvPr/>
        </p:nvGrpSpPr>
        <p:grpSpPr>
          <a:xfrm>
            <a:off x="2627523" y="2096113"/>
            <a:ext cx="6936954" cy="4534878"/>
            <a:chOff x="2627523" y="2096113"/>
            <a:chExt cx="6936954" cy="453487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EDB6B26-F60F-363E-5F9A-28A05F8488B0}"/>
                </a:ext>
              </a:extLst>
            </p:cNvPr>
            <p:cNvSpPr/>
            <p:nvPr/>
          </p:nvSpPr>
          <p:spPr>
            <a:xfrm>
              <a:off x="3789455" y="5601222"/>
              <a:ext cx="4849023" cy="102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88.9%</a:t>
              </a:r>
              <a:r>
                <a:rPr lang="ko-KR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의 압도적인 비율로 </a:t>
              </a:r>
              <a:r>
                <a:rPr lang="en-US" altLang="ko-KR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OTT</a:t>
              </a:r>
              <a:r>
                <a:rPr lang="ko-KR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를 사용했거나 사용 중이며</a:t>
              </a:r>
              <a:endPara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보통 한 달에 </a:t>
              </a:r>
              <a:r>
                <a:rPr lang="en-US" altLang="ko-KR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</a:t>
              </a:r>
              <a:r>
                <a:rPr lang="ko-KR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개의 </a:t>
              </a:r>
              <a:r>
                <a:rPr lang="en-US" altLang="ko-KR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OTT </a:t>
              </a:r>
              <a:r>
                <a:rPr lang="ko-KR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서비스를 이용중인 것으로 나타남</a:t>
              </a:r>
              <a:endPara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3CB1638-380B-533A-D526-C9303756A31B}"/>
                </a:ext>
              </a:extLst>
            </p:cNvPr>
            <p:cNvGrpSpPr/>
            <p:nvPr/>
          </p:nvGrpSpPr>
          <p:grpSpPr>
            <a:xfrm>
              <a:off x="2627523" y="2096113"/>
              <a:ext cx="6936954" cy="3598009"/>
              <a:chOff x="2627523" y="2096113"/>
              <a:chExt cx="6936954" cy="359800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049014-150F-EFF9-1678-EC301E4DB51C}"/>
                  </a:ext>
                </a:extLst>
              </p:cNvPr>
              <p:cNvGrpSpPr/>
              <p:nvPr/>
            </p:nvGrpSpPr>
            <p:grpSpPr>
              <a:xfrm>
                <a:off x="2627523" y="2096113"/>
                <a:ext cx="6936954" cy="3598009"/>
                <a:chOff x="2700403" y="1963547"/>
                <a:chExt cx="6936954" cy="3598009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8097FD62-5C9E-57E5-DB19-F1668BE59676}"/>
                    </a:ext>
                  </a:extLst>
                </p:cNvPr>
                <p:cNvGrpSpPr/>
                <p:nvPr/>
              </p:nvGrpSpPr>
              <p:grpSpPr>
                <a:xfrm>
                  <a:off x="2700403" y="2189223"/>
                  <a:ext cx="6936954" cy="3372333"/>
                  <a:chOff x="2611255" y="1698638"/>
                  <a:chExt cx="7200000" cy="3633609"/>
                </a:xfrm>
              </p:grpSpPr>
              <p:sp>
                <p:nvSpPr>
                  <p:cNvPr id="30" name="원호 29">
                    <a:extLst>
                      <a:ext uri="{FF2B5EF4-FFF2-40B4-BE49-F238E27FC236}">
                        <a16:creationId xmlns:a16="http://schemas.microsoft.com/office/drawing/2014/main" id="{D84A6409-29CD-03A4-545E-82C06C0CCAE6}"/>
                      </a:ext>
                    </a:extLst>
                  </p:cNvPr>
                  <p:cNvSpPr/>
                  <p:nvPr/>
                </p:nvSpPr>
                <p:spPr>
                  <a:xfrm>
                    <a:off x="3160875" y="2446953"/>
                    <a:ext cx="2883379" cy="2885294"/>
                  </a:xfrm>
                  <a:prstGeom prst="arc">
                    <a:avLst>
                      <a:gd name="adj1" fmla="val 10829725"/>
                      <a:gd name="adj2" fmla="val 0"/>
                    </a:avLst>
                  </a:prstGeom>
                  <a:solidFill>
                    <a:srgbClr val="FFD370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3600" b="1" dirty="0">
                        <a:solidFill>
                          <a:prstClr val="white"/>
                        </a:solidFill>
                      </a:rPr>
                      <a:t>있다</a:t>
                    </a:r>
                  </a:p>
                </p:txBody>
              </p:sp>
              <p:sp>
                <p:nvSpPr>
                  <p:cNvPr id="31" name="원호 30">
                    <a:extLst>
                      <a:ext uri="{FF2B5EF4-FFF2-40B4-BE49-F238E27FC236}">
                        <a16:creationId xmlns:a16="http://schemas.microsoft.com/office/drawing/2014/main" id="{D97E25AB-5125-1712-A45A-6B66CD116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44252" y="3181290"/>
                    <a:ext cx="1346100" cy="1383383"/>
                  </a:xfrm>
                  <a:prstGeom prst="arc">
                    <a:avLst>
                      <a:gd name="adj1" fmla="val 10835307"/>
                      <a:gd name="adj2" fmla="val 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spcCol="0" rtlCol="0" anchor="t">
                    <a:normAutofit/>
                  </a:bodyPr>
                  <a:lstStyle/>
                  <a:p>
                    <a:pPr algn="ctr"/>
                    <a:endParaRPr lang="ko-KR" altLang="en-US" sz="3600" b="1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B68D6C9A-F3BF-7073-8B8A-2DFB23468B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11255" y="3883898"/>
                    <a:ext cx="7200000" cy="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86E6576-8074-7D5D-8142-4D59F6557ED4}"/>
                      </a:ext>
                    </a:extLst>
                  </p:cNvPr>
                  <p:cNvSpPr txBox="1"/>
                  <p:nvPr/>
                </p:nvSpPr>
                <p:spPr>
                  <a:xfrm>
                    <a:off x="6178023" y="4495083"/>
                    <a:ext cx="121211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b="1" dirty="0">
                        <a:solidFill>
                          <a:srgbClr val="44546A"/>
                        </a:solidFill>
                      </a:rPr>
                      <a:t>11.1</a:t>
                    </a:r>
                    <a:r>
                      <a:rPr lang="en-US" altLang="ko-KR" sz="1600" b="1" dirty="0">
                        <a:solidFill>
                          <a:srgbClr val="44546A"/>
                        </a:solidFill>
                      </a:rPr>
                      <a:t>%</a:t>
                    </a:r>
                  </a:p>
                  <a:p>
                    <a:pPr algn="ctr"/>
                    <a:r>
                      <a:rPr lang="en-US" altLang="ko-KR" sz="800" b="1" dirty="0">
                        <a:solidFill>
                          <a:srgbClr val="44546A"/>
                        </a:solidFill>
                      </a:rPr>
                      <a:t>2</a:t>
                    </a:r>
                    <a:r>
                      <a:rPr lang="ko-KR" altLang="en-US" sz="800" b="1" dirty="0">
                        <a:solidFill>
                          <a:srgbClr val="44546A"/>
                        </a:solidFill>
                      </a:rPr>
                      <a:t>명</a:t>
                    </a:r>
                    <a:endParaRPr lang="en-US" altLang="ko-KR" sz="1600" b="1" dirty="0">
                      <a:solidFill>
                        <a:srgbClr val="44546A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85730F6-990A-9F6F-9526-66AFB0C2FDF7}"/>
                      </a:ext>
                    </a:extLst>
                  </p:cNvPr>
                  <p:cNvSpPr txBox="1"/>
                  <p:nvPr/>
                </p:nvSpPr>
                <p:spPr>
                  <a:xfrm>
                    <a:off x="3996506" y="1698638"/>
                    <a:ext cx="1212114" cy="6840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88.9</a:t>
                    </a:r>
                    <a:r>
                      <a:rPr lang="en-US" altLang="ko-KR" sz="16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8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16</a:t>
                    </a:r>
                    <a:r>
                      <a:rPr lang="ko-KR" altLang="en-US" sz="8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명</a:t>
                    </a:r>
                    <a:endParaRPr lang="en-US" altLang="ko-KR" sz="8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</p:txBody>
              </p:sp>
            </p:grp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54B7F48A-5D9F-DA56-8B36-2521C88C2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93533" y="1963547"/>
                  <a:ext cx="3043824" cy="1609591"/>
                </a:xfrm>
                <a:prstGeom prst="rect">
                  <a:avLst/>
                </a:prstGeom>
                <a:ln>
                  <a:solidFill>
                    <a:srgbClr val="FFD370"/>
                  </a:solidFill>
                </a:ln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20E119-20ED-E91F-3F92-EF37EF088B90}"/>
                  </a:ext>
                </a:extLst>
              </p:cNvPr>
              <p:cNvSpPr txBox="1"/>
              <p:nvPr/>
            </p:nvSpPr>
            <p:spPr>
              <a:xfrm>
                <a:off x="6266864" y="4448424"/>
                <a:ext cx="877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prstClr val="white"/>
                    </a:solidFill>
                  </a:rPr>
                  <a:t>없다</a:t>
                </a:r>
                <a:endParaRPr lang="ko-KR" altLang="en-US" sz="1800" b="1" dirty="0">
                  <a:solidFill>
                    <a:prstClr val="white"/>
                  </a:solidFill>
                </a:endParaRPr>
              </a:p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3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ea typeface="Tmon몬소리 Black" panose="02000A03000000000000" pitchFamily="2" charset="-127"/>
                  <a:cs typeface="Poppins" panose="00000800000000000000" pitchFamily="2" charset="0"/>
                </a:rPr>
                <a:t>사용자 리서치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설문조사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C7B9-6E2E-1EDB-63EF-E4C62A4B7C4C}"/>
              </a:ext>
            </a:extLst>
          </p:cNvPr>
          <p:cNvSpPr txBox="1"/>
          <p:nvPr/>
        </p:nvSpPr>
        <p:spPr>
          <a:xfrm>
            <a:off x="2055020" y="1021031"/>
            <a:ext cx="47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OTT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서비스 이용자 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10128-5728-26A3-F611-FBAF247AE82C}"/>
              </a:ext>
            </a:extLst>
          </p:cNvPr>
          <p:cNvSpPr/>
          <p:nvPr/>
        </p:nvSpPr>
        <p:spPr>
          <a:xfrm>
            <a:off x="1946570" y="900986"/>
            <a:ext cx="3856863" cy="656783"/>
          </a:xfrm>
          <a:prstGeom prst="rect">
            <a:avLst/>
          </a:prstGeom>
          <a:ln>
            <a:solidFill>
              <a:srgbClr val="FFD37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202124"/>
                </a:solidFill>
                <a:latin typeface="Roboto" panose="020B0604020202020204" pitchFamily="2" charset="0"/>
              </a:rPr>
              <a:t>⊙ </a:t>
            </a:r>
            <a:r>
              <a:rPr lang="en-US" altLang="ko-KR" sz="1400" dirty="0">
                <a:solidFill>
                  <a:srgbClr val="202124"/>
                </a:solidFill>
                <a:latin typeface="Roboto" panose="020B0604020202020204" pitchFamily="2" charset="0"/>
              </a:rPr>
              <a:t>OTT </a:t>
            </a:r>
            <a:r>
              <a:rPr lang="ko-KR" altLang="en-US" sz="1400" dirty="0">
                <a:solidFill>
                  <a:srgbClr val="202124"/>
                </a:solidFill>
                <a:latin typeface="Roboto" panose="020B0604020202020204" pitchFamily="2" charset="0"/>
              </a:rPr>
              <a:t>서비스 선택에 대한 고민</a:t>
            </a:r>
            <a:endParaRPr lang="en-US" altLang="ko-KR" sz="1400" dirty="0">
              <a:solidFill>
                <a:srgbClr val="202124"/>
              </a:solidFill>
              <a:latin typeface="Roboto" panose="020B06040202020202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응답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18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11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5C5A73-0DAD-F121-74BC-4583D7C51D5B}"/>
              </a:ext>
            </a:extLst>
          </p:cNvPr>
          <p:cNvGrpSpPr/>
          <p:nvPr/>
        </p:nvGrpSpPr>
        <p:grpSpPr>
          <a:xfrm>
            <a:off x="821699" y="1926879"/>
            <a:ext cx="10847233" cy="4665833"/>
            <a:chOff x="821699" y="1658655"/>
            <a:chExt cx="10847233" cy="4665833"/>
          </a:xfrm>
        </p:grpSpPr>
        <p:sp>
          <p:nvSpPr>
            <p:cNvPr id="63" name="사각형: 둥근 모서리 130">
              <a:extLst>
                <a:ext uri="{FF2B5EF4-FFF2-40B4-BE49-F238E27FC236}">
                  <a16:creationId xmlns:a16="http://schemas.microsoft.com/office/drawing/2014/main" id="{41BA7FA5-A5CB-3D04-0C18-963EB65AF69F}"/>
                </a:ext>
              </a:extLst>
            </p:cNvPr>
            <p:cNvSpPr/>
            <p:nvPr/>
          </p:nvSpPr>
          <p:spPr>
            <a:xfrm>
              <a:off x="7635043" y="4867385"/>
              <a:ext cx="983739" cy="208566"/>
            </a:xfrm>
            <a:prstGeom prst="roundRect">
              <a:avLst>
                <a:gd name="adj" fmla="val 50000"/>
              </a:avLst>
            </a:prstGeom>
            <a:solidFill>
              <a:srgbClr val="3366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defRPr/>
              </a:pPr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명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BFCEE73-445F-821B-DDE1-B73D56F70C98}"/>
                </a:ext>
              </a:extLst>
            </p:cNvPr>
            <p:cNvGrpSpPr/>
            <p:nvPr/>
          </p:nvGrpSpPr>
          <p:grpSpPr>
            <a:xfrm>
              <a:off x="821699" y="1658655"/>
              <a:ext cx="10847233" cy="4665833"/>
              <a:chOff x="821699" y="1658655"/>
              <a:chExt cx="10847233" cy="4665833"/>
            </a:xfrm>
          </p:grpSpPr>
          <p:sp>
            <p:nvSpPr>
              <p:cNvPr id="61" name="사각형: 둥근 모서리 130">
                <a:extLst>
                  <a:ext uri="{FF2B5EF4-FFF2-40B4-BE49-F238E27FC236}">
                    <a16:creationId xmlns:a16="http://schemas.microsoft.com/office/drawing/2014/main" id="{BAB03191-7747-7497-47E3-36207E0EB65F}"/>
                  </a:ext>
                </a:extLst>
              </p:cNvPr>
              <p:cNvSpPr/>
              <p:nvPr/>
            </p:nvSpPr>
            <p:spPr>
              <a:xfrm>
                <a:off x="6941450" y="4868058"/>
                <a:ext cx="983739" cy="208566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defRPr/>
                </a:pPr>
                <a:r>
                  <a:rPr lang="en-US" altLang="ko-KR" sz="1100" b="1" dirty="0">
                    <a:solidFill>
                      <a:schemeClr val="bg1"/>
                    </a:solidFill>
                  </a:rPr>
                  <a:t>4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명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532A887-95A1-6D0D-BD62-D5B517CA31EE}"/>
                  </a:ext>
                </a:extLst>
              </p:cNvPr>
              <p:cNvGrpSpPr/>
              <p:nvPr/>
            </p:nvGrpSpPr>
            <p:grpSpPr>
              <a:xfrm>
                <a:off x="821699" y="1658655"/>
                <a:ext cx="10847233" cy="4665833"/>
                <a:chOff x="821699" y="1658655"/>
                <a:chExt cx="10847233" cy="4665833"/>
              </a:xfrm>
            </p:grpSpPr>
            <p:sp>
              <p:nvSpPr>
                <p:cNvPr id="59" name="사각형: 둥근 모서리 130">
                  <a:extLst>
                    <a:ext uri="{FF2B5EF4-FFF2-40B4-BE49-F238E27FC236}">
                      <a16:creationId xmlns:a16="http://schemas.microsoft.com/office/drawing/2014/main" id="{990B222E-DF7D-2D7E-8942-1F9005F2D515}"/>
                    </a:ext>
                  </a:extLst>
                </p:cNvPr>
                <p:cNvSpPr/>
                <p:nvPr/>
              </p:nvSpPr>
              <p:spPr>
                <a:xfrm>
                  <a:off x="3798281" y="4868058"/>
                  <a:ext cx="1550318" cy="21656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391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defRPr/>
                  </a:pPr>
                  <a:r>
                    <a:rPr lang="en-US" altLang="ko-KR" sz="1100" b="1" dirty="0">
                      <a:solidFill>
                        <a:schemeClr val="bg1"/>
                      </a:solidFill>
                    </a:rPr>
                    <a:t>7</a:t>
                  </a:r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명</a:t>
                  </a:r>
                </a:p>
              </p:txBody>
            </p: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650558BB-6958-2E64-910E-A25D20B4E768}"/>
                    </a:ext>
                  </a:extLst>
                </p:cNvPr>
                <p:cNvGrpSpPr/>
                <p:nvPr/>
              </p:nvGrpSpPr>
              <p:grpSpPr>
                <a:xfrm>
                  <a:off x="821699" y="1658655"/>
                  <a:ext cx="10847233" cy="4665833"/>
                  <a:chOff x="763542" y="1499732"/>
                  <a:chExt cx="10847233" cy="4665833"/>
                </a:xfrm>
              </p:grpSpPr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43AA19F1-2FD7-3092-4457-4C3425E45ECF}"/>
                      </a:ext>
                    </a:extLst>
                  </p:cNvPr>
                  <p:cNvGrpSpPr/>
                  <p:nvPr/>
                </p:nvGrpSpPr>
                <p:grpSpPr>
                  <a:xfrm>
                    <a:off x="2583571" y="1590883"/>
                    <a:ext cx="3209655" cy="3362662"/>
                    <a:chOff x="1316620" y="1568581"/>
                    <a:chExt cx="3209655" cy="3362662"/>
                  </a:xfrm>
                </p:grpSpPr>
                <p:sp>
                  <p:nvSpPr>
                    <p:cNvPr id="54" name="직사각형 53">
                      <a:extLst>
                        <a:ext uri="{FF2B5EF4-FFF2-40B4-BE49-F238E27FC236}">
                          <a16:creationId xmlns:a16="http://schemas.microsoft.com/office/drawing/2014/main" id="{2D13E8F4-147F-7BEE-23C5-DA06CB2F9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6620" y="3929193"/>
                      <a:ext cx="3209655" cy="6970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어떤 </a:t>
                      </a:r>
                      <a:r>
                        <a:rPr lang="en-US" altLang="ko-KR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OTT </a:t>
                      </a:r>
                      <a:r>
                        <a:rPr lang="ko-KR" altLang="en-US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서비스를 이용할지에 대해 </a:t>
                      </a:r>
                      <a:r>
                        <a:rPr lang="ko-KR" altLang="en-US" sz="1400" b="1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고민하신적이</a:t>
                      </a:r>
                      <a:r>
                        <a:rPr lang="ko-KR" altLang="en-US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있습니까</a:t>
                      </a:r>
                      <a:r>
                        <a:rPr lang="en-US" altLang="ko-KR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?</a:t>
                      </a:r>
                    </a:p>
                  </p:txBody>
                </p:sp>
                <p:sp>
                  <p:nvSpPr>
                    <p:cNvPr id="55" name="사각형: 둥근 모서리 129">
                      <a:extLst>
                        <a:ext uri="{FF2B5EF4-FFF2-40B4-BE49-F238E27FC236}">
                          <a16:creationId xmlns:a16="http://schemas.microsoft.com/office/drawing/2014/main" id="{CF106390-8528-B0E0-E5C0-E14E52316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9536" y="4661368"/>
                      <a:ext cx="2466659" cy="269875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" name="사각형: 둥근 모서리 130">
                      <a:extLst>
                        <a:ext uri="{FF2B5EF4-FFF2-40B4-BE49-F238E27FC236}">
                          <a16:creationId xmlns:a16="http://schemas.microsoft.com/office/drawing/2014/main" id="{883FCC4B-7AA2-E33C-0C3A-3DD34E0E3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1761" y="4686833"/>
                      <a:ext cx="1550318" cy="2165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3366CC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p:txBody>
                </p:sp>
                <p:pic>
                  <p:nvPicPr>
                    <p:cNvPr id="57" name="그림 56">
                      <a:extLst>
                        <a:ext uri="{FF2B5EF4-FFF2-40B4-BE49-F238E27FC236}">
                          <a16:creationId xmlns:a16="http://schemas.microsoft.com/office/drawing/2014/main" id="{4AB8DFF0-AC20-742F-FD54-6A75DBA239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86915" y="1598873"/>
                      <a:ext cx="2381582" cy="2381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그림 57">
                      <a:extLst>
                        <a:ext uri="{FF2B5EF4-FFF2-40B4-BE49-F238E27FC236}">
                          <a16:creationId xmlns:a16="http://schemas.microsoft.com/office/drawing/2014/main" id="{1E0CF3E6-8EBF-9864-7CA1-CF1ACC806A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902319" y="1568581"/>
                      <a:ext cx="533474" cy="5048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AE02B52C-C96B-27E8-5523-52511D2B2350}"/>
                      </a:ext>
                    </a:extLst>
                  </p:cNvPr>
                  <p:cNvGrpSpPr/>
                  <p:nvPr/>
                </p:nvGrpSpPr>
                <p:grpSpPr>
                  <a:xfrm>
                    <a:off x="5894948" y="1652781"/>
                    <a:ext cx="2915825" cy="3405994"/>
                    <a:chOff x="4883907" y="1675083"/>
                    <a:chExt cx="2915825" cy="3405994"/>
                  </a:xfrm>
                </p:grpSpPr>
                <p:sp>
                  <p:nvSpPr>
                    <p:cNvPr id="50" name="직사각형 49">
                      <a:extLst>
                        <a:ext uri="{FF2B5EF4-FFF2-40B4-BE49-F238E27FC236}">
                          <a16:creationId xmlns:a16="http://schemas.microsoft.com/office/drawing/2014/main" id="{458A8536-E530-51C4-D4DB-69E02D137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3907" y="3980455"/>
                      <a:ext cx="2915825" cy="110062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(“</a:t>
                      </a:r>
                      <a:r>
                        <a:rPr lang="ko-KR" altLang="en-US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있다</a:t>
                      </a:r>
                      <a:r>
                        <a:rPr lang="en-US" altLang="ko-KR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“)</a:t>
                      </a:r>
                      <a:r>
                        <a:rPr lang="ko-KR" altLang="en-US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의 경우 </a:t>
                      </a:r>
                      <a:endParaRPr lang="en-US" altLang="ko-KR" sz="14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무슨 고민이었습니까</a:t>
                      </a:r>
                      <a:r>
                        <a:rPr lang="en-US" altLang="ko-KR" sz="1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?</a:t>
                      </a:r>
                    </a:p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altLang="ko-KR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p:txBody>
                </p:sp>
                <p:sp>
                  <p:nvSpPr>
                    <p:cNvPr id="51" name="사각형: 둥근 모서리 129">
                      <a:extLst>
                        <a:ext uri="{FF2B5EF4-FFF2-40B4-BE49-F238E27FC236}">
                          <a16:creationId xmlns:a16="http://schemas.microsoft.com/office/drawing/2014/main" id="{E9DDE6C4-27CA-7555-D7FC-C3367E269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8491" y="4694830"/>
                      <a:ext cx="2466659" cy="269875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2" name="사각형: 둥근 모서리 130">
                      <a:extLst>
                        <a:ext uri="{FF2B5EF4-FFF2-40B4-BE49-F238E27FC236}">
                          <a16:creationId xmlns:a16="http://schemas.microsoft.com/office/drawing/2014/main" id="{C9332CAA-1EC2-127B-6D8B-DF684FB4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4566" y="4731437"/>
                      <a:ext cx="983739" cy="20856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C3912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p:txBody>
                </p:sp>
                <p:pic>
                  <p:nvPicPr>
                    <p:cNvPr id="53" name="그림 52">
                      <a:extLst>
                        <a:ext uri="{FF2B5EF4-FFF2-40B4-BE49-F238E27FC236}">
                          <a16:creationId xmlns:a16="http://schemas.microsoft.com/office/drawing/2014/main" id="{FED29046-51F4-9920-FF13-E942275740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126452" y="1675083"/>
                      <a:ext cx="2314898" cy="230537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13D012C9-8980-C0F3-A2B4-C4E170F01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686192" y="1499732"/>
                    <a:ext cx="2924583" cy="1609950"/>
                  </a:xfrm>
                  <a:prstGeom prst="rect">
                    <a:avLst/>
                  </a:prstGeom>
                </p:spPr>
              </p:pic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DCF9DEE-B8DA-3072-A105-69D3585EC883}"/>
                      </a:ext>
                    </a:extLst>
                  </p:cNvPr>
                  <p:cNvSpPr txBox="1"/>
                  <p:nvPr/>
                </p:nvSpPr>
                <p:spPr>
                  <a:xfrm>
                    <a:off x="763542" y="5380735"/>
                    <a:ext cx="10548601" cy="7848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/>
                    </a:pPr>
                    <a:r>
                      <a:rPr lang="en-US" altLang="ko-KR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rPr>
                      <a:t>61.1%</a:t>
                    </a:r>
                    <a:r>
                      <a:rPr lang="ko-KR" altLang="en-US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rPr>
                      <a:t>의 인원이 </a:t>
                    </a:r>
                    <a:r>
                      <a:rPr lang="en-US" altLang="ko-KR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rPr>
                      <a:t>OTT</a:t>
                    </a:r>
                    <a:r>
                      <a:rPr lang="ko-KR" altLang="en-US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rPr>
                      <a:t> 서비스 선택 시 고민한 적이 있었으며 고민의 이유 역시 다양했다</a:t>
                    </a:r>
                    <a:endParaRPr lang="en-US" altLang="ko-KR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</a:endParaRPr>
                  </a:p>
                  <a:p>
                    <a:endParaRPr lang="ko-KR" alt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539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ea typeface="Tmon몬소리 Black" panose="02000A03000000000000" pitchFamily="2" charset="-127"/>
                  <a:cs typeface="Poppins" panose="00000800000000000000" pitchFamily="2" charset="0"/>
                </a:rPr>
                <a:t>사용자 리서치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설문조사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C7B9-6E2E-1EDB-63EF-E4C62A4B7C4C}"/>
              </a:ext>
            </a:extLst>
          </p:cNvPr>
          <p:cNvSpPr txBox="1"/>
          <p:nvPr/>
        </p:nvSpPr>
        <p:spPr>
          <a:xfrm>
            <a:off x="2055020" y="1021031"/>
            <a:ext cx="47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OTT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서비스 이용자 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10128-5728-26A3-F611-FBAF247AE82C}"/>
              </a:ext>
            </a:extLst>
          </p:cNvPr>
          <p:cNvSpPr/>
          <p:nvPr/>
        </p:nvSpPr>
        <p:spPr>
          <a:xfrm>
            <a:off x="1946570" y="900986"/>
            <a:ext cx="3856863" cy="701602"/>
          </a:xfrm>
          <a:prstGeom prst="rect">
            <a:avLst/>
          </a:prstGeom>
          <a:ln>
            <a:solidFill>
              <a:srgbClr val="FFD37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⊙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OTT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서비스 맞춤형 추천 사이트 혹은 어플 사용에 대한 설문조사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4D105D7-6189-F714-40D3-4D0696089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3660"/>
              </p:ext>
            </p:extLst>
          </p:nvPr>
        </p:nvGraphicFramePr>
        <p:xfrm>
          <a:off x="2571494" y="3962676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21B9BCE2-E38D-5F40-6028-75CBF80DD632}"/>
              </a:ext>
            </a:extLst>
          </p:cNvPr>
          <p:cNvGrpSpPr/>
          <p:nvPr/>
        </p:nvGrpSpPr>
        <p:grpSpPr>
          <a:xfrm>
            <a:off x="2091907" y="2065030"/>
            <a:ext cx="8231541" cy="4054160"/>
            <a:chOff x="2091907" y="2065030"/>
            <a:chExt cx="8231541" cy="405416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4331EE0-1B01-6692-7701-F01644A50228}"/>
                </a:ext>
              </a:extLst>
            </p:cNvPr>
            <p:cNvGrpSpPr/>
            <p:nvPr/>
          </p:nvGrpSpPr>
          <p:grpSpPr>
            <a:xfrm>
              <a:off x="2571494" y="2065030"/>
              <a:ext cx="7751954" cy="3528039"/>
              <a:chOff x="2502914" y="1859547"/>
              <a:chExt cx="7751954" cy="352803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CD1085B-E68B-8B95-4F40-880E0EF870C0}"/>
                  </a:ext>
                </a:extLst>
              </p:cNvPr>
              <p:cNvGrpSpPr/>
              <p:nvPr/>
            </p:nvGrpSpPr>
            <p:grpSpPr>
              <a:xfrm>
                <a:off x="2502914" y="1859547"/>
                <a:ext cx="7751954" cy="1728647"/>
                <a:chOff x="2425763" y="1703949"/>
                <a:chExt cx="7751954" cy="1728647"/>
              </a:xfrm>
            </p:grpSpPr>
            <p:sp>
              <p:nvSpPr>
                <p:cNvPr id="47" name="모서리가 둥근 직사각형 12">
                  <a:extLst>
                    <a:ext uri="{FF2B5EF4-FFF2-40B4-BE49-F238E27FC236}">
                      <a16:creationId xmlns:a16="http://schemas.microsoft.com/office/drawing/2014/main" id="{6863EBE4-5174-C5C2-A2B7-D376A90E8177}"/>
                    </a:ext>
                  </a:extLst>
                </p:cNvPr>
                <p:cNvSpPr/>
                <p:nvPr/>
              </p:nvSpPr>
              <p:spPr>
                <a:xfrm>
                  <a:off x="2425763" y="2808845"/>
                  <a:ext cx="6741096" cy="623751"/>
                </a:xfrm>
                <a:prstGeom prst="roundRect">
                  <a:avLst>
                    <a:gd name="adj" fmla="val 50000"/>
                  </a:avLst>
                </a:prstGeom>
                <a:pattFill prst="wdUpDiag">
                  <a:fgClr>
                    <a:srgbClr val="E8EDF5"/>
                  </a:fgClr>
                  <a:bgClr>
                    <a:schemeClr val="bg1"/>
                  </a:bgClr>
                </a:patt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8646858-F0D4-D833-F151-0DD48FFE36C0}"/>
                    </a:ext>
                  </a:extLst>
                </p:cNvPr>
                <p:cNvGrpSpPr/>
                <p:nvPr/>
              </p:nvGrpSpPr>
              <p:grpSpPr>
                <a:xfrm>
                  <a:off x="2425763" y="1703949"/>
                  <a:ext cx="7751954" cy="1726392"/>
                  <a:chOff x="2220023" y="1703949"/>
                  <a:chExt cx="7751954" cy="1726392"/>
                </a:xfrm>
              </p:grpSpPr>
              <p:sp>
                <p:nvSpPr>
                  <p:cNvPr id="49" name="양쪽 모서리가 둥근 사각형 13">
                    <a:extLst>
                      <a:ext uri="{FF2B5EF4-FFF2-40B4-BE49-F238E27FC236}">
                        <a16:creationId xmlns:a16="http://schemas.microsoft.com/office/drawing/2014/main" id="{E97187B7-99AA-09F7-23BF-017D3C5204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356675" y="669938"/>
                    <a:ext cx="623751" cy="489705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D370"/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 b="1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31220342-2558-6017-320F-7A773730B3CA}"/>
                      </a:ext>
                    </a:extLst>
                  </p:cNvPr>
                  <p:cNvGrpSpPr/>
                  <p:nvPr/>
                </p:nvGrpSpPr>
                <p:grpSpPr>
                  <a:xfrm>
                    <a:off x="4759898" y="1703949"/>
                    <a:ext cx="5212079" cy="1107236"/>
                    <a:chOff x="4759898" y="1703949"/>
                    <a:chExt cx="5212079" cy="1107236"/>
                  </a:xfrm>
                </p:grpSpPr>
                <p:cxnSp>
                  <p:nvCxnSpPr>
                    <p:cNvPr id="51" name="직선 연결선 50">
                      <a:extLst>
                        <a:ext uri="{FF2B5EF4-FFF2-40B4-BE49-F238E27FC236}">
                          <a16:creationId xmlns:a16="http://schemas.microsoft.com/office/drawing/2014/main" id="{E8FC1B97-683C-4E28-B7BD-7BE971A50C6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934898" y="1875185"/>
                      <a:ext cx="0" cy="936000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96CF3EF4-1058-8449-4B21-369B38A3FC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9898" y="1703949"/>
                      <a:ext cx="1854200" cy="1100635"/>
                      <a:chOff x="4409378" y="1703949"/>
                      <a:chExt cx="1854200" cy="1100635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1304CF05-ED9A-8F6B-C401-B6A4E2B93DF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409378" y="1868584"/>
                        <a:ext cx="0" cy="936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직사각형 54">
                        <a:extLst>
                          <a:ext uri="{FF2B5EF4-FFF2-40B4-BE49-F238E27FC236}">
                            <a16:creationId xmlns:a16="http://schemas.microsoft.com/office/drawing/2014/main" id="{A062CB81-2D50-C4E3-CBFA-AD861D640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6114" y="1703949"/>
                        <a:ext cx="1757464" cy="86177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defRPr/>
                        </a:pPr>
                        <a:r>
                          <a:rPr lang="ko-KR" altLang="en-US" sz="1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있다</a:t>
                        </a:r>
                        <a:r>
                          <a:rPr lang="en-US" altLang="ko-KR" sz="1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 </a:t>
                        </a:r>
                        <a:endParaRPr lang="en-US" altLang="ko-KR" sz="14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endParaRPr>
                      </a:p>
                      <a:p>
                        <a:pPr>
                          <a:defRPr/>
                        </a:pPr>
                        <a:r>
                          <a:rPr lang="en-US" altLang="ko-KR" sz="3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76.5</a:t>
                        </a:r>
                        <a:r>
                          <a:rPr lang="en-US" altLang="ko-KR" sz="16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%</a:t>
                        </a:r>
                        <a:endParaRPr lang="en-US" altLang="ko-KR" sz="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endParaRPr>
                      </a:p>
                    </p:txBody>
                  </p:sp>
                </p:grpSp>
                <p:sp>
                  <p:nvSpPr>
                    <p:cNvPr id="53" name="직사각형 52">
                      <a:extLst>
                        <a:ext uri="{FF2B5EF4-FFF2-40B4-BE49-F238E27FC236}">
                          <a16:creationId xmlns:a16="http://schemas.microsoft.com/office/drawing/2014/main" id="{CC52ED03-C523-C8A3-0262-22052CF6D0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4513" y="1703949"/>
                      <a:ext cx="1757464" cy="86177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없다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 </a:t>
                      </a:r>
                      <a:endParaRPr lang="en-US" altLang="ko-KR" sz="14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cs typeface="Aharoni" panose="02010803020104030203" pitchFamily="2" charset="-79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3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23.5</a:t>
                      </a:r>
                      <a:r>
                        <a:rPr lang="en-US" altLang="ko-KR" sz="16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%</a:t>
                      </a:r>
                      <a:endParaRPr lang="en-US" altLang="ko-KR" sz="4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cs typeface="Aharoni" panose="02010803020104030203" pitchFamily="2" charset="-79"/>
                      </a:endParaRPr>
                    </a:p>
                  </p:txBody>
                </p:sp>
              </p:grpSp>
            </p:grp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D6B1A90F-96B2-3761-6C6C-5A443A311B14}"/>
                  </a:ext>
                </a:extLst>
              </p:cNvPr>
              <p:cNvGrpSpPr/>
              <p:nvPr/>
            </p:nvGrpSpPr>
            <p:grpSpPr>
              <a:xfrm>
                <a:off x="8144709" y="4417577"/>
                <a:ext cx="1635034" cy="970009"/>
                <a:chOff x="8144709" y="4608791"/>
                <a:chExt cx="1635034" cy="970009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3C41DC37-DD48-9FF9-8730-3DE4D779DC50}"/>
                    </a:ext>
                  </a:extLst>
                </p:cNvPr>
                <p:cNvSpPr/>
                <p:nvPr/>
              </p:nvSpPr>
              <p:spPr>
                <a:xfrm>
                  <a:off x="8145700" y="5316647"/>
                  <a:ext cx="252000" cy="252000"/>
                </a:xfrm>
                <a:prstGeom prst="ellipse">
                  <a:avLst/>
                </a:prstGeom>
                <a:pattFill prst="wdUpDiag">
                  <a:fgClr>
                    <a:srgbClr val="E8EDF5"/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66615E87-0EFC-D383-3CED-1DE5D2190A3B}"/>
                    </a:ext>
                  </a:extLst>
                </p:cNvPr>
                <p:cNvSpPr/>
                <p:nvPr/>
              </p:nvSpPr>
              <p:spPr>
                <a:xfrm>
                  <a:off x="8144709" y="4877547"/>
                  <a:ext cx="252991" cy="250183"/>
                </a:xfrm>
                <a:prstGeom prst="ellipse">
                  <a:avLst/>
                </a:prstGeom>
                <a:solidFill>
                  <a:srgbClr val="FFD37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F4F232A-3443-F431-561C-F8F80A8589C2}"/>
                    </a:ext>
                  </a:extLst>
                </p:cNvPr>
                <p:cNvSpPr/>
                <p:nvPr/>
              </p:nvSpPr>
              <p:spPr>
                <a:xfrm>
                  <a:off x="8490424" y="4608791"/>
                  <a:ext cx="1289319" cy="9700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300000"/>
                    </a:lnSpc>
                    <a:defRPr/>
                  </a:pPr>
                  <a:r>
                    <a:rPr lang="ko-KR" altLang="en-US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있다 </a:t>
                  </a:r>
                  <a:r>
                    <a:rPr lang="en-US" altLang="ko-KR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13</a:t>
                  </a:r>
                  <a:r>
                    <a:rPr lang="ko-KR" altLang="en-US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명</a:t>
                  </a:r>
                  <a:endParaRPr lang="en-US" altLang="ko-KR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>
                    <a:lnSpc>
                      <a:spcPct val="300000"/>
                    </a:lnSpc>
                    <a:defRPr/>
                  </a:pPr>
                  <a:r>
                    <a:rPr lang="ko-KR" altLang="en-US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없다 </a:t>
                  </a:r>
                  <a:r>
                    <a:rPr lang="en-US" altLang="ko-KR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4</a:t>
                  </a:r>
                  <a:r>
                    <a:rPr lang="ko-KR" altLang="en-US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명</a:t>
                  </a:r>
                  <a:endParaRPr lang="en-US" altLang="ko-KR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1D7A11-5897-7536-36FA-20B4D68C54A3}"/>
                </a:ext>
              </a:extLst>
            </p:cNvPr>
            <p:cNvSpPr txBox="1"/>
            <p:nvPr/>
          </p:nvSpPr>
          <p:spPr>
            <a:xfrm>
              <a:off x="2091907" y="4637309"/>
              <a:ext cx="5856227" cy="148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OTT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서비스 맞춤형 추천 사이트 혹은 어플이 나온다면 사용하겠다고 응답한 비율이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76.5%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로 높았다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따라서 맞춤형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OTT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서비스 추천에 대한 수요가 있을 것으로 생각된다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2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ea typeface="Tmon몬소리 Black" panose="02000A03000000000000" pitchFamily="2" charset="-127"/>
                  <a:cs typeface="Poppins" panose="00000800000000000000" pitchFamily="2" charset="0"/>
                </a:rPr>
                <a:t>사용자 리서치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설문조사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C7B9-6E2E-1EDB-63EF-E4C62A4B7C4C}"/>
              </a:ext>
            </a:extLst>
          </p:cNvPr>
          <p:cNvSpPr txBox="1"/>
          <p:nvPr/>
        </p:nvSpPr>
        <p:spPr>
          <a:xfrm>
            <a:off x="2055020" y="1021031"/>
            <a:ext cx="47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OTT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서비스 이용자 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10128-5728-26A3-F611-FBAF247AE82C}"/>
              </a:ext>
            </a:extLst>
          </p:cNvPr>
          <p:cNvSpPr/>
          <p:nvPr/>
        </p:nvSpPr>
        <p:spPr>
          <a:xfrm>
            <a:off x="1946570" y="900986"/>
            <a:ext cx="3856863" cy="656783"/>
          </a:xfrm>
          <a:prstGeom prst="rect">
            <a:avLst/>
          </a:prstGeom>
          <a:ln>
            <a:solidFill>
              <a:srgbClr val="FFD37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202124"/>
                </a:solidFill>
                <a:latin typeface="Roboto" panose="020B0604020202020204" pitchFamily="2" charset="0"/>
              </a:rPr>
              <a:t>⊙ </a:t>
            </a:r>
            <a:r>
              <a:rPr lang="en-US" altLang="ko-KR" sz="1400" dirty="0">
                <a:solidFill>
                  <a:srgbClr val="202124"/>
                </a:solidFill>
                <a:latin typeface="Roboto" panose="020B0604020202020204" pitchFamily="2" charset="0"/>
              </a:rPr>
              <a:t>OTT </a:t>
            </a:r>
            <a:r>
              <a:rPr lang="ko-KR" altLang="en-US" sz="1400" dirty="0">
                <a:solidFill>
                  <a:srgbClr val="202124"/>
                </a:solidFill>
                <a:latin typeface="Roboto" panose="020B0604020202020204" pitchFamily="2" charset="0"/>
              </a:rPr>
              <a:t>서비스 선택 시 고려사항</a:t>
            </a:r>
            <a:endParaRPr lang="en-US" altLang="ko-KR" sz="1400" dirty="0">
              <a:solidFill>
                <a:srgbClr val="202124"/>
              </a:solidFill>
              <a:latin typeface="Roboto" panose="020B06040202020202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응답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18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E5784A8-BE73-A345-F7FA-26795E09F23C}"/>
              </a:ext>
            </a:extLst>
          </p:cNvPr>
          <p:cNvGrpSpPr/>
          <p:nvPr/>
        </p:nvGrpSpPr>
        <p:grpSpPr>
          <a:xfrm>
            <a:off x="978367" y="1761744"/>
            <a:ext cx="10430255" cy="4613964"/>
            <a:chOff x="978367" y="1761744"/>
            <a:chExt cx="10430255" cy="461396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A99CF5D-CCE4-CEA8-B7BC-1CC5AE07089E}"/>
                </a:ext>
              </a:extLst>
            </p:cNvPr>
            <p:cNvGrpSpPr/>
            <p:nvPr/>
          </p:nvGrpSpPr>
          <p:grpSpPr>
            <a:xfrm>
              <a:off x="978367" y="1937167"/>
              <a:ext cx="5867858" cy="3556810"/>
              <a:chOff x="978367" y="1937167"/>
              <a:chExt cx="5867858" cy="355681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7204CC3-7760-A83E-1425-DCF63E27AA87}"/>
                  </a:ext>
                </a:extLst>
              </p:cNvPr>
              <p:cNvGrpSpPr/>
              <p:nvPr/>
            </p:nvGrpSpPr>
            <p:grpSpPr>
              <a:xfrm>
                <a:off x="978367" y="1937167"/>
                <a:ext cx="5867858" cy="3556810"/>
                <a:chOff x="1959568" y="1739590"/>
                <a:chExt cx="8240081" cy="3556810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E8D3B492-65E7-DCD3-F59C-82234FAE7D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9568" y="1858299"/>
                  <a:ext cx="7744774" cy="3438101"/>
                </a:xfrm>
                <a:prstGeom prst="rect">
                  <a:avLst/>
                </a:prstGeom>
              </p:spPr>
            </p:pic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57021DE-7A1B-CF9D-CE2C-CDA9E59B6761}"/>
                    </a:ext>
                  </a:extLst>
                </p:cNvPr>
                <p:cNvSpPr/>
                <p:nvPr/>
              </p:nvSpPr>
              <p:spPr>
                <a:xfrm>
                  <a:off x="9582615" y="1739590"/>
                  <a:ext cx="617034" cy="5575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순서도: 대체 처리 11">
                <a:extLst>
                  <a:ext uri="{FF2B5EF4-FFF2-40B4-BE49-F238E27FC236}">
                    <a16:creationId xmlns:a16="http://schemas.microsoft.com/office/drawing/2014/main" id="{5A7048F5-086B-14D5-1089-B51412F9B439}"/>
                  </a:ext>
                </a:extLst>
              </p:cNvPr>
              <p:cNvSpPr/>
              <p:nvPr/>
            </p:nvSpPr>
            <p:spPr>
              <a:xfrm>
                <a:off x="6096000" y="1937167"/>
                <a:ext cx="397511" cy="46406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3B42C27-5177-8F07-E50D-C7CACAF43025}"/>
                </a:ext>
              </a:extLst>
            </p:cNvPr>
            <p:cNvGrpSpPr/>
            <p:nvPr/>
          </p:nvGrpSpPr>
          <p:grpSpPr>
            <a:xfrm>
              <a:off x="6493200" y="1761744"/>
              <a:ext cx="4915422" cy="3925378"/>
              <a:chOff x="6649775" y="1761744"/>
              <a:chExt cx="4915422" cy="4181856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E029EBB-EE96-8538-7D65-21132C54BC8A}"/>
                  </a:ext>
                </a:extLst>
              </p:cNvPr>
              <p:cNvSpPr/>
              <p:nvPr/>
            </p:nvSpPr>
            <p:spPr>
              <a:xfrm>
                <a:off x="6649775" y="1761744"/>
                <a:ext cx="4915422" cy="4181856"/>
              </a:xfrm>
              <a:prstGeom prst="roundRect">
                <a:avLst/>
              </a:prstGeom>
              <a:noFill/>
              <a:ln>
                <a:solidFill>
                  <a:srgbClr val="FFD3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C5684A4F-A5CC-95B4-8F97-5DF2AC41E4F1}"/>
                  </a:ext>
                </a:extLst>
              </p:cNvPr>
              <p:cNvGrpSpPr/>
              <p:nvPr/>
            </p:nvGrpSpPr>
            <p:grpSpPr>
              <a:xfrm>
                <a:off x="6944010" y="2758605"/>
                <a:ext cx="4485990" cy="2164523"/>
                <a:chOff x="6787685" y="2392177"/>
                <a:chExt cx="4485990" cy="2164523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37C429E-4236-884D-D6AB-E8CAB0012233}"/>
                    </a:ext>
                  </a:extLst>
                </p:cNvPr>
                <p:cNvSpPr txBox="1"/>
                <p:nvPr/>
              </p:nvSpPr>
              <p:spPr>
                <a:xfrm>
                  <a:off x="6802717" y="2392177"/>
                  <a:ext cx="419262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거의 모두가 </a:t>
                  </a:r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OTT </a:t>
                  </a:r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서비스 선택 고려사항으로 시청하길 원하는 컨텐츠를 꼽음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C24167C-45A3-448A-588A-30A211A43160}"/>
                    </a:ext>
                  </a:extLst>
                </p:cNvPr>
                <p:cNvSpPr txBox="1"/>
                <p:nvPr/>
              </p:nvSpPr>
              <p:spPr>
                <a:xfrm>
                  <a:off x="6802716" y="3299303"/>
                  <a:ext cx="4470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서비스 이용 요금 역시 선택에 큰 역할을 함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C50E51C-38B6-0371-64E8-4C96B70DC62C}"/>
                    </a:ext>
                  </a:extLst>
                </p:cNvPr>
                <p:cNvSpPr txBox="1"/>
                <p:nvPr/>
              </p:nvSpPr>
              <p:spPr>
                <a:xfrm>
                  <a:off x="6787685" y="3910369"/>
                  <a:ext cx="43644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이 외에도 서비스 중인 콘텐츠의 양과 제공하는 서비스 품질 등 여러가지 사항이 포함 됨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8D4242-CE73-E7F4-D4C8-699D729B9F15}"/>
                </a:ext>
              </a:extLst>
            </p:cNvPr>
            <p:cNvSpPr txBox="1"/>
            <p:nvPr/>
          </p:nvSpPr>
          <p:spPr>
            <a:xfrm>
              <a:off x="2168993" y="5944821"/>
              <a:ext cx="8475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맞춤형 추천 서비스를 제공하기 위해 여러가지 사항을 고려할 필요가 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97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ea typeface="Tmon몬소리 Black" panose="02000A03000000000000" pitchFamily="2" charset="-127"/>
                  <a:cs typeface="Poppins" panose="00000800000000000000" pitchFamily="2" charset="0"/>
                </a:rPr>
                <a:t>사용자 리서치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경쟁분석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C7B9-6E2E-1EDB-63EF-E4C62A4B7C4C}"/>
              </a:ext>
            </a:extLst>
          </p:cNvPr>
          <p:cNvSpPr txBox="1"/>
          <p:nvPr/>
        </p:nvSpPr>
        <p:spPr>
          <a:xfrm>
            <a:off x="2055020" y="1021031"/>
            <a:ext cx="47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OTT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서비스 이용자 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10128-5728-26A3-F611-FBAF247AE82C}"/>
              </a:ext>
            </a:extLst>
          </p:cNvPr>
          <p:cNvSpPr/>
          <p:nvPr/>
        </p:nvSpPr>
        <p:spPr>
          <a:xfrm>
            <a:off x="1946570" y="1018928"/>
            <a:ext cx="2907928" cy="376770"/>
          </a:xfrm>
          <a:prstGeom prst="rect">
            <a:avLst/>
          </a:prstGeom>
          <a:ln>
            <a:solidFill>
              <a:srgbClr val="FFD37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⊙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OTT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스트리밍 검색 사이트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8A309B-56B2-F67D-693A-4301D7AAB7A7}"/>
              </a:ext>
            </a:extLst>
          </p:cNvPr>
          <p:cNvGrpSpPr/>
          <p:nvPr/>
        </p:nvGrpSpPr>
        <p:grpSpPr>
          <a:xfrm>
            <a:off x="3120730" y="1828038"/>
            <a:ext cx="6952913" cy="4330743"/>
            <a:chOff x="3175594" y="1657350"/>
            <a:chExt cx="6952913" cy="43307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6EE4D9-9A83-8694-1610-93ACBEB3D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374" y="2223812"/>
              <a:ext cx="2174023" cy="37642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278043-A3B8-CC9E-B0B8-70D9BC58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594" y="2223812"/>
              <a:ext cx="2151302" cy="376428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19FB9FD-2753-E2DC-ADE1-0FB048F5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896" y="2223813"/>
              <a:ext cx="2151302" cy="376428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821D1B0-94DB-FC17-141E-D8CB39C51C4C}"/>
                </a:ext>
              </a:extLst>
            </p:cNvPr>
            <p:cNvSpPr/>
            <p:nvPr/>
          </p:nvSpPr>
          <p:spPr>
            <a:xfrm>
              <a:off x="3175594" y="1661160"/>
              <a:ext cx="6476803" cy="562652"/>
            </a:xfrm>
            <a:prstGeom prst="rect">
              <a:avLst/>
            </a:prstGeom>
            <a:ln>
              <a:solidFill>
                <a:srgbClr val="FFD37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CD460C-7FFD-4B32-5900-861779CC39E0}"/>
                </a:ext>
              </a:extLst>
            </p:cNvPr>
            <p:cNvSpPr txBox="1"/>
            <p:nvPr/>
          </p:nvSpPr>
          <p:spPr>
            <a:xfrm>
              <a:off x="3602314" y="1773640"/>
              <a:ext cx="2151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해남체" panose="02020603020101020101" pitchFamily="18" charset="-127"/>
                  <a:ea typeface="해남체" panose="02020603020101020101" pitchFamily="18" charset="-127"/>
                </a:rPr>
                <a:t>티비</a:t>
              </a:r>
              <a:r>
                <a:rPr lang="ko-KR" altLang="en-US" sz="1600" dirty="0">
                  <a:latin typeface="해남체" panose="02020603020101020101" pitchFamily="18" charset="-127"/>
                  <a:ea typeface="해남체" panose="02020603020101020101" pitchFamily="18" charset="-127"/>
                </a:rPr>
                <a:t> 나누기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4F5A6C-DB2D-4B37-E051-DAF8193A9ABE}"/>
                </a:ext>
              </a:extLst>
            </p:cNvPr>
            <p:cNvSpPr txBox="1"/>
            <p:nvPr/>
          </p:nvSpPr>
          <p:spPr>
            <a:xfrm>
              <a:off x="5753616" y="1780733"/>
              <a:ext cx="2151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해남체" panose="02020603020101020101" pitchFamily="18" charset="-127"/>
                  <a:ea typeface="해남체" panose="02020603020101020101" pitchFamily="18" charset="-127"/>
                </a:rPr>
                <a:t>저스트 </a:t>
              </a:r>
              <a:r>
                <a:rPr lang="ko-KR" altLang="en-US" sz="1600" dirty="0" err="1">
                  <a:latin typeface="해남체" panose="02020603020101020101" pitchFamily="18" charset="-127"/>
                  <a:ea typeface="해남체" panose="02020603020101020101" pitchFamily="18" charset="-127"/>
                </a:rPr>
                <a:t>와치</a:t>
              </a:r>
              <a:endParaRPr lang="ko-KR" altLang="en-US" sz="1600" dirty="0">
                <a:latin typeface="해남체" panose="02020603020101020101" pitchFamily="18" charset="-127"/>
                <a:ea typeface="해남체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42D654-CAD9-FCBD-6ACE-EAA0D92F3F9B}"/>
                </a:ext>
              </a:extLst>
            </p:cNvPr>
            <p:cNvSpPr txBox="1"/>
            <p:nvPr/>
          </p:nvSpPr>
          <p:spPr>
            <a:xfrm>
              <a:off x="7977205" y="1773640"/>
              <a:ext cx="2151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해남체" panose="02020603020101020101" pitchFamily="18" charset="-127"/>
                  <a:ea typeface="해남체" panose="02020603020101020101" pitchFamily="18" charset="-127"/>
                </a:rPr>
                <a:t>키노</a:t>
              </a:r>
              <a:r>
                <a:rPr lang="ko-KR" altLang="en-US" sz="1600" dirty="0">
                  <a:latin typeface="해남체" panose="02020603020101020101" pitchFamily="18" charset="-127"/>
                  <a:ea typeface="해남체" panose="02020603020101020101" pitchFamily="18" charset="-127"/>
                </a:rPr>
                <a:t> </a:t>
              </a:r>
              <a:r>
                <a:rPr lang="ko-KR" altLang="en-US" sz="1600" dirty="0" err="1">
                  <a:latin typeface="해남체" panose="02020603020101020101" pitchFamily="18" charset="-127"/>
                  <a:ea typeface="해남체" panose="02020603020101020101" pitchFamily="18" charset="-127"/>
                </a:rPr>
                <a:t>라이츠</a:t>
              </a:r>
              <a:endParaRPr lang="ko-KR" altLang="en-US" sz="1600" dirty="0">
                <a:latin typeface="해남체" panose="02020603020101020101" pitchFamily="18" charset="-127"/>
                <a:ea typeface="해남체" panose="02020603020101020101" pitchFamily="18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2BBBA55-CF3F-375C-32EA-F98FF44BCE07}"/>
                </a:ext>
              </a:extLst>
            </p:cNvPr>
            <p:cNvCxnSpPr>
              <a:cxnSpLocks/>
            </p:cNvCxnSpPr>
            <p:nvPr/>
          </p:nvCxnSpPr>
          <p:spPr>
            <a:xfrm>
              <a:off x="5311656" y="1661160"/>
              <a:ext cx="0" cy="562652"/>
            </a:xfrm>
            <a:prstGeom prst="line">
              <a:avLst/>
            </a:prstGeom>
            <a:ln>
              <a:solidFill>
                <a:srgbClr val="FFD37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7B29F08-91DB-BE9F-31E0-D772C1E8C3B3}"/>
                </a:ext>
              </a:extLst>
            </p:cNvPr>
            <p:cNvCxnSpPr>
              <a:cxnSpLocks/>
            </p:cNvCxnSpPr>
            <p:nvPr/>
          </p:nvCxnSpPr>
          <p:spPr>
            <a:xfrm>
              <a:off x="7481451" y="1657350"/>
              <a:ext cx="0" cy="562652"/>
            </a:xfrm>
            <a:prstGeom prst="line">
              <a:avLst/>
            </a:prstGeom>
            <a:ln>
              <a:solidFill>
                <a:srgbClr val="FFD37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9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ea typeface="Tmon몬소리 Black" panose="02000A03000000000000" pitchFamily="2" charset="-127"/>
                  <a:cs typeface="Poppins" panose="00000800000000000000" pitchFamily="2" charset="0"/>
                </a:rPr>
                <a:t>사용자 리서치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경쟁분석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C7B9-6E2E-1EDB-63EF-E4C62A4B7C4C}"/>
              </a:ext>
            </a:extLst>
          </p:cNvPr>
          <p:cNvSpPr txBox="1"/>
          <p:nvPr/>
        </p:nvSpPr>
        <p:spPr>
          <a:xfrm>
            <a:off x="2055020" y="1021031"/>
            <a:ext cx="47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OTT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서비스 이용자 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10128-5728-26A3-F611-FBAF247AE82C}"/>
              </a:ext>
            </a:extLst>
          </p:cNvPr>
          <p:cNvSpPr/>
          <p:nvPr/>
        </p:nvSpPr>
        <p:spPr>
          <a:xfrm>
            <a:off x="1938455" y="913630"/>
            <a:ext cx="2907928" cy="701602"/>
          </a:xfrm>
          <a:prstGeom prst="rect">
            <a:avLst/>
          </a:prstGeom>
          <a:ln>
            <a:solidFill>
              <a:srgbClr val="FFD37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⊙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OTT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스트리밍 검색 사이트 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202124"/>
                </a:solidFill>
                <a:latin typeface="Roboto" panose="020B0604020202020204" pitchFamily="2" charset="0"/>
              </a:rPr>
              <a:t>비교 분석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3806F8-63B5-0105-2D7F-BBDAAAFEB2D4}"/>
              </a:ext>
            </a:extLst>
          </p:cNvPr>
          <p:cNvGrpSpPr/>
          <p:nvPr/>
        </p:nvGrpSpPr>
        <p:grpSpPr>
          <a:xfrm>
            <a:off x="2350343" y="1687248"/>
            <a:ext cx="8125300" cy="4539222"/>
            <a:chOff x="2350343" y="1687248"/>
            <a:chExt cx="8125300" cy="453922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9B2B8E-7780-821C-A86C-789B3DE584AA}"/>
                </a:ext>
              </a:extLst>
            </p:cNvPr>
            <p:cNvGrpSpPr/>
            <p:nvPr/>
          </p:nvGrpSpPr>
          <p:grpSpPr>
            <a:xfrm>
              <a:off x="2840732" y="1687248"/>
              <a:ext cx="6510536" cy="3906321"/>
              <a:chOff x="2840732" y="1687248"/>
              <a:chExt cx="6510536" cy="390632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2AB671C-30A3-F59E-27F3-17564E72752A}"/>
                  </a:ext>
                </a:extLst>
              </p:cNvPr>
              <p:cNvGrpSpPr/>
              <p:nvPr/>
            </p:nvGrpSpPr>
            <p:grpSpPr>
              <a:xfrm>
                <a:off x="2840732" y="1687248"/>
                <a:ext cx="6510536" cy="3906321"/>
                <a:chOff x="2731000" y="1834010"/>
                <a:chExt cx="6510536" cy="390632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F98F6A5B-30D5-2406-82F7-D3A625512B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000" y="1834010"/>
                  <a:ext cx="6510536" cy="3906321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7F1E2E-43AF-0C7D-7B93-BBEFF28219EC}"/>
                    </a:ext>
                  </a:extLst>
                </p:cNvPr>
                <p:cNvSpPr txBox="1"/>
                <p:nvPr/>
              </p:nvSpPr>
              <p:spPr>
                <a:xfrm>
                  <a:off x="4748780" y="2397954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>
                      <a:solidFill>
                        <a:schemeClr val="bg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Poppins" panose="00000800000000000000" pitchFamily="2" charset="0"/>
                    </a:rPr>
                    <a:t>티비</a:t>
                  </a:r>
                  <a:r>
                    <a:rPr lang="ko-KR" altLang="en-US" sz="1400" dirty="0">
                      <a:solidFill>
                        <a:schemeClr val="bg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Poppins" panose="00000800000000000000" pitchFamily="2" charset="0"/>
                    </a:rPr>
                    <a:t> 나누기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90193C6-0AB2-58AA-299D-6CE9268409FA}"/>
                    </a:ext>
                  </a:extLst>
                </p:cNvPr>
                <p:cNvSpPr txBox="1"/>
                <p:nvPr/>
              </p:nvSpPr>
              <p:spPr>
                <a:xfrm>
                  <a:off x="6096000" y="2397954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Poppins" panose="00000800000000000000" pitchFamily="2" charset="0"/>
                    </a:rPr>
                    <a:t>저스트 </a:t>
                  </a:r>
                  <a:r>
                    <a:rPr lang="ko-KR" altLang="en-US" sz="1400" dirty="0" err="1">
                      <a:solidFill>
                        <a:schemeClr val="bg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Poppins" panose="00000800000000000000" pitchFamily="2" charset="0"/>
                    </a:rPr>
                    <a:t>와치</a:t>
                  </a:r>
                  <a:endParaRPr lang="ko-KR" altLang="en-US" sz="1400" dirty="0">
                    <a:solidFill>
                      <a:schemeClr val="bg1"/>
                    </a:solidFill>
                    <a:latin typeface="해남체" panose="02020603020101020101" pitchFamily="18" charset="-127"/>
                    <a:ea typeface="해남체" panose="02020603020101020101" pitchFamily="18" charset="-127"/>
                    <a:cs typeface="Poppins" panose="00000800000000000000" pitchFamily="2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7626617-1A34-7E0C-1DC6-D857DC526FEC}"/>
                    </a:ext>
                  </a:extLst>
                </p:cNvPr>
                <p:cNvSpPr txBox="1"/>
                <p:nvPr/>
              </p:nvSpPr>
              <p:spPr>
                <a:xfrm>
                  <a:off x="7522464" y="2397953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>
                      <a:solidFill>
                        <a:schemeClr val="bg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Poppins" panose="00000800000000000000" pitchFamily="2" charset="0"/>
                    </a:rPr>
                    <a:t>키노</a:t>
                  </a:r>
                  <a:r>
                    <a:rPr lang="ko-KR" altLang="en-US" sz="1400" dirty="0">
                      <a:solidFill>
                        <a:schemeClr val="bg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Poppins" panose="00000800000000000000" pitchFamily="2" charset="0"/>
                    </a:rPr>
                    <a:t> </a:t>
                  </a:r>
                  <a:r>
                    <a:rPr lang="ko-KR" altLang="en-US" sz="1400" dirty="0" err="1">
                      <a:solidFill>
                        <a:schemeClr val="bg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Poppins" panose="00000800000000000000" pitchFamily="2" charset="0"/>
                    </a:rPr>
                    <a:t>라이츠</a:t>
                  </a:r>
                  <a:endParaRPr lang="ko-KR" altLang="en-US" sz="1400" dirty="0">
                    <a:solidFill>
                      <a:schemeClr val="bg1"/>
                    </a:solidFill>
                    <a:latin typeface="해남체" panose="02020603020101020101" pitchFamily="18" charset="-127"/>
                    <a:ea typeface="해남체" panose="02020603020101020101" pitchFamily="18" charset="-127"/>
                    <a:cs typeface="Poppins" panose="00000800000000000000" pitchFamily="2" charset="0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CB7C78E-9BE8-A929-331F-58F29694E8AE}"/>
                    </a:ext>
                  </a:extLst>
                </p:cNvPr>
                <p:cNvSpPr txBox="1"/>
                <p:nvPr/>
              </p:nvSpPr>
              <p:spPr>
                <a:xfrm>
                  <a:off x="4748780" y="3052222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좋음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5022576-9F35-8E3D-DE48-C152DED53A1E}"/>
                    </a:ext>
                  </a:extLst>
                </p:cNvPr>
                <p:cNvSpPr txBox="1"/>
                <p:nvPr/>
              </p:nvSpPr>
              <p:spPr>
                <a:xfrm>
                  <a:off x="6105142" y="3056322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좋음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CAEB8E9-496C-96B6-E185-79BA08196486}"/>
                    </a:ext>
                  </a:extLst>
                </p:cNvPr>
                <p:cNvSpPr txBox="1"/>
                <p:nvPr/>
              </p:nvSpPr>
              <p:spPr>
                <a:xfrm>
                  <a:off x="7522464" y="3052222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좋음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2004E4-76C6-AB81-F5B2-958BDF2ADD7D}"/>
                    </a:ext>
                  </a:extLst>
                </p:cNvPr>
                <p:cNvSpPr txBox="1"/>
                <p:nvPr/>
              </p:nvSpPr>
              <p:spPr>
                <a:xfrm>
                  <a:off x="7522464" y="3720954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좋음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2FFB041-611F-58E5-F9BB-D4F5793A0E3D}"/>
                    </a:ext>
                  </a:extLst>
                </p:cNvPr>
                <p:cNvSpPr txBox="1"/>
                <p:nvPr/>
              </p:nvSpPr>
              <p:spPr>
                <a:xfrm>
                  <a:off x="6096000" y="4386608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좋음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5342FE4-8951-A884-033F-102564F94377}"/>
                    </a:ext>
                  </a:extLst>
                </p:cNvPr>
                <p:cNvSpPr txBox="1"/>
                <p:nvPr/>
              </p:nvSpPr>
              <p:spPr>
                <a:xfrm>
                  <a:off x="6096000" y="3718162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중간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3242187-A5F6-E7EC-3293-1AB77DEB0E8A}"/>
                    </a:ext>
                  </a:extLst>
                </p:cNvPr>
                <p:cNvSpPr txBox="1"/>
                <p:nvPr/>
              </p:nvSpPr>
              <p:spPr>
                <a:xfrm>
                  <a:off x="7522464" y="4385581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중간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88EDBEF-2460-099A-E88F-C3217C0920F1}"/>
                    </a:ext>
                  </a:extLst>
                </p:cNvPr>
                <p:cNvSpPr txBox="1"/>
                <p:nvPr/>
              </p:nvSpPr>
              <p:spPr>
                <a:xfrm>
                  <a:off x="4748780" y="3718162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나쁨</a:t>
                  </a:r>
                  <a:endParaRPr lang="ko-KR" altLang="en-US" sz="1400" dirty="0">
                    <a:solidFill>
                      <a:schemeClr val="bg1"/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  <a:cs typeface="Poppins" panose="00000800000000000000" pitchFamily="2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57E7B18-EC9E-97AE-28E4-71C1C5417A70}"/>
                    </a:ext>
                  </a:extLst>
                </p:cNvPr>
                <p:cNvSpPr txBox="1"/>
                <p:nvPr/>
              </p:nvSpPr>
              <p:spPr>
                <a:xfrm>
                  <a:off x="4748780" y="4385581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나쁨</a:t>
                  </a:r>
                  <a:endParaRPr lang="ko-KR" altLang="en-US" sz="1400" dirty="0">
                    <a:solidFill>
                      <a:schemeClr val="bg1"/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  <a:cs typeface="Poppins" panose="00000800000000000000" pitchFamily="2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9DEE0EF-E585-1C6B-72E3-A47D218FD17B}"/>
                    </a:ext>
                  </a:extLst>
                </p:cNvPr>
                <p:cNvSpPr txBox="1"/>
                <p:nvPr/>
              </p:nvSpPr>
              <p:spPr>
                <a:xfrm>
                  <a:off x="4748780" y="5050949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나쁨</a:t>
                  </a:r>
                  <a:endParaRPr lang="ko-KR" altLang="en-US" sz="1400" dirty="0">
                    <a:solidFill>
                      <a:schemeClr val="bg1"/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  <a:cs typeface="Poppins" panose="00000800000000000000" pitchFamily="2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0E704FF-A1F4-8470-2670-957680DF9BF0}"/>
                    </a:ext>
                  </a:extLst>
                </p:cNvPr>
                <p:cNvSpPr txBox="1"/>
                <p:nvPr/>
              </p:nvSpPr>
              <p:spPr>
                <a:xfrm>
                  <a:off x="6096000" y="5050949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나쁨</a:t>
                  </a:r>
                  <a:endParaRPr lang="ko-KR" altLang="en-US" sz="1400" dirty="0">
                    <a:solidFill>
                      <a:schemeClr val="bg1"/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  <a:cs typeface="Poppins" panose="00000800000000000000" pitchFamily="2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CBF1C81-C7ED-FB19-D5CE-6582BAD518A9}"/>
                    </a:ext>
                  </a:extLst>
                </p:cNvPr>
                <p:cNvSpPr txBox="1"/>
                <p:nvPr/>
              </p:nvSpPr>
              <p:spPr>
                <a:xfrm>
                  <a:off x="7522464" y="5050948"/>
                  <a:ext cx="11704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bg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  <a:cs typeface="Poppins" panose="00000800000000000000" pitchFamily="2" charset="0"/>
                    </a:rPr>
                    <a:t>나쁨</a:t>
                  </a:r>
                  <a:endParaRPr lang="ko-KR" altLang="en-US" sz="1400" dirty="0">
                    <a:solidFill>
                      <a:schemeClr val="bg1"/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  <a:cs typeface="Poppins" panose="00000800000000000000" pitchFamily="2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2B5E3CC-DD05-11C2-C122-5C045B211344}"/>
                    </a:ext>
                  </a:extLst>
                </p:cNvPr>
                <p:cNvSpPr txBox="1"/>
                <p:nvPr/>
              </p:nvSpPr>
              <p:spPr>
                <a:xfrm>
                  <a:off x="3270498" y="3052222"/>
                  <a:ext cx="12313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해남체" panose="02020603020101020101" pitchFamily="18" charset="-127"/>
                      <a:ea typeface="해남체" panose="02020603020101020101" pitchFamily="18" charset="-127"/>
                    </a:rPr>
                    <a:t>컨텐츠 검색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7F0934-7302-8744-73E5-99DB3A8BED88}"/>
                    </a:ext>
                  </a:extLst>
                </p:cNvPr>
                <p:cNvSpPr txBox="1"/>
                <p:nvPr/>
              </p:nvSpPr>
              <p:spPr>
                <a:xfrm>
                  <a:off x="3282687" y="3605526"/>
                  <a:ext cx="123139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해남체" panose="02020603020101020101" pitchFamily="18" charset="-127"/>
                      <a:ea typeface="해남체" panose="02020603020101020101" pitchFamily="18" charset="-127"/>
                    </a:rPr>
                    <a:t>신작 정보 제공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A46B7DF-1D51-A72B-BE6F-5A3503CAA588}"/>
                    </a:ext>
                  </a:extLst>
                </p:cNvPr>
                <p:cNvSpPr txBox="1"/>
                <p:nvPr/>
              </p:nvSpPr>
              <p:spPr>
                <a:xfrm>
                  <a:off x="3261356" y="4958614"/>
                  <a:ext cx="123139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latin typeface="해남체" panose="02020603020101020101" pitchFamily="18" charset="-127"/>
                      <a:ea typeface="해남체" panose="02020603020101020101" pitchFamily="18" charset="-127"/>
                    </a:rPr>
                    <a:t>OTT </a:t>
                  </a:r>
                  <a:r>
                    <a:rPr lang="ko-KR" altLang="en-US" sz="1300" dirty="0">
                      <a:latin typeface="해남체" panose="02020603020101020101" pitchFamily="18" charset="-127"/>
                      <a:ea typeface="해남체" panose="02020603020101020101" pitchFamily="18" charset="-127"/>
                    </a:rPr>
                    <a:t>서비스 비교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0103D32-C48B-5748-BA3B-CF382BF40273}"/>
                    </a:ext>
                  </a:extLst>
                </p:cNvPr>
                <p:cNvSpPr txBox="1"/>
                <p:nvPr/>
              </p:nvSpPr>
              <p:spPr>
                <a:xfrm>
                  <a:off x="3291837" y="4297745"/>
                  <a:ext cx="123139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해남체" panose="02020603020101020101" pitchFamily="18" charset="-127"/>
                      <a:ea typeface="해남체" panose="02020603020101020101" pitchFamily="18" charset="-127"/>
                    </a:rPr>
                    <a:t>유사 장르 추천</a:t>
                  </a:r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3F9CC87-D861-FF9E-B8DF-2D5A29B0C4B9}"/>
                  </a:ext>
                </a:extLst>
              </p:cNvPr>
              <p:cNvSpPr/>
              <p:nvPr/>
            </p:nvSpPr>
            <p:spPr>
              <a:xfrm>
                <a:off x="3176016" y="1981200"/>
                <a:ext cx="5858256" cy="3529584"/>
              </a:xfrm>
              <a:prstGeom prst="rect">
                <a:avLst/>
              </a:prstGeom>
              <a:noFill/>
              <a:ln>
                <a:solidFill>
                  <a:srgbClr val="FFD37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C9A344-BCB0-FE33-14BF-E3FA84C1C79F}"/>
                </a:ext>
              </a:extLst>
            </p:cNvPr>
            <p:cNvSpPr txBox="1"/>
            <p:nvPr/>
          </p:nvSpPr>
          <p:spPr>
            <a:xfrm>
              <a:off x="2350343" y="5826360"/>
              <a:ext cx="8125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현재 </a:t>
              </a:r>
              <a:r>
                <a:rPr lang="en-US" altLang="ko-KR" sz="20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OTT </a:t>
              </a:r>
              <a:r>
                <a:rPr lang="ko-KR" altLang="en-US" sz="20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서비스를 비교 분석하여 추천하는 서비스를 제공하는 곳은 없음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9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ea typeface="Tmon몬소리 Black" panose="02000A03000000000000" pitchFamily="2" charset="-127"/>
                  <a:cs typeface="Poppins" panose="00000800000000000000" pitchFamily="2" charset="0"/>
                </a:rPr>
                <a:t>사용자 리서치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경쟁분석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C7B9-6E2E-1EDB-63EF-E4C62A4B7C4C}"/>
              </a:ext>
            </a:extLst>
          </p:cNvPr>
          <p:cNvSpPr txBox="1"/>
          <p:nvPr/>
        </p:nvSpPr>
        <p:spPr>
          <a:xfrm>
            <a:off x="2055020" y="1021031"/>
            <a:ext cx="47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OTT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서비스 이용자 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10128-5728-26A3-F611-FBAF247AE82C}"/>
              </a:ext>
            </a:extLst>
          </p:cNvPr>
          <p:cNvSpPr/>
          <p:nvPr/>
        </p:nvSpPr>
        <p:spPr>
          <a:xfrm>
            <a:off x="1938455" y="913630"/>
            <a:ext cx="2907928" cy="701602"/>
          </a:xfrm>
          <a:prstGeom prst="rect">
            <a:avLst/>
          </a:prstGeom>
          <a:ln>
            <a:solidFill>
              <a:srgbClr val="FFD37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⊙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OTT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스트리밍 검색 사이트 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202124"/>
                </a:solidFill>
                <a:latin typeface="Roboto" panose="020B0604020202020204" pitchFamily="2" charset="0"/>
              </a:rPr>
              <a:t>사용 설문조사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820024F0-518D-47DE-6C9D-B08307078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50975"/>
              </p:ext>
            </p:extLst>
          </p:nvPr>
        </p:nvGraphicFramePr>
        <p:xfrm>
          <a:off x="2571494" y="3962676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03EA2CC0-8B4C-6A70-D359-88170E7620B8}"/>
              </a:ext>
            </a:extLst>
          </p:cNvPr>
          <p:cNvGrpSpPr/>
          <p:nvPr/>
        </p:nvGrpSpPr>
        <p:grpSpPr>
          <a:xfrm>
            <a:off x="2091907" y="2046275"/>
            <a:ext cx="7756416" cy="3546794"/>
            <a:chOff x="2091907" y="2046275"/>
            <a:chExt cx="7756416" cy="354679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411328D-A56D-A625-7746-9183AE5C895C}"/>
                </a:ext>
              </a:extLst>
            </p:cNvPr>
            <p:cNvGrpSpPr/>
            <p:nvPr/>
          </p:nvGrpSpPr>
          <p:grpSpPr>
            <a:xfrm>
              <a:off x="2091907" y="2046275"/>
              <a:ext cx="7756416" cy="3546794"/>
              <a:chOff x="2091907" y="2046275"/>
              <a:chExt cx="7756416" cy="3546794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E85359-B5B3-0846-948B-4588DFEEB5A8}"/>
                  </a:ext>
                </a:extLst>
              </p:cNvPr>
              <p:cNvGrpSpPr/>
              <p:nvPr/>
            </p:nvGrpSpPr>
            <p:grpSpPr>
              <a:xfrm>
                <a:off x="2571494" y="2046275"/>
                <a:ext cx="7276829" cy="3546794"/>
                <a:chOff x="2502914" y="1840792"/>
                <a:chExt cx="7276829" cy="3546794"/>
              </a:xfrm>
            </p:grpSpPr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D3F4F113-CEF6-1CC7-7A34-D0716CD9E87F}"/>
                    </a:ext>
                  </a:extLst>
                </p:cNvPr>
                <p:cNvGrpSpPr/>
                <p:nvPr/>
              </p:nvGrpSpPr>
              <p:grpSpPr>
                <a:xfrm>
                  <a:off x="2502914" y="1840792"/>
                  <a:ext cx="6741096" cy="1747402"/>
                  <a:chOff x="2425763" y="1685194"/>
                  <a:chExt cx="6741096" cy="1747402"/>
                </a:xfrm>
              </p:grpSpPr>
              <p:sp>
                <p:nvSpPr>
                  <p:cNvPr id="100" name="모서리가 둥근 직사각형 12">
                    <a:extLst>
                      <a:ext uri="{FF2B5EF4-FFF2-40B4-BE49-F238E27FC236}">
                        <a16:creationId xmlns:a16="http://schemas.microsoft.com/office/drawing/2014/main" id="{CA0468F7-D481-369D-C353-B1CBB6FD09F1}"/>
                      </a:ext>
                    </a:extLst>
                  </p:cNvPr>
                  <p:cNvSpPr/>
                  <p:nvPr/>
                </p:nvSpPr>
                <p:spPr>
                  <a:xfrm>
                    <a:off x="2425763" y="2808845"/>
                    <a:ext cx="6741096" cy="623751"/>
                  </a:xfrm>
                  <a:prstGeom prst="roundRect">
                    <a:avLst>
                      <a:gd name="adj" fmla="val 50000"/>
                    </a:avLst>
                  </a:prstGeom>
                  <a:pattFill prst="wdUpDiag">
                    <a:fgClr>
                      <a:srgbClr val="E8EDF5"/>
                    </a:fgClr>
                    <a:bgClr>
                      <a:schemeClr val="bg1"/>
                    </a:bgClr>
                  </a:patt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grpSp>
                <p:nvGrpSpPr>
                  <p:cNvPr id="103" name="그룹 102">
                    <a:extLst>
                      <a:ext uri="{FF2B5EF4-FFF2-40B4-BE49-F238E27FC236}">
                        <a16:creationId xmlns:a16="http://schemas.microsoft.com/office/drawing/2014/main" id="{0B05AC4F-C8AC-589B-D7A5-6788070B8583}"/>
                      </a:ext>
                    </a:extLst>
                  </p:cNvPr>
                  <p:cNvGrpSpPr/>
                  <p:nvPr/>
                </p:nvGrpSpPr>
                <p:grpSpPr>
                  <a:xfrm>
                    <a:off x="2425763" y="1685194"/>
                    <a:ext cx="5342041" cy="1117108"/>
                    <a:chOff x="2220023" y="1685194"/>
                    <a:chExt cx="5342041" cy="1117108"/>
                  </a:xfrm>
                </p:grpSpPr>
                <p:cxnSp>
                  <p:nvCxnSpPr>
                    <p:cNvPr id="104" name="직선 연결선 103">
                      <a:extLst>
                        <a:ext uri="{FF2B5EF4-FFF2-40B4-BE49-F238E27FC236}">
                          <a16:creationId xmlns:a16="http://schemas.microsoft.com/office/drawing/2014/main" id="{B01D6E3C-F6E8-13AC-A5C2-231243584A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524985" y="1856430"/>
                      <a:ext cx="0" cy="936000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5" name="그룹 104">
                      <a:extLst>
                        <a:ext uri="{FF2B5EF4-FFF2-40B4-BE49-F238E27FC236}">
                          <a16:creationId xmlns:a16="http://schemas.microsoft.com/office/drawing/2014/main" id="{7D338416-5426-51A6-AAFF-BA21EDD862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0023" y="1701667"/>
                      <a:ext cx="1854200" cy="1100635"/>
                      <a:chOff x="1869503" y="1701667"/>
                      <a:chExt cx="1854200" cy="1100635"/>
                    </a:xfrm>
                  </p:grpSpPr>
                  <p:cxnSp>
                    <p:nvCxnSpPr>
                      <p:cNvPr id="107" name="직선 연결선 106">
                        <a:extLst>
                          <a:ext uri="{FF2B5EF4-FFF2-40B4-BE49-F238E27FC236}">
                            <a16:creationId xmlns:a16="http://schemas.microsoft.com/office/drawing/2014/main" id="{0C4DDFB7-856E-E964-4BA8-69ECDA2B5B2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869503" y="1866302"/>
                        <a:ext cx="0" cy="936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직사각형 107">
                        <a:extLst>
                          <a:ext uri="{FF2B5EF4-FFF2-40B4-BE49-F238E27FC236}">
                            <a16:creationId xmlns:a16="http://schemas.microsoft.com/office/drawing/2014/main" id="{9B939569-12B2-81AF-E02B-BEEA19E987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6239" y="1701667"/>
                        <a:ext cx="1757464" cy="86177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defRPr/>
                        </a:pPr>
                        <a:r>
                          <a:rPr lang="ko-KR" altLang="en-US" sz="1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있다</a:t>
                        </a:r>
                        <a:r>
                          <a:rPr lang="en-US" altLang="ko-KR" sz="1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 </a:t>
                        </a:r>
                        <a:endParaRPr lang="en-US" altLang="ko-KR" sz="14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endParaRPr>
                      </a:p>
                      <a:p>
                        <a:pPr>
                          <a:defRPr/>
                        </a:pPr>
                        <a:r>
                          <a:rPr lang="en-US" altLang="ko-KR" sz="3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0</a:t>
                        </a:r>
                        <a:r>
                          <a:rPr lang="en-US" altLang="ko-KR" sz="16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cs typeface="Aharoni" panose="02010803020104030203" pitchFamily="2" charset="-79"/>
                          </a:rPr>
                          <a:t>%</a:t>
                        </a:r>
                        <a:endParaRPr lang="en-US" altLang="ko-KR" sz="4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endParaRPr>
                      </a:p>
                    </p:txBody>
                  </p:sp>
                </p:grpSp>
                <p:sp>
                  <p:nvSpPr>
                    <p:cNvPr id="106" name="직사각형 105">
                      <a:extLst>
                        <a:ext uri="{FF2B5EF4-FFF2-40B4-BE49-F238E27FC236}">
                          <a16:creationId xmlns:a16="http://schemas.microsoft.com/office/drawing/2014/main" id="{BC24A779-FD1E-5689-5BAD-F1D759C2E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600" y="1685194"/>
                      <a:ext cx="1757464" cy="86177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없다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 </a:t>
                      </a:r>
                      <a:endParaRPr lang="en-US" altLang="ko-KR" sz="14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cs typeface="Aharoni" panose="02010803020104030203" pitchFamily="2" charset="-79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3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100</a:t>
                      </a:r>
                      <a:r>
                        <a:rPr lang="en-US" altLang="ko-KR" sz="16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Aharoni" panose="02010803020104030203" pitchFamily="2" charset="-79"/>
                        </a:rPr>
                        <a:t>%</a:t>
                      </a:r>
                      <a:endParaRPr lang="en-US" altLang="ko-KR" sz="4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cs typeface="Aharoni" panose="02010803020104030203" pitchFamily="2" charset="-79"/>
                      </a:endParaRPr>
                    </a:p>
                  </p:txBody>
                </p:sp>
              </p:grpSp>
            </p:grp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6E25C072-7572-80F4-0D3C-D9500B504E3D}"/>
                    </a:ext>
                  </a:extLst>
                </p:cNvPr>
                <p:cNvGrpSpPr/>
                <p:nvPr/>
              </p:nvGrpSpPr>
              <p:grpSpPr>
                <a:xfrm>
                  <a:off x="8144709" y="4417577"/>
                  <a:ext cx="1635034" cy="970009"/>
                  <a:chOff x="8144709" y="4608791"/>
                  <a:chExt cx="1635034" cy="97000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532A723E-AB28-0FF2-90ED-26BAB415F869}"/>
                      </a:ext>
                    </a:extLst>
                  </p:cNvPr>
                  <p:cNvSpPr/>
                  <p:nvPr/>
                </p:nvSpPr>
                <p:spPr>
                  <a:xfrm>
                    <a:off x="8145700" y="5316647"/>
                    <a:ext cx="252000" cy="252000"/>
                  </a:xfrm>
                  <a:prstGeom prst="ellipse">
                    <a:avLst/>
                  </a:prstGeom>
                  <a:pattFill prst="wdUpDiag">
                    <a:fgClr>
                      <a:srgbClr val="E8EDF5"/>
                    </a:fgClr>
                    <a:bgClr>
                      <a:schemeClr val="bg1"/>
                    </a:bgClr>
                  </a:patt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AC29EF32-00DE-E768-4DBD-16DBF9E02076}"/>
                      </a:ext>
                    </a:extLst>
                  </p:cNvPr>
                  <p:cNvSpPr/>
                  <p:nvPr/>
                </p:nvSpPr>
                <p:spPr>
                  <a:xfrm>
                    <a:off x="8144709" y="4877547"/>
                    <a:ext cx="252991" cy="250183"/>
                  </a:xfrm>
                  <a:prstGeom prst="ellipse">
                    <a:avLst/>
                  </a:prstGeom>
                  <a:solidFill>
                    <a:srgbClr val="FFD370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0A7DFB4C-580B-A2E7-CCA7-77F7179755BF}"/>
                      </a:ext>
                    </a:extLst>
                  </p:cNvPr>
                  <p:cNvSpPr/>
                  <p:nvPr/>
                </p:nvSpPr>
                <p:spPr>
                  <a:xfrm>
                    <a:off x="8490424" y="4608791"/>
                    <a:ext cx="1289319" cy="97000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300000"/>
                      </a:lnSpc>
                      <a:defRPr/>
                    </a:pPr>
                    <a:r>
                      <a:rPr lang="ko-KR" altLang="en-US" sz="105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있다 </a:t>
                    </a:r>
                    <a:r>
                      <a:rPr lang="en-US" altLang="ko-KR" sz="105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0</a:t>
                    </a:r>
                    <a:r>
                      <a:rPr lang="ko-KR" altLang="en-US" sz="105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명</a:t>
                    </a:r>
                    <a:endParaRPr lang="en-US" altLang="ko-KR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  <a:p>
                    <a:pPr>
                      <a:lnSpc>
                        <a:spcPct val="300000"/>
                      </a:lnSpc>
                      <a:defRPr/>
                    </a:pPr>
                    <a:r>
                      <a:rPr lang="ko-KR" altLang="en-US" sz="105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없다 </a:t>
                    </a:r>
                    <a:r>
                      <a:rPr lang="en-US" altLang="ko-KR" sz="105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18</a:t>
                    </a:r>
                    <a:r>
                      <a:rPr lang="ko-KR" altLang="en-US" sz="105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명</a:t>
                    </a:r>
                    <a:endParaRPr lang="en-US" altLang="ko-KR" sz="105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</p:txBody>
              </p:sp>
            </p:grp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41C869B-AC44-4983-29EF-00013908509D}"/>
                  </a:ext>
                </a:extLst>
              </p:cNvPr>
              <p:cNvSpPr txBox="1"/>
              <p:nvPr/>
            </p:nvSpPr>
            <p:spPr>
              <a:xfrm>
                <a:off x="2091907" y="4637309"/>
                <a:ext cx="5856227" cy="41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설문조사 결과 </a:t>
                </a: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OTT</a:t>
                </a:r>
                <a:r>
                  <a:rPr lang="ko-KR" alt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스트리밍 검색 사이트 사용 비율은 </a:t>
                </a: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0%</a:t>
                </a:r>
              </a:p>
            </p:txBody>
          </p: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A0668D-B4C2-F94A-1406-3325683F8D1B}"/>
                </a:ext>
              </a:extLst>
            </p:cNvPr>
            <p:cNvCxnSpPr/>
            <p:nvPr/>
          </p:nvCxnSpPr>
          <p:spPr>
            <a:xfrm>
              <a:off x="2571494" y="2836335"/>
              <a:ext cx="0" cy="6505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7A8512-587D-148A-74AD-AFF8C138B314}"/>
              </a:ext>
            </a:extLst>
          </p:cNvPr>
          <p:cNvGrpSpPr/>
          <p:nvPr/>
        </p:nvGrpSpPr>
        <p:grpSpPr>
          <a:xfrm>
            <a:off x="1362456" y="5141415"/>
            <a:ext cx="9467088" cy="1592014"/>
            <a:chOff x="1362456" y="5141415"/>
            <a:chExt cx="9467088" cy="15920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2008F-A31E-0992-F7A7-AF876CB9815B}"/>
                </a:ext>
              </a:extLst>
            </p:cNvPr>
            <p:cNvSpPr txBox="1"/>
            <p:nvPr/>
          </p:nvSpPr>
          <p:spPr>
            <a:xfrm>
              <a:off x="1362456" y="6087098"/>
              <a:ext cx="9467088" cy="646331"/>
            </a:xfrm>
            <a:prstGeom prst="rect">
              <a:avLst/>
            </a:prstGeom>
            <a:ln>
              <a:solidFill>
                <a:srgbClr val="FFD37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800" b="1" u="sng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“</a:t>
              </a:r>
              <a:r>
                <a:rPr lang="ko-KR" altLang="en-US" sz="1800" b="1" u="sng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이러한 사이트와 차별화한 맞춤형 </a:t>
              </a:r>
              <a:r>
                <a:rPr lang="en-US" altLang="ko-KR" sz="1800" b="1" u="sng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OTT </a:t>
              </a:r>
              <a:r>
                <a:rPr lang="ko-KR" altLang="en-US" sz="1800" b="1" u="sng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서비스 추천 어플이 경쟁력이 있을 것으로 생각됨</a:t>
              </a:r>
              <a:r>
                <a:rPr lang="en-US" altLang="ko-KR" sz="1800" b="1" u="sng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” </a:t>
              </a:r>
            </a:p>
            <a:p>
              <a:endParaRPr lang="ko-KR" altLang="en-US" dirty="0"/>
            </a:p>
          </p:txBody>
        </p:sp>
        <p:sp>
          <p:nvSpPr>
            <p:cNvPr id="111" name="화살표: 줄무늬가 있는 오른쪽 110">
              <a:extLst>
                <a:ext uri="{FF2B5EF4-FFF2-40B4-BE49-F238E27FC236}">
                  <a16:creationId xmlns:a16="http://schemas.microsoft.com/office/drawing/2014/main" id="{402F8C26-D2C5-0529-79FF-228788FD9AA4}"/>
                </a:ext>
              </a:extLst>
            </p:cNvPr>
            <p:cNvSpPr/>
            <p:nvPr/>
          </p:nvSpPr>
          <p:spPr>
            <a:xfrm rot="5400000">
              <a:off x="4113150" y="5187746"/>
              <a:ext cx="829729" cy="737068"/>
            </a:xfrm>
            <a:prstGeom prst="stripedRightArrow">
              <a:avLst/>
            </a:prstGeom>
            <a:solidFill>
              <a:srgbClr val="FFD37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 페르소나</a:t>
            </a:r>
            <a:endParaRPr lang="en-US" altLang="ko-KR" sz="2400" b="1" kern="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9637358" y="459965"/>
            <a:ext cx="2129423" cy="171136"/>
            <a:chOff x="8747038" y="369386"/>
            <a:chExt cx="2817433" cy="22642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D5AB76-B45E-A05C-D92E-44713F1C1640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24C9793-8B0C-3169-06D0-271A7EEE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79" y="394404"/>
              <a:ext cx="244635" cy="244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3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5863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가상 페르소나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03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사례</a:t>
            </a: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1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460541-3FBB-63CD-2430-A0A6847A8F09}"/>
              </a:ext>
            </a:extLst>
          </p:cNvPr>
          <p:cNvGrpSpPr/>
          <p:nvPr/>
        </p:nvGrpSpPr>
        <p:grpSpPr>
          <a:xfrm>
            <a:off x="2104065" y="2276398"/>
            <a:ext cx="7983871" cy="3448216"/>
            <a:chOff x="2104065" y="2276398"/>
            <a:chExt cx="7983871" cy="3448216"/>
          </a:xfrm>
        </p:grpSpPr>
        <p:sp>
          <p:nvSpPr>
            <p:cNvPr id="72" name="Google Shape;71;p16">
              <a:extLst>
                <a:ext uri="{FF2B5EF4-FFF2-40B4-BE49-F238E27FC236}">
                  <a16:creationId xmlns:a16="http://schemas.microsoft.com/office/drawing/2014/main" id="{A7051C09-1E4C-F44F-71D9-10B9DA7D13EA}"/>
                </a:ext>
              </a:extLst>
            </p:cNvPr>
            <p:cNvSpPr/>
            <p:nvPr/>
          </p:nvSpPr>
          <p:spPr>
            <a:xfrm>
              <a:off x="6219369" y="2303747"/>
              <a:ext cx="1798965" cy="1804183"/>
            </a:xfrm>
            <a:custGeom>
              <a:avLst/>
              <a:gdLst/>
              <a:ahLst/>
              <a:cxnLst/>
              <a:rect l="l" t="t" r="r" b="b"/>
              <a:pathLst>
                <a:path w="46389" h="61419" extrusionOk="0">
                  <a:moveTo>
                    <a:pt x="6060" y="1"/>
                  </a:moveTo>
                  <a:cubicBezTo>
                    <a:pt x="3572" y="1"/>
                    <a:pt x="1750" y="110"/>
                    <a:pt x="1357" y="461"/>
                  </a:cubicBezTo>
                  <a:cubicBezTo>
                    <a:pt x="281" y="1279"/>
                    <a:pt x="539" y="8813"/>
                    <a:pt x="453" y="16347"/>
                  </a:cubicBezTo>
                  <a:cubicBezTo>
                    <a:pt x="367" y="23880"/>
                    <a:pt x="367" y="41897"/>
                    <a:pt x="453" y="45406"/>
                  </a:cubicBezTo>
                  <a:cubicBezTo>
                    <a:pt x="539" y="49001"/>
                    <a:pt x="1" y="59118"/>
                    <a:pt x="819" y="60388"/>
                  </a:cubicBezTo>
                  <a:cubicBezTo>
                    <a:pt x="1516" y="61284"/>
                    <a:pt x="7543" y="61387"/>
                    <a:pt x="11368" y="61387"/>
                  </a:cubicBezTo>
                  <a:cubicBezTo>
                    <a:pt x="12501" y="61387"/>
                    <a:pt x="13441" y="61378"/>
                    <a:pt x="13992" y="61378"/>
                  </a:cubicBezTo>
                  <a:cubicBezTo>
                    <a:pt x="15172" y="61378"/>
                    <a:pt x="17864" y="61418"/>
                    <a:pt x="20632" y="61418"/>
                  </a:cubicBezTo>
                  <a:cubicBezTo>
                    <a:pt x="23572" y="61418"/>
                    <a:pt x="26598" y="61373"/>
                    <a:pt x="27984" y="61184"/>
                  </a:cubicBezTo>
                  <a:cubicBezTo>
                    <a:pt x="28436" y="61141"/>
                    <a:pt x="29222" y="61119"/>
                    <a:pt x="30220" y="61119"/>
                  </a:cubicBezTo>
                  <a:cubicBezTo>
                    <a:pt x="31218" y="61119"/>
                    <a:pt x="32429" y="61141"/>
                    <a:pt x="33731" y="61184"/>
                  </a:cubicBezTo>
                  <a:cubicBezTo>
                    <a:pt x="38661" y="61184"/>
                    <a:pt x="44860" y="61184"/>
                    <a:pt x="45312" y="60474"/>
                  </a:cubicBezTo>
                  <a:cubicBezTo>
                    <a:pt x="46022" y="59311"/>
                    <a:pt x="45936" y="48635"/>
                    <a:pt x="45936" y="42629"/>
                  </a:cubicBezTo>
                  <a:cubicBezTo>
                    <a:pt x="45850" y="34643"/>
                    <a:pt x="46194" y="23601"/>
                    <a:pt x="46281" y="18047"/>
                  </a:cubicBezTo>
                  <a:cubicBezTo>
                    <a:pt x="46388" y="12407"/>
                    <a:pt x="46108" y="1193"/>
                    <a:pt x="45570" y="461"/>
                  </a:cubicBezTo>
                  <a:cubicBezTo>
                    <a:pt x="45314" y="134"/>
                    <a:pt x="42472" y="17"/>
                    <a:pt x="38906" y="17"/>
                  </a:cubicBezTo>
                  <a:cubicBezTo>
                    <a:pt x="33785" y="17"/>
                    <a:pt x="27172" y="258"/>
                    <a:pt x="24583" y="461"/>
                  </a:cubicBezTo>
                  <a:cubicBezTo>
                    <a:pt x="24243" y="482"/>
                    <a:pt x="23817" y="492"/>
                    <a:pt x="23320" y="492"/>
                  </a:cubicBezTo>
                  <a:cubicBezTo>
                    <a:pt x="21333" y="492"/>
                    <a:pt x="18220" y="340"/>
                    <a:pt x="14983" y="203"/>
                  </a:cubicBezTo>
                  <a:cubicBezTo>
                    <a:pt x="11856" y="115"/>
                    <a:pt x="8609" y="1"/>
                    <a:pt x="6060" y="1"/>
                  </a:cubicBez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3;p16">
              <a:extLst>
                <a:ext uri="{FF2B5EF4-FFF2-40B4-BE49-F238E27FC236}">
                  <a16:creationId xmlns:a16="http://schemas.microsoft.com/office/drawing/2014/main" id="{E1E88286-3233-8674-EF4E-8BAC26E69211}"/>
                </a:ext>
              </a:extLst>
            </p:cNvPr>
            <p:cNvSpPr/>
            <p:nvPr/>
          </p:nvSpPr>
          <p:spPr>
            <a:xfrm>
              <a:off x="4154617" y="2276398"/>
              <a:ext cx="1798965" cy="1804183"/>
            </a:xfrm>
            <a:custGeom>
              <a:avLst/>
              <a:gdLst/>
              <a:ahLst/>
              <a:cxnLst/>
              <a:rect l="l" t="t" r="r" b="b"/>
              <a:pathLst>
                <a:path w="46389" h="61419" extrusionOk="0">
                  <a:moveTo>
                    <a:pt x="6060" y="1"/>
                  </a:moveTo>
                  <a:cubicBezTo>
                    <a:pt x="3572" y="1"/>
                    <a:pt x="1750" y="110"/>
                    <a:pt x="1357" y="461"/>
                  </a:cubicBezTo>
                  <a:cubicBezTo>
                    <a:pt x="281" y="1279"/>
                    <a:pt x="539" y="8813"/>
                    <a:pt x="453" y="16347"/>
                  </a:cubicBezTo>
                  <a:cubicBezTo>
                    <a:pt x="367" y="23880"/>
                    <a:pt x="367" y="41897"/>
                    <a:pt x="453" y="45406"/>
                  </a:cubicBezTo>
                  <a:cubicBezTo>
                    <a:pt x="539" y="49001"/>
                    <a:pt x="1" y="59118"/>
                    <a:pt x="819" y="60388"/>
                  </a:cubicBezTo>
                  <a:cubicBezTo>
                    <a:pt x="1516" y="61284"/>
                    <a:pt x="7543" y="61387"/>
                    <a:pt x="11368" y="61387"/>
                  </a:cubicBezTo>
                  <a:cubicBezTo>
                    <a:pt x="12501" y="61387"/>
                    <a:pt x="13441" y="61378"/>
                    <a:pt x="13992" y="61378"/>
                  </a:cubicBezTo>
                  <a:cubicBezTo>
                    <a:pt x="15172" y="61378"/>
                    <a:pt x="17864" y="61418"/>
                    <a:pt x="20632" y="61418"/>
                  </a:cubicBezTo>
                  <a:cubicBezTo>
                    <a:pt x="23572" y="61418"/>
                    <a:pt x="26598" y="61373"/>
                    <a:pt x="27984" y="61184"/>
                  </a:cubicBezTo>
                  <a:cubicBezTo>
                    <a:pt x="28436" y="61141"/>
                    <a:pt x="29222" y="61119"/>
                    <a:pt x="30220" y="61119"/>
                  </a:cubicBezTo>
                  <a:cubicBezTo>
                    <a:pt x="31218" y="61119"/>
                    <a:pt x="32429" y="61141"/>
                    <a:pt x="33731" y="61184"/>
                  </a:cubicBezTo>
                  <a:cubicBezTo>
                    <a:pt x="38661" y="61184"/>
                    <a:pt x="44860" y="61184"/>
                    <a:pt x="45312" y="60474"/>
                  </a:cubicBezTo>
                  <a:cubicBezTo>
                    <a:pt x="46022" y="59311"/>
                    <a:pt x="45936" y="48635"/>
                    <a:pt x="45936" y="42629"/>
                  </a:cubicBezTo>
                  <a:cubicBezTo>
                    <a:pt x="45850" y="34643"/>
                    <a:pt x="46194" y="23601"/>
                    <a:pt x="46281" y="18047"/>
                  </a:cubicBezTo>
                  <a:cubicBezTo>
                    <a:pt x="46388" y="12407"/>
                    <a:pt x="46108" y="1193"/>
                    <a:pt x="45570" y="461"/>
                  </a:cubicBezTo>
                  <a:cubicBezTo>
                    <a:pt x="45314" y="134"/>
                    <a:pt x="42472" y="17"/>
                    <a:pt x="38906" y="17"/>
                  </a:cubicBezTo>
                  <a:cubicBezTo>
                    <a:pt x="33785" y="17"/>
                    <a:pt x="27172" y="258"/>
                    <a:pt x="24583" y="461"/>
                  </a:cubicBezTo>
                  <a:cubicBezTo>
                    <a:pt x="24243" y="482"/>
                    <a:pt x="23817" y="492"/>
                    <a:pt x="23320" y="492"/>
                  </a:cubicBezTo>
                  <a:cubicBezTo>
                    <a:pt x="21333" y="492"/>
                    <a:pt x="18220" y="340"/>
                    <a:pt x="14983" y="203"/>
                  </a:cubicBezTo>
                  <a:cubicBezTo>
                    <a:pt x="11856" y="115"/>
                    <a:pt x="8609" y="1"/>
                    <a:pt x="6060" y="1"/>
                  </a:cubicBezTo>
                  <a:close/>
                </a:path>
              </a:pathLst>
            </a:custGeom>
            <a:solidFill>
              <a:srgbClr val="ED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;p16">
              <a:extLst>
                <a:ext uri="{FF2B5EF4-FFF2-40B4-BE49-F238E27FC236}">
                  <a16:creationId xmlns:a16="http://schemas.microsoft.com/office/drawing/2014/main" id="{24913C24-0744-94D2-D0B5-99E4244D085B}"/>
                </a:ext>
              </a:extLst>
            </p:cNvPr>
            <p:cNvSpPr/>
            <p:nvPr/>
          </p:nvSpPr>
          <p:spPr>
            <a:xfrm>
              <a:off x="8288551" y="2303747"/>
              <a:ext cx="1798965" cy="1804183"/>
            </a:xfrm>
            <a:custGeom>
              <a:avLst/>
              <a:gdLst/>
              <a:ahLst/>
              <a:cxnLst/>
              <a:rect l="l" t="t" r="r" b="b"/>
              <a:pathLst>
                <a:path w="46389" h="61419" extrusionOk="0">
                  <a:moveTo>
                    <a:pt x="6060" y="1"/>
                  </a:moveTo>
                  <a:cubicBezTo>
                    <a:pt x="3572" y="1"/>
                    <a:pt x="1750" y="110"/>
                    <a:pt x="1357" y="461"/>
                  </a:cubicBezTo>
                  <a:cubicBezTo>
                    <a:pt x="281" y="1279"/>
                    <a:pt x="539" y="8813"/>
                    <a:pt x="453" y="16347"/>
                  </a:cubicBezTo>
                  <a:cubicBezTo>
                    <a:pt x="367" y="23880"/>
                    <a:pt x="367" y="41897"/>
                    <a:pt x="453" y="45406"/>
                  </a:cubicBezTo>
                  <a:cubicBezTo>
                    <a:pt x="539" y="49001"/>
                    <a:pt x="1" y="59118"/>
                    <a:pt x="819" y="60388"/>
                  </a:cubicBezTo>
                  <a:cubicBezTo>
                    <a:pt x="1516" y="61284"/>
                    <a:pt x="7543" y="61387"/>
                    <a:pt x="11368" y="61387"/>
                  </a:cubicBezTo>
                  <a:cubicBezTo>
                    <a:pt x="12501" y="61387"/>
                    <a:pt x="13441" y="61378"/>
                    <a:pt x="13992" y="61378"/>
                  </a:cubicBezTo>
                  <a:cubicBezTo>
                    <a:pt x="15172" y="61378"/>
                    <a:pt x="17864" y="61418"/>
                    <a:pt x="20632" y="61418"/>
                  </a:cubicBezTo>
                  <a:cubicBezTo>
                    <a:pt x="23572" y="61418"/>
                    <a:pt x="26598" y="61373"/>
                    <a:pt x="27984" y="61184"/>
                  </a:cubicBezTo>
                  <a:cubicBezTo>
                    <a:pt x="28436" y="61141"/>
                    <a:pt x="29222" y="61119"/>
                    <a:pt x="30220" y="61119"/>
                  </a:cubicBezTo>
                  <a:cubicBezTo>
                    <a:pt x="31218" y="61119"/>
                    <a:pt x="32429" y="61141"/>
                    <a:pt x="33731" y="61184"/>
                  </a:cubicBezTo>
                  <a:cubicBezTo>
                    <a:pt x="38661" y="61184"/>
                    <a:pt x="44860" y="61184"/>
                    <a:pt x="45312" y="60474"/>
                  </a:cubicBezTo>
                  <a:cubicBezTo>
                    <a:pt x="46022" y="59311"/>
                    <a:pt x="45936" y="48635"/>
                    <a:pt x="45936" y="42629"/>
                  </a:cubicBezTo>
                  <a:cubicBezTo>
                    <a:pt x="45850" y="34643"/>
                    <a:pt x="46194" y="23601"/>
                    <a:pt x="46281" y="18047"/>
                  </a:cubicBezTo>
                  <a:cubicBezTo>
                    <a:pt x="46388" y="12407"/>
                    <a:pt x="46108" y="1193"/>
                    <a:pt x="45570" y="461"/>
                  </a:cubicBezTo>
                  <a:cubicBezTo>
                    <a:pt x="45314" y="134"/>
                    <a:pt x="42472" y="17"/>
                    <a:pt x="38906" y="17"/>
                  </a:cubicBezTo>
                  <a:cubicBezTo>
                    <a:pt x="33785" y="17"/>
                    <a:pt x="27172" y="258"/>
                    <a:pt x="24583" y="461"/>
                  </a:cubicBezTo>
                  <a:cubicBezTo>
                    <a:pt x="24243" y="482"/>
                    <a:pt x="23817" y="492"/>
                    <a:pt x="23320" y="492"/>
                  </a:cubicBezTo>
                  <a:cubicBezTo>
                    <a:pt x="21333" y="492"/>
                    <a:pt x="18220" y="340"/>
                    <a:pt x="14983" y="203"/>
                  </a:cubicBezTo>
                  <a:cubicBezTo>
                    <a:pt x="11856" y="115"/>
                    <a:pt x="8609" y="1"/>
                    <a:pt x="6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3309E5A-E396-2E61-387E-07346F341E88}"/>
                </a:ext>
              </a:extLst>
            </p:cNvPr>
            <p:cNvGrpSpPr/>
            <p:nvPr/>
          </p:nvGrpSpPr>
          <p:grpSpPr>
            <a:xfrm>
              <a:off x="2104065" y="2287442"/>
              <a:ext cx="7983871" cy="3437172"/>
              <a:chOff x="2104064" y="1710414"/>
              <a:chExt cx="7983871" cy="3437172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0FB2474-6A58-383B-0D99-50310DC9E7BE}"/>
                  </a:ext>
                </a:extLst>
              </p:cNvPr>
              <p:cNvGrpSpPr/>
              <p:nvPr/>
            </p:nvGrpSpPr>
            <p:grpSpPr>
              <a:xfrm>
                <a:off x="2104064" y="1710414"/>
                <a:ext cx="7971923" cy="3437172"/>
                <a:chOff x="2104064" y="1710414"/>
                <a:chExt cx="7971923" cy="3437172"/>
              </a:xfrm>
            </p:grpSpPr>
            <p:sp>
              <p:nvSpPr>
                <p:cNvPr id="70" name="Google Shape;63;p16">
                  <a:extLst>
                    <a:ext uri="{FF2B5EF4-FFF2-40B4-BE49-F238E27FC236}">
                      <a16:creationId xmlns:a16="http://schemas.microsoft.com/office/drawing/2014/main" id="{C03C5D6D-C3FF-AD69-8740-BF40DBD6CA2F}"/>
                    </a:ext>
                  </a:extLst>
                </p:cNvPr>
                <p:cNvSpPr/>
                <p:nvPr/>
              </p:nvSpPr>
              <p:spPr>
                <a:xfrm>
                  <a:off x="2123114" y="1710425"/>
                  <a:ext cx="1798965" cy="3437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9" h="61419" extrusionOk="0">
                      <a:moveTo>
                        <a:pt x="6060" y="1"/>
                      </a:moveTo>
                      <a:cubicBezTo>
                        <a:pt x="3572" y="1"/>
                        <a:pt x="1750" y="110"/>
                        <a:pt x="1357" y="461"/>
                      </a:cubicBezTo>
                      <a:cubicBezTo>
                        <a:pt x="281" y="1279"/>
                        <a:pt x="539" y="8813"/>
                        <a:pt x="453" y="16347"/>
                      </a:cubicBezTo>
                      <a:cubicBezTo>
                        <a:pt x="367" y="23880"/>
                        <a:pt x="367" y="41897"/>
                        <a:pt x="453" y="45406"/>
                      </a:cubicBezTo>
                      <a:cubicBezTo>
                        <a:pt x="539" y="49001"/>
                        <a:pt x="1" y="59118"/>
                        <a:pt x="819" y="60388"/>
                      </a:cubicBezTo>
                      <a:cubicBezTo>
                        <a:pt x="1516" y="61284"/>
                        <a:pt x="7543" y="61387"/>
                        <a:pt x="11368" y="61387"/>
                      </a:cubicBezTo>
                      <a:cubicBezTo>
                        <a:pt x="12501" y="61387"/>
                        <a:pt x="13441" y="61378"/>
                        <a:pt x="13992" y="61378"/>
                      </a:cubicBezTo>
                      <a:cubicBezTo>
                        <a:pt x="15172" y="61378"/>
                        <a:pt x="17864" y="61418"/>
                        <a:pt x="20632" y="61418"/>
                      </a:cubicBezTo>
                      <a:cubicBezTo>
                        <a:pt x="23572" y="61418"/>
                        <a:pt x="26598" y="61373"/>
                        <a:pt x="27984" y="61184"/>
                      </a:cubicBezTo>
                      <a:cubicBezTo>
                        <a:pt x="28436" y="61141"/>
                        <a:pt x="29222" y="61119"/>
                        <a:pt x="30220" y="61119"/>
                      </a:cubicBezTo>
                      <a:cubicBezTo>
                        <a:pt x="31218" y="61119"/>
                        <a:pt x="32429" y="61141"/>
                        <a:pt x="33731" y="61184"/>
                      </a:cubicBezTo>
                      <a:cubicBezTo>
                        <a:pt x="38661" y="61184"/>
                        <a:pt x="44860" y="61184"/>
                        <a:pt x="45312" y="60474"/>
                      </a:cubicBezTo>
                      <a:cubicBezTo>
                        <a:pt x="46022" y="59311"/>
                        <a:pt x="45936" y="48635"/>
                        <a:pt x="45936" y="42629"/>
                      </a:cubicBezTo>
                      <a:cubicBezTo>
                        <a:pt x="45850" y="34643"/>
                        <a:pt x="46194" y="23601"/>
                        <a:pt x="46281" y="18047"/>
                      </a:cubicBezTo>
                      <a:cubicBezTo>
                        <a:pt x="46388" y="12407"/>
                        <a:pt x="46108" y="1193"/>
                        <a:pt x="45570" y="461"/>
                      </a:cubicBezTo>
                      <a:cubicBezTo>
                        <a:pt x="45314" y="134"/>
                        <a:pt x="42472" y="17"/>
                        <a:pt x="38906" y="17"/>
                      </a:cubicBezTo>
                      <a:cubicBezTo>
                        <a:pt x="33785" y="17"/>
                        <a:pt x="27172" y="258"/>
                        <a:pt x="24583" y="461"/>
                      </a:cubicBezTo>
                      <a:cubicBezTo>
                        <a:pt x="24243" y="482"/>
                        <a:pt x="23817" y="492"/>
                        <a:pt x="23320" y="492"/>
                      </a:cubicBezTo>
                      <a:cubicBezTo>
                        <a:pt x="21333" y="492"/>
                        <a:pt x="18220" y="340"/>
                        <a:pt x="14983" y="203"/>
                      </a:cubicBezTo>
                      <a:cubicBezTo>
                        <a:pt x="11856" y="115"/>
                        <a:pt x="8609" y="1"/>
                        <a:pt x="60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4E8F2405-328F-D220-A57A-B23434A7BE98}"/>
                    </a:ext>
                  </a:extLst>
                </p:cNvPr>
                <p:cNvGrpSpPr/>
                <p:nvPr/>
              </p:nvGrpSpPr>
              <p:grpSpPr>
                <a:xfrm>
                  <a:off x="2104064" y="1710414"/>
                  <a:ext cx="7971923" cy="3437172"/>
                  <a:chOff x="2104064" y="1710414"/>
                  <a:chExt cx="7971923" cy="3437172"/>
                </a:xfrm>
              </p:grpSpPr>
              <p:sp>
                <p:nvSpPr>
                  <p:cNvPr id="71" name="Google Shape;64;p16">
                    <a:extLst>
                      <a:ext uri="{FF2B5EF4-FFF2-40B4-BE49-F238E27FC236}">
                        <a16:creationId xmlns:a16="http://schemas.microsoft.com/office/drawing/2014/main" id="{E9BF02C6-2FC3-C6C7-6EDD-8A7D12197D1D}"/>
                      </a:ext>
                    </a:extLst>
                  </p:cNvPr>
                  <p:cNvSpPr/>
                  <p:nvPr/>
                </p:nvSpPr>
                <p:spPr>
                  <a:xfrm>
                    <a:off x="2104064" y="1710425"/>
                    <a:ext cx="1798965" cy="3437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9" h="61419" extrusionOk="0">
                        <a:moveTo>
                          <a:pt x="6060" y="1"/>
                        </a:moveTo>
                        <a:cubicBezTo>
                          <a:pt x="3572" y="1"/>
                          <a:pt x="1750" y="110"/>
                          <a:pt x="1357" y="461"/>
                        </a:cubicBezTo>
                        <a:cubicBezTo>
                          <a:pt x="281" y="1279"/>
                          <a:pt x="539" y="8813"/>
                          <a:pt x="453" y="16347"/>
                        </a:cubicBezTo>
                        <a:cubicBezTo>
                          <a:pt x="367" y="23880"/>
                          <a:pt x="367" y="41897"/>
                          <a:pt x="453" y="45406"/>
                        </a:cubicBezTo>
                        <a:cubicBezTo>
                          <a:pt x="539" y="49001"/>
                          <a:pt x="1" y="59118"/>
                          <a:pt x="819" y="60388"/>
                        </a:cubicBezTo>
                        <a:cubicBezTo>
                          <a:pt x="1516" y="61284"/>
                          <a:pt x="7543" y="61387"/>
                          <a:pt x="11368" y="61387"/>
                        </a:cubicBezTo>
                        <a:cubicBezTo>
                          <a:pt x="12501" y="61387"/>
                          <a:pt x="13441" y="61378"/>
                          <a:pt x="13992" y="61378"/>
                        </a:cubicBezTo>
                        <a:cubicBezTo>
                          <a:pt x="15172" y="61378"/>
                          <a:pt x="17864" y="61418"/>
                          <a:pt x="20632" y="61418"/>
                        </a:cubicBezTo>
                        <a:cubicBezTo>
                          <a:pt x="23572" y="61418"/>
                          <a:pt x="26598" y="61373"/>
                          <a:pt x="27984" y="61184"/>
                        </a:cubicBezTo>
                        <a:cubicBezTo>
                          <a:pt x="28436" y="61141"/>
                          <a:pt x="29222" y="61119"/>
                          <a:pt x="30220" y="61119"/>
                        </a:cubicBezTo>
                        <a:cubicBezTo>
                          <a:pt x="31218" y="61119"/>
                          <a:pt x="32429" y="61141"/>
                          <a:pt x="33731" y="61184"/>
                        </a:cubicBezTo>
                        <a:cubicBezTo>
                          <a:pt x="38661" y="61184"/>
                          <a:pt x="44860" y="61184"/>
                          <a:pt x="45312" y="60474"/>
                        </a:cubicBezTo>
                        <a:cubicBezTo>
                          <a:pt x="46022" y="59311"/>
                          <a:pt x="45936" y="48635"/>
                          <a:pt x="45936" y="42629"/>
                        </a:cubicBezTo>
                        <a:cubicBezTo>
                          <a:pt x="45850" y="34643"/>
                          <a:pt x="46194" y="23601"/>
                          <a:pt x="46281" y="18047"/>
                        </a:cubicBezTo>
                        <a:cubicBezTo>
                          <a:pt x="46388" y="12407"/>
                          <a:pt x="46108" y="1193"/>
                          <a:pt x="45570" y="461"/>
                        </a:cubicBezTo>
                        <a:cubicBezTo>
                          <a:pt x="45314" y="134"/>
                          <a:pt x="42472" y="17"/>
                          <a:pt x="38906" y="17"/>
                        </a:cubicBezTo>
                        <a:cubicBezTo>
                          <a:pt x="33785" y="17"/>
                          <a:pt x="27172" y="258"/>
                          <a:pt x="24583" y="461"/>
                        </a:cubicBezTo>
                        <a:cubicBezTo>
                          <a:pt x="24243" y="482"/>
                          <a:pt x="23817" y="492"/>
                          <a:pt x="23320" y="492"/>
                        </a:cubicBezTo>
                        <a:cubicBezTo>
                          <a:pt x="21333" y="492"/>
                          <a:pt x="18220" y="340"/>
                          <a:pt x="14983" y="203"/>
                        </a:cubicBezTo>
                        <a:cubicBezTo>
                          <a:pt x="11856" y="115"/>
                          <a:pt x="8609" y="1"/>
                          <a:pt x="6060" y="1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2;p16">
                    <a:extLst>
                      <a:ext uri="{FF2B5EF4-FFF2-40B4-BE49-F238E27FC236}">
                        <a16:creationId xmlns:a16="http://schemas.microsoft.com/office/drawing/2014/main" id="{3BF10866-E55D-0943-A460-52909A64F008}"/>
                      </a:ext>
                    </a:extLst>
                  </p:cNvPr>
                  <p:cNvSpPr/>
                  <p:nvPr/>
                </p:nvSpPr>
                <p:spPr>
                  <a:xfrm>
                    <a:off x="6219368" y="1726720"/>
                    <a:ext cx="1798965" cy="1804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9" h="61419" extrusionOk="0">
                        <a:moveTo>
                          <a:pt x="6060" y="1"/>
                        </a:moveTo>
                        <a:cubicBezTo>
                          <a:pt x="3572" y="1"/>
                          <a:pt x="1750" y="110"/>
                          <a:pt x="1357" y="461"/>
                        </a:cubicBezTo>
                        <a:cubicBezTo>
                          <a:pt x="281" y="1279"/>
                          <a:pt x="539" y="8813"/>
                          <a:pt x="453" y="16347"/>
                        </a:cubicBezTo>
                        <a:cubicBezTo>
                          <a:pt x="367" y="23880"/>
                          <a:pt x="367" y="41897"/>
                          <a:pt x="453" y="45406"/>
                        </a:cubicBezTo>
                        <a:cubicBezTo>
                          <a:pt x="539" y="49001"/>
                          <a:pt x="1" y="59118"/>
                          <a:pt x="819" y="60388"/>
                        </a:cubicBezTo>
                        <a:cubicBezTo>
                          <a:pt x="1516" y="61284"/>
                          <a:pt x="7543" y="61387"/>
                          <a:pt x="11368" y="61387"/>
                        </a:cubicBezTo>
                        <a:cubicBezTo>
                          <a:pt x="12501" y="61387"/>
                          <a:pt x="13441" y="61378"/>
                          <a:pt x="13992" y="61378"/>
                        </a:cubicBezTo>
                        <a:cubicBezTo>
                          <a:pt x="15172" y="61378"/>
                          <a:pt x="17864" y="61418"/>
                          <a:pt x="20632" y="61418"/>
                        </a:cubicBezTo>
                        <a:cubicBezTo>
                          <a:pt x="23572" y="61418"/>
                          <a:pt x="26598" y="61373"/>
                          <a:pt x="27984" y="61184"/>
                        </a:cubicBezTo>
                        <a:cubicBezTo>
                          <a:pt x="28436" y="61141"/>
                          <a:pt x="29222" y="61119"/>
                          <a:pt x="30220" y="61119"/>
                        </a:cubicBezTo>
                        <a:cubicBezTo>
                          <a:pt x="31218" y="61119"/>
                          <a:pt x="32429" y="61141"/>
                          <a:pt x="33731" y="61184"/>
                        </a:cubicBezTo>
                        <a:cubicBezTo>
                          <a:pt x="38661" y="61184"/>
                          <a:pt x="44860" y="61184"/>
                          <a:pt x="45312" y="60474"/>
                        </a:cubicBezTo>
                        <a:cubicBezTo>
                          <a:pt x="46022" y="59311"/>
                          <a:pt x="45936" y="48635"/>
                          <a:pt x="45936" y="42629"/>
                        </a:cubicBezTo>
                        <a:cubicBezTo>
                          <a:pt x="45850" y="34643"/>
                          <a:pt x="46194" y="23601"/>
                          <a:pt x="46281" y="18047"/>
                        </a:cubicBezTo>
                        <a:cubicBezTo>
                          <a:pt x="46388" y="12407"/>
                          <a:pt x="46108" y="1193"/>
                          <a:pt x="45570" y="461"/>
                        </a:cubicBezTo>
                        <a:cubicBezTo>
                          <a:pt x="45314" y="134"/>
                          <a:pt x="42472" y="17"/>
                          <a:pt x="38906" y="17"/>
                        </a:cubicBezTo>
                        <a:cubicBezTo>
                          <a:pt x="33785" y="17"/>
                          <a:pt x="27172" y="258"/>
                          <a:pt x="24583" y="461"/>
                        </a:cubicBezTo>
                        <a:cubicBezTo>
                          <a:pt x="24243" y="482"/>
                          <a:pt x="23817" y="492"/>
                          <a:pt x="23320" y="492"/>
                        </a:cubicBezTo>
                        <a:cubicBezTo>
                          <a:pt x="21333" y="492"/>
                          <a:pt x="18220" y="340"/>
                          <a:pt x="14983" y="203"/>
                        </a:cubicBezTo>
                        <a:cubicBezTo>
                          <a:pt x="11856" y="115"/>
                          <a:pt x="8609" y="1"/>
                          <a:pt x="6060" y="1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16">
                    <a:extLst>
                      <a:ext uri="{FF2B5EF4-FFF2-40B4-BE49-F238E27FC236}">
                        <a16:creationId xmlns:a16="http://schemas.microsoft.com/office/drawing/2014/main" id="{2A5C920F-82BE-BF9E-FE18-A047F239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4242046" y="1851946"/>
                    <a:ext cx="1632600" cy="429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rPr>
                      <a:t>행동 변수</a:t>
                    </a:r>
                    <a:endParaRPr sz="1700" dirty="0">
                      <a:solidFill>
                        <a:schemeClr val="dk1"/>
                      </a:solidFill>
                      <a:latin typeface="비트로 코어 TTF" pitchFamily="2" charset="-127"/>
                      <a:ea typeface="비트로 코어 TTF" pitchFamily="2" charset="-127"/>
                      <a:cs typeface="Fira Sans Extra Condensed Medium"/>
                      <a:sym typeface="Fira Sans Extra Condensed Medium"/>
                    </a:endParaRPr>
                  </a:p>
                </p:txBody>
              </p:sp>
              <p:sp>
                <p:nvSpPr>
                  <p:cNvPr id="76" name="Google Shape;76;p16">
                    <a:extLst>
                      <a:ext uri="{FF2B5EF4-FFF2-40B4-BE49-F238E27FC236}">
                        <a16:creationId xmlns:a16="http://schemas.microsoft.com/office/drawing/2014/main" id="{0EA69839-5820-722B-8495-C54A8F24573C}"/>
                      </a:ext>
                    </a:extLst>
                  </p:cNvPr>
                  <p:cNvSpPr txBox="1"/>
                  <p:nvPr/>
                </p:nvSpPr>
                <p:spPr>
                  <a:xfrm>
                    <a:off x="4242041" y="2198190"/>
                    <a:ext cx="1632600" cy="105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회사에서 퇴근 후와 주말에 축구 시청을 하는 것이 취미</a:t>
                    </a:r>
                    <a:endParaRPr lang="en-US" altLang="ko-KR" sz="1200" dirty="0">
                      <a:latin typeface="해남체" panose="02020603020101020101" pitchFamily="18" charset="-127"/>
                      <a:ea typeface="해남체" panose="02020603020101020101" pitchFamily="18" charset="-127"/>
                      <a:cs typeface="Roboto"/>
                      <a:sym typeface="Roboto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바쁜 생활로 평일에 취미 생활을 즐기기 </a:t>
                    </a:r>
                    <a:r>
                      <a:rPr lang="ko-KR" altLang="en-US" sz="1200" dirty="0" err="1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힘듬</a:t>
                    </a:r>
                    <a:endParaRPr lang="en-US" altLang="ko-KR" sz="1200" dirty="0">
                      <a:latin typeface="해남체" panose="02020603020101020101" pitchFamily="18" charset="-127"/>
                      <a:ea typeface="해남체" panose="02020603020101020101" pitchFamily="18" charset="-127"/>
                      <a:cs typeface="Roboto"/>
                      <a:sym typeface="Roboto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altLang="ko-KR" sz="1200" dirty="0">
                      <a:latin typeface="해남체" panose="02020603020101020101" pitchFamily="18" charset="-127"/>
                      <a:ea typeface="해남체" panose="02020603020101020101" pitchFamily="18" charset="-127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78" name="Google Shape;93;p16">
                    <a:extLst>
                      <a:ext uri="{FF2B5EF4-FFF2-40B4-BE49-F238E27FC236}">
                        <a16:creationId xmlns:a16="http://schemas.microsoft.com/office/drawing/2014/main" id="{5ED55E21-3D03-F6E9-BF9E-596D3C9373FD}"/>
                      </a:ext>
                    </a:extLst>
                  </p:cNvPr>
                  <p:cNvSpPr/>
                  <p:nvPr/>
                </p:nvSpPr>
                <p:spPr>
                  <a:xfrm>
                    <a:off x="8277022" y="1726720"/>
                    <a:ext cx="1798965" cy="1804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9" h="61419" extrusionOk="0">
                        <a:moveTo>
                          <a:pt x="6060" y="1"/>
                        </a:moveTo>
                        <a:cubicBezTo>
                          <a:pt x="3572" y="1"/>
                          <a:pt x="1750" y="110"/>
                          <a:pt x="1357" y="461"/>
                        </a:cubicBezTo>
                        <a:cubicBezTo>
                          <a:pt x="281" y="1279"/>
                          <a:pt x="539" y="8813"/>
                          <a:pt x="453" y="16347"/>
                        </a:cubicBezTo>
                        <a:cubicBezTo>
                          <a:pt x="367" y="23880"/>
                          <a:pt x="367" y="41897"/>
                          <a:pt x="453" y="45406"/>
                        </a:cubicBezTo>
                        <a:cubicBezTo>
                          <a:pt x="539" y="49001"/>
                          <a:pt x="1" y="59118"/>
                          <a:pt x="819" y="60388"/>
                        </a:cubicBezTo>
                        <a:cubicBezTo>
                          <a:pt x="1516" y="61284"/>
                          <a:pt x="7543" y="61387"/>
                          <a:pt x="11368" y="61387"/>
                        </a:cubicBezTo>
                        <a:cubicBezTo>
                          <a:pt x="12501" y="61387"/>
                          <a:pt x="13441" y="61378"/>
                          <a:pt x="13992" y="61378"/>
                        </a:cubicBezTo>
                        <a:cubicBezTo>
                          <a:pt x="15172" y="61378"/>
                          <a:pt x="17864" y="61418"/>
                          <a:pt x="20632" y="61418"/>
                        </a:cubicBezTo>
                        <a:cubicBezTo>
                          <a:pt x="23572" y="61418"/>
                          <a:pt x="26598" y="61373"/>
                          <a:pt x="27984" y="61184"/>
                        </a:cubicBezTo>
                        <a:cubicBezTo>
                          <a:pt x="28436" y="61141"/>
                          <a:pt x="29222" y="61119"/>
                          <a:pt x="30220" y="61119"/>
                        </a:cubicBezTo>
                        <a:cubicBezTo>
                          <a:pt x="31218" y="61119"/>
                          <a:pt x="32429" y="61141"/>
                          <a:pt x="33731" y="61184"/>
                        </a:cubicBezTo>
                        <a:cubicBezTo>
                          <a:pt x="38661" y="61184"/>
                          <a:pt x="44860" y="61184"/>
                          <a:pt x="45312" y="60474"/>
                        </a:cubicBezTo>
                        <a:cubicBezTo>
                          <a:pt x="46022" y="59311"/>
                          <a:pt x="45936" y="48635"/>
                          <a:pt x="45936" y="42629"/>
                        </a:cubicBezTo>
                        <a:cubicBezTo>
                          <a:pt x="45850" y="34643"/>
                          <a:pt x="46194" y="23601"/>
                          <a:pt x="46281" y="18047"/>
                        </a:cubicBezTo>
                        <a:cubicBezTo>
                          <a:pt x="46388" y="12407"/>
                          <a:pt x="46108" y="1193"/>
                          <a:pt x="45570" y="461"/>
                        </a:cubicBezTo>
                        <a:cubicBezTo>
                          <a:pt x="45314" y="134"/>
                          <a:pt x="42472" y="17"/>
                          <a:pt x="38906" y="17"/>
                        </a:cubicBezTo>
                        <a:cubicBezTo>
                          <a:pt x="33785" y="17"/>
                          <a:pt x="27172" y="258"/>
                          <a:pt x="24583" y="461"/>
                        </a:cubicBezTo>
                        <a:cubicBezTo>
                          <a:pt x="24243" y="482"/>
                          <a:pt x="23817" y="492"/>
                          <a:pt x="23320" y="492"/>
                        </a:cubicBezTo>
                        <a:cubicBezTo>
                          <a:pt x="21333" y="492"/>
                          <a:pt x="18220" y="340"/>
                          <a:pt x="14983" y="203"/>
                        </a:cubicBezTo>
                        <a:cubicBezTo>
                          <a:pt x="11856" y="115"/>
                          <a:pt x="8609" y="1"/>
                          <a:pt x="6060" y="1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94;p16">
                    <a:extLst>
                      <a:ext uri="{FF2B5EF4-FFF2-40B4-BE49-F238E27FC236}">
                        <a16:creationId xmlns:a16="http://schemas.microsoft.com/office/drawing/2014/main" id="{CF6F9AA8-10E4-9229-C63A-5F108732F1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144" y="1851946"/>
                    <a:ext cx="1632600" cy="429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rPr>
                      <a:t>희망 사항</a:t>
                    </a:r>
                    <a:endParaRPr sz="1700" dirty="0">
                      <a:solidFill>
                        <a:schemeClr val="dk1"/>
                      </a:solidFill>
                      <a:latin typeface="비트로 코어 TTF" pitchFamily="2" charset="-127"/>
                      <a:ea typeface="비트로 코어 TTF" pitchFamily="2" charset="-127"/>
                      <a:cs typeface="Fira Sans Extra Condensed Medium"/>
                      <a:sym typeface="Fira Sans Extra Condensed Medium"/>
                    </a:endParaRPr>
                  </a:p>
                </p:txBody>
              </p:sp>
              <p:sp>
                <p:nvSpPr>
                  <p:cNvPr id="83" name="Google Shape;95;p16">
                    <a:extLst>
                      <a:ext uri="{FF2B5EF4-FFF2-40B4-BE49-F238E27FC236}">
                        <a16:creationId xmlns:a16="http://schemas.microsoft.com/office/drawing/2014/main" id="{D3A2F128-0D93-D30D-D669-57AA7B3A19A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2614" y="2198190"/>
                    <a:ext cx="1632600" cy="105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ko-KR" altLang="en-US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좀 더 자신의 취미에 부합한 </a:t>
                    </a:r>
                    <a:r>
                      <a:rPr lang="en-US" altLang="ko-KR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OTT </a:t>
                    </a:r>
                    <a:r>
                      <a:rPr lang="ko-KR" altLang="en-US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서비스를 찾고 싶어 함</a:t>
                    </a:r>
                    <a:endParaRPr sz="1200" dirty="0">
                      <a:latin typeface="해남체" panose="02020603020101020101" pitchFamily="18" charset="-127"/>
                      <a:ea typeface="해남체" panose="02020603020101020101" pitchFamily="18" charset="-127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94" name="Google Shape;121;p16">
                    <a:extLst>
                      <a:ext uri="{FF2B5EF4-FFF2-40B4-BE49-F238E27FC236}">
                        <a16:creationId xmlns:a16="http://schemas.microsoft.com/office/drawing/2014/main" id="{A437E805-666F-D78A-1E34-B322ECC8D16F}"/>
                      </a:ext>
                    </a:extLst>
                  </p:cNvPr>
                  <p:cNvSpPr txBox="1"/>
                  <p:nvPr/>
                </p:nvSpPr>
                <p:spPr>
                  <a:xfrm>
                    <a:off x="6302547" y="1851946"/>
                    <a:ext cx="1632600" cy="429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rPr>
                      <a:t>불만 사항</a:t>
                    </a:r>
                    <a:endParaRPr sz="1700" dirty="0">
                      <a:solidFill>
                        <a:schemeClr val="dk1"/>
                      </a:solidFill>
                      <a:latin typeface="비트로 코어 TTF" pitchFamily="2" charset="-127"/>
                      <a:ea typeface="비트로 코어 TTF" pitchFamily="2" charset="-127"/>
                      <a:cs typeface="Fira Sans Extra Condensed Medium"/>
                      <a:sym typeface="Fira Sans Extra Condensed Medium"/>
                    </a:endParaRPr>
                  </a:p>
                </p:txBody>
              </p:sp>
              <p:sp>
                <p:nvSpPr>
                  <p:cNvPr id="95" name="Google Shape;122;p16">
                    <a:extLst>
                      <a:ext uri="{FF2B5EF4-FFF2-40B4-BE49-F238E27FC236}">
                        <a16:creationId xmlns:a16="http://schemas.microsoft.com/office/drawing/2014/main" id="{C40B0AF8-432B-4081-FAF0-A86AEEB3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6302539" y="2197598"/>
                    <a:ext cx="1632600" cy="1083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ko-KR" altLang="en-US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축구를 제외하면 시청하는 스포츠가 없기 때문에 현재 </a:t>
                    </a:r>
                    <a:r>
                      <a:rPr lang="ko-KR" altLang="en-US" sz="1200" dirty="0" err="1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이용중인스포츠</a:t>
                    </a:r>
                    <a:r>
                      <a:rPr lang="ko-KR" altLang="en-US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 전문 </a:t>
                    </a:r>
                    <a:r>
                      <a:rPr lang="en-US" altLang="ko-KR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OTT </a:t>
                    </a:r>
                    <a:r>
                      <a:rPr lang="ko-KR" altLang="en-US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서비스를 구독하기엔 </a:t>
                    </a:r>
                    <a:endParaRPr lang="en-US" altLang="ko-KR" sz="1200" dirty="0">
                      <a:solidFill>
                        <a:schemeClr val="dk1"/>
                      </a:solidFill>
                      <a:latin typeface="해남체" panose="02020603020101020101" pitchFamily="18" charset="-127"/>
                      <a:ea typeface="해남체" panose="02020603020101020101" pitchFamily="18" charset="-127"/>
                      <a:cs typeface="Roboto"/>
                      <a:sym typeface="Roboto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ko-KR" altLang="en-US" sz="1200" dirty="0">
                        <a:solidFill>
                          <a:schemeClr val="dk1"/>
                        </a:solidFill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rPr>
                      <a:t>부담이 됨</a:t>
                    </a:r>
                    <a:endParaRPr sz="1200" dirty="0">
                      <a:latin typeface="해남체" panose="02020603020101020101" pitchFamily="18" charset="-127"/>
                      <a:ea typeface="해남체" panose="02020603020101020101" pitchFamily="18" charset="-127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96" name="Google Shape;153;p16">
                    <a:extLst>
                      <a:ext uri="{FF2B5EF4-FFF2-40B4-BE49-F238E27FC236}">
                        <a16:creationId xmlns:a16="http://schemas.microsoft.com/office/drawing/2014/main" id="{7BB5AA07-EA27-BBCC-E1FA-32FFFF831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206297" y="3598946"/>
                    <a:ext cx="1632600" cy="429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700" dirty="0">
                        <a:solidFill>
                          <a:schemeClr val="dk1"/>
                        </a:solidFill>
                        <a:latin typeface="TwoCon" panose="020B0609070205080204" pitchFamily="49" charset="-127"/>
                        <a:ea typeface="TwoCon" panose="020B0609070205080204" pitchFamily="49" charset="-127"/>
                        <a:cs typeface="Fira Sans Extra Condensed Medium"/>
                        <a:sym typeface="Fira Sans Extra Condensed Medium"/>
                      </a:rPr>
                      <a:t>박지후</a:t>
                    </a:r>
                    <a:endParaRPr sz="1700" dirty="0">
                      <a:solidFill>
                        <a:schemeClr val="dk1"/>
                      </a:solidFill>
                      <a:latin typeface="TwoCon" panose="020B0609070205080204" pitchFamily="49" charset="-127"/>
                      <a:ea typeface="TwoCon" panose="020B0609070205080204" pitchFamily="49" charset="-127"/>
                      <a:cs typeface="Fira Sans Extra Condensed Medium"/>
                      <a:sym typeface="Fira Sans Extra Condensed Medium"/>
                    </a:endParaRPr>
                  </a:p>
                </p:txBody>
              </p:sp>
              <p:sp>
                <p:nvSpPr>
                  <p:cNvPr id="97" name="Google Shape;154;p16">
                    <a:extLst>
                      <a:ext uri="{FF2B5EF4-FFF2-40B4-BE49-F238E27FC236}">
                        <a16:creationId xmlns:a16="http://schemas.microsoft.com/office/drawing/2014/main" id="{0D8895FA-3435-5936-37FE-BD3B282E08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87247" y="3903869"/>
                    <a:ext cx="1632600" cy="765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Roboto"/>
                        <a:sym typeface="Roboto"/>
                      </a:rPr>
                      <a:t>31</a:t>
                    </a:r>
                    <a:r>
                      <a:rPr lang="ko-KR" altLang="en-US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Roboto"/>
                        <a:sym typeface="Roboto"/>
                      </a:rPr>
                      <a:t>세 회사원</a:t>
                    </a:r>
                    <a:endParaRPr lang="en-US" altLang="ko-KR" sz="1200" dirty="0">
                      <a:latin typeface="HY견고딕" panose="02030600000101010101" pitchFamily="18" charset="-127"/>
                      <a:ea typeface="HY견고딕" panose="02030600000101010101" pitchFamily="18" charset="-127"/>
                      <a:cs typeface="Roboto"/>
                      <a:sym typeface="Roboto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altLang="ko-KR" sz="1200" dirty="0">
                      <a:latin typeface="HY견고딕" panose="02030600000101010101" pitchFamily="18" charset="-127"/>
                      <a:ea typeface="HY견고딕" panose="02030600000101010101" pitchFamily="18" charset="-127"/>
                      <a:cs typeface="Roboto"/>
                      <a:sym typeface="Roboto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rPr>
                      <a:t>사용중인 </a:t>
                    </a:r>
                    <a:r>
                      <a:rPr lang="en-US" altLang="ko-KR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rPr>
                      <a:t>OTT </a:t>
                    </a:r>
                    <a:r>
                      <a:rPr lang="ko-KR" altLang="en-US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rPr>
                      <a:t>서비스</a:t>
                    </a:r>
                    <a:endParaRPr lang="en-US" altLang="ko-KR" sz="1000" b="1" dirty="0">
                      <a:latin typeface="나눔고딕OTF" panose="020D0604000000000000" pitchFamily="34" charset="-127"/>
                      <a:ea typeface="나눔고딕OTF" panose="020D0604000000000000" pitchFamily="34" charset="-127"/>
                      <a:cs typeface="Roboto"/>
                      <a:sym typeface="Roboto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altLang="en-US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rPr>
                      <a:t>스포티비 </a:t>
                    </a:r>
                    <a:r>
                      <a:rPr lang="en-US" altLang="ko-KR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rPr>
                      <a:t>NOW</a:t>
                    </a:r>
                  </a:p>
                </p:txBody>
              </p:sp>
              <p:sp>
                <p:nvSpPr>
                  <p:cNvPr id="99" name="Google Shape;158;p16">
                    <a:extLst>
                      <a:ext uri="{FF2B5EF4-FFF2-40B4-BE49-F238E27FC236}">
                        <a16:creationId xmlns:a16="http://schemas.microsoft.com/office/drawing/2014/main" id="{D38A4F00-4928-DF19-D93A-0B82D0905478}"/>
                      </a:ext>
                    </a:extLst>
                  </p:cNvPr>
                  <p:cNvSpPr/>
                  <p:nvPr/>
                </p:nvSpPr>
                <p:spPr>
                  <a:xfrm>
                    <a:off x="4161716" y="1710414"/>
                    <a:ext cx="1798965" cy="1804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9" h="61419" extrusionOk="0">
                        <a:moveTo>
                          <a:pt x="6060" y="1"/>
                        </a:moveTo>
                        <a:cubicBezTo>
                          <a:pt x="3572" y="1"/>
                          <a:pt x="1750" y="110"/>
                          <a:pt x="1357" y="461"/>
                        </a:cubicBezTo>
                        <a:cubicBezTo>
                          <a:pt x="281" y="1279"/>
                          <a:pt x="539" y="8813"/>
                          <a:pt x="453" y="16347"/>
                        </a:cubicBezTo>
                        <a:cubicBezTo>
                          <a:pt x="367" y="23880"/>
                          <a:pt x="367" y="41897"/>
                          <a:pt x="453" y="45406"/>
                        </a:cubicBezTo>
                        <a:cubicBezTo>
                          <a:pt x="539" y="49001"/>
                          <a:pt x="1" y="59118"/>
                          <a:pt x="819" y="60388"/>
                        </a:cubicBezTo>
                        <a:cubicBezTo>
                          <a:pt x="1516" y="61284"/>
                          <a:pt x="7543" y="61387"/>
                          <a:pt x="11368" y="61387"/>
                        </a:cubicBezTo>
                        <a:cubicBezTo>
                          <a:pt x="12501" y="61387"/>
                          <a:pt x="13441" y="61378"/>
                          <a:pt x="13992" y="61378"/>
                        </a:cubicBezTo>
                        <a:cubicBezTo>
                          <a:pt x="15172" y="61378"/>
                          <a:pt x="17864" y="61418"/>
                          <a:pt x="20632" y="61418"/>
                        </a:cubicBezTo>
                        <a:cubicBezTo>
                          <a:pt x="23572" y="61418"/>
                          <a:pt x="26598" y="61373"/>
                          <a:pt x="27984" y="61184"/>
                        </a:cubicBezTo>
                        <a:cubicBezTo>
                          <a:pt x="28436" y="61141"/>
                          <a:pt x="29222" y="61119"/>
                          <a:pt x="30220" y="61119"/>
                        </a:cubicBezTo>
                        <a:cubicBezTo>
                          <a:pt x="31218" y="61119"/>
                          <a:pt x="32429" y="61141"/>
                          <a:pt x="33731" y="61184"/>
                        </a:cubicBezTo>
                        <a:cubicBezTo>
                          <a:pt x="38661" y="61184"/>
                          <a:pt x="44860" y="61184"/>
                          <a:pt x="45312" y="60474"/>
                        </a:cubicBezTo>
                        <a:cubicBezTo>
                          <a:pt x="46022" y="59311"/>
                          <a:pt x="45936" y="48635"/>
                          <a:pt x="45936" y="42629"/>
                        </a:cubicBezTo>
                        <a:cubicBezTo>
                          <a:pt x="45850" y="34643"/>
                          <a:pt x="46194" y="23601"/>
                          <a:pt x="46281" y="18047"/>
                        </a:cubicBezTo>
                        <a:cubicBezTo>
                          <a:pt x="46388" y="12407"/>
                          <a:pt x="46108" y="1193"/>
                          <a:pt x="45570" y="461"/>
                        </a:cubicBezTo>
                        <a:cubicBezTo>
                          <a:pt x="45314" y="134"/>
                          <a:pt x="42472" y="17"/>
                          <a:pt x="38906" y="17"/>
                        </a:cubicBezTo>
                        <a:cubicBezTo>
                          <a:pt x="33785" y="17"/>
                          <a:pt x="27172" y="258"/>
                          <a:pt x="24583" y="461"/>
                        </a:cubicBezTo>
                        <a:cubicBezTo>
                          <a:pt x="24243" y="482"/>
                          <a:pt x="23817" y="492"/>
                          <a:pt x="23320" y="492"/>
                        </a:cubicBezTo>
                        <a:cubicBezTo>
                          <a:pt x="21333" y="492"/>
                          <a:pt x="18220" y="340"/>
                          <a:pt x="14983" y="203"/>
                        </a:cubicBezTo>
                        <a:cubicBezTo>
                          <a:pt x="11856" y="115"/>
                          <a:pt x="8609" y="1"/>
                          <a:pt x="6060" y="1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ECDB6A70-5C47-8231-1A7A-B8759EBF0E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25837" y="1867451"/>
                    <a:ext cx="1574469" cy="1574469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3" name="순서도: 대체 처리 22">
                <a:extLst>
                  <a:ext uri="{FF2B5EF4-FFF2-40B4-BE49-F238E27FC236}">
                    <a16:creationId xmlns:a16="http://schemas.microsoft.com/office/drawing/2014/main" id="{AE62F1BF-7AFF-CCEC-2ADB-CABDD4E7D6F4}"/>
                  </a:ext>
                </a:extLst>
              </p:cNvPr>
              <p:cNvSpPr/>
              <p:nvPr/>
            </p:nvSpPr>
            <p:spPr>
              <a:xfrm>
                <a:off x="4180766" y="3901721"/>
                <a:ext cx="5907169" cy="1078992"/>
              </a:xfrm>
              <a:prstGeom prst="flowChartAlternate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F1BD42-0C5D-E6F9-19E7-BE232FE2D4F9}"/>
                  </a:ext>
                </a:extLst>
              </p:cNvPr>
              <p:cNvSpPr txBox="1"/>
              <p:nvPr/>
            </p:nvSpPr>
            <p:spPr>
              <a:xfrm>
                <a:off x="4424678" y="4147100"/>
                <a:ext cx="5419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좀 더 축구 전문 </a:t>
                </a:r>
                <a:r>
                  <a:rPr lang="en-US" altLang="ko-KR" sz="1600" b="1" dirty="0"/>
                  <a:t>OTT </a:t>
                </a:r>
                <a:r>
                  <a:rPr lang="ko-KR" altLang="en-US" sz="1600" b="1" dirty="0"/>
                  <a:t>서비스를 찾고 싶어 하기에 맞춤형 </a:t>
                </a:r>
                <a:r>
                  <a:rPr lang="en-US" altLang="ko-KR" sz="1600" b="1" dirty="0"/>
                  <a:t>OTT </a:t>
                </a:r>
                <a:r>
                  <a:rPr lang="ko-KR" altLang="en-US" sz="1600" b="1" dirty="0"/>
                  <a:t>서비스 추천 </a:t>
                </a:r>
                <a:r>
                  <a:rPr lang="ko-KR" altLang="en-US" sz="1600" b="1" dirty="0" err="1"/>
                  <a:t>어플에</a:t>
                </a:r>
                <a:r>
                  <a:rPr lang="ko-KR" altLang="en-US" sz="1600" b="1" dirty="0"/>
                  <a:t> 잠재적 사용자가 될 수 있음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4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5863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가상 페르소나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03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사례</a:t>
            </a: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2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A0B184-43E0-06C8-B873-260A7097BE82}"/>
              </a:ext>
            </a:extLst>
          </p:cNvPr>
          <p:cNvGrpSpPr/>
          <p:nvPr/>
        </p:nvGrpSpPr>
        <p:grpSpPr>
          <a:xfrm>
            <a:off x="2104065" y="2276398"/>
            <a:ext cx="7983871" cy="3448216"/>
            <a:chOff x="2104065" y="2276398"/>
            <a:chExt cx="7983871" cy="344821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B460541-3FBB-63CD-2430-A0A6847A8F09}"/>
                </a:ext>
              </a:extLst>
            </p:cNvPr>
            <p:cNvGrpSpPr/>
            <p:nvPr/>
          </p:nvGrpSpPr>
          <p:grpSpPr>
            <a:xfrm>
              <a:off x="2104065" y="2276398"/>
              <a:ext cx="7983871" cy="3448216"/>
              <a:chOff x="2104065" y="2276398"/>
              <a:chExt cx="7983871" cy="3448216"/>
            </a:xfrm>
          </p:grpSpPr>
          <p:sp>
            <p:nvSpPr>
              <p:cNvPr id="72" name="Google Shape;71;p16">
                <a:extLst>
                  <a:ext uri="{FF2B5EF4-FFF2-40B4-BE49-F238E27FC236}">
                    <a16:creationId xmlns:a16="http://schemas.microsoft.com/office/drawing/2014/main" id="{A7051C09-1E4C-F44F-71D9-10B9DA7D13EA}"/>
                  </a:ext>
                </a:extLst>
              </p:cNvPr>
              <p:cNvSpPr/>
              <p:nvPr/>
            </p:nvSpPr>
            <p:spPr>
              <a:xfrm>
                <a:off x="6219369" y="2303747"/>
                <a:ext cx="1798965" cy="1804183"/>
              </a:xfrm>
              <a:custGeom>
                <a:avLst/>
                <a:gdLst/>
                <a:ahLst/>
                <a:cxnLst/>
                <a:rect l="l" t="t" r="r" b="b"/>
                <a:pathLst>
                  <a:path w="46389" h="61419" extrusionOk="0">
                    <a:moveTo>
                      <a:pt x="6060" y="1"/>
                    </a:moveTo>
                    <a:cubicBezTo>
                      <a:pt x="3572" y="1"/>
                      <a:pt x="1750" y="110"/>
                      <a:pt x="1357" y="461"/>
                    </a:cubicBezTo>
                    <a:cubicBezTo>
                      <a:pt x="281" y="1279"/>
                      <a:pt x="539" y="8813"/>
                      <a:pt x="453" y="16347"/>
                    </a:cubicBezTo>
                    <a:cubicBezTo>
                      <a:pt x="367" y="23880"/>
                      <a:pt x="367" y="41897"/>
                      <a:pt x="453" y="45406"/>
                    </a:cubicBezTo>
                    <a:cubicBezTo>
                      <a:pt x="539" y="49001"/>
                      <a:pt x="1" y="59118"/>
                      <a:pt x="819" y="60388"/>
                    </a:cubicBezTo>
                    <a:cubicBezTo>
                      <a:pt x="1516" y="61284"/>
                      <a:pt x="7543" y="61387"/>
                      <a:pt x="11368" y="61387"/>
                    </a:cubicBezTo>
                    <a:cubicBezTo>
                      <a:pt x="12501" y="61387"/>
                      <a:pt x="13441" y="61378"/>
                      <a:pt x="13992" y="61378"/>
                    </a:cubicBezTo>
                    <a:cubicBezTo>
                      <a:pt x="15172" y="61378"/>
                      <a:pt x="17864" y="61418"/>
                      <a:pt x="20632" y="61418"/>
                    </a:cubicBezTo>
                    <a:cubicBezTo>
                      <a:pt x="23572" y="61418"/>
                      <a:pt x="26598" y="61373"/>
                      <a:pt x="27984" y="61184"/>
                    </a:cubicBezTo>
                    <a:cubicBezTo>
                      <a:pt x="28436" y="61141"/>
                      <a:pt x="29222" y="61119"/>
                      <a:pt x="30220" y="61119"/>
                    </a:cubicBezTo>
                    <a:cubicBezTo>
                      <a:pt x="31218" y="61119"/>
                      <a:pt x="32429" y="61141"/>
                      <a:pt x="33731" y="61184"/>
                    </a:cubicBezTo>
                    <a:cubicBezTo>
                      <a:pt x="38661" y="61184"/>
                      <a:pt x="44860" y="61184"/>
                      <a:pt x="45312" y="60474"/>
                    </a:cubicBezTo>
                    <a:cubicBezTo>
                      <a:pt x="46022" y="59311"/>
                      <a:pt x="45936" y="48635"/>
                      <a:pt x="45936" y="42629"/>
                    </a:cubicBezTo>
                    <a:cubicBezTo>
                      <a:pt x="45850" y="34643"/>
                      <a:pt x="46194" y="23601"/>
                      <a:pt x="46281" y="18047"/>
                    </a:cubicBezTo>
                    <a:cubicBezTo>
                      <a:pt x="46388" y="12407"/>
                      <a:pt x="46108" y="1193"/>
                      <a:pt x="45570" y="461"/>
                    </a:cubicBezTo>
                    <a:cubicBezTo>
                      <a:pt x="45314" y="134"/>
                      <a:pt x="42472" y="17"/>
                      <a:pt x="38906" y="17"/>
                    </a:cubicBezTo>
                    <a:cubicBezTo>
                      <a:pt x="33785" y="17"/>
                      <a:pt x="27172" y="258"/>
                      <a:pt x="24583" y="461"/>
                    </a:cubicBezTo>
                    <a:cubicBezTo>
                      <a:pt x="24243" y="482"/>
                      <a:pt x="23817" y="492"/>
                      <a:pt x="23320" y="492"/>
                    </a:cubicBezTo>
                    <a:cubicBezTo>
                      <a:pt x="21333" y="492"/>
                      <a:pt x="18220" y="340"/>
                      <a:pt x="14983" y="203"/>
                    </a:cubicBezTo>
                    <a:cubicBezTo>
                      <a:pt x="11856" y="115"/>
                      <a:pt x="8609" y="1"/>
                      <a:pt x="6060" y="1"/>
                    </a:cubicBezTo>
                    <a:close/>
                  </a:path>
                </a:pathLst>
              </a:custGeom>
              <a:solidFill>
                <a:srgbClr val="FFD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;p16">
                <a:extLst>
                  <a:ext uri="{FF2B5EF4-FFF2-40B4-BE49-F238E27FC236}">
                    <a16:creationId xmlns:a16="http://schemas.microsoft.com/office/drawing/2014/main" id="{E1E88286-3233-8674-EF4E-8BAC26E69211}"/>
                  </a:ext>
                </a:extLst>
              </p:cNvPr>
              <p:cNvSpPr/>
              <p:nvPr/>
            </p:nvSpPr>
            <p:spPr>
              <a:xfrm>
                <a:off x="4154617" y="2276398"/>
                <a:ext cx="1798965" cy="1804183"/>
              </a:xfrm>
              <a:custGeom>
                <a:avLst/>
                <a:gdLst/>
                <a:ahLst/>
                <a:cxnLst/>
                <a:rect l="l" t="t" r="r" b="b"/>
                <a:pathLst>
                  <a:path w="46389" h="61419" extrusionOk="0">
                    <a:moveTo>
                      <a:pt x="6060" y="1"/>
                    </a:moveTo>
                    <a:cubicBezTo>
                      <a:pt x="3572" y="1"/>
                      <a:pt x="1750" y="110"/>
                      <a:pt x="1357" y="461"/>
                    </a:cubicBezTo>
                    <a:cubicBezTo>
                      <a:pt x="281" y="1279"/>
                      <a:pt x="539" y="8813"/>
                      <a:pt x="453" y="16347"/>
                    </a:cubicBezTo>
                    <a:cubicBezTo>
                      <a:pt x="367" y="23880"/>
                      <a:pt x="367" y="41897"/>
                      <a:pt x="453" y="45406"/>
                    </a:cubicBezTo>
                    <a:cubicBezTo>
                      <a:pt x="539" y="49001"/>
                      <a:pt x="1" y="59118"/>
                      <a:pt x="819" y="60388"/>
                    </a:cubicBezTo>
                    <a:cubicBezTo>
                      <a:pt x="1516" y="61284"/>
                      <a:pt x="7543" y="61387"/>
                      <a:pt x="11368" y="61387"/>
                    </a:cubicBezTo>
                    <a:cubicBezTo>
                      <a:pt x="12501" y="61387"/>
                      <a:pt x="13441" y="61378"/>
                      <a:pt x="13992" y="61378"/>
                    </a:cubicBezTo>
                    <a:cubicBezTo>
                      <a:pt x="15172" y="61378"/>
                      <a:pt x="17864" y="61418"/>
                      <a:pt x="20632" y="61418"/>
                    </a:cubicBezTo>
                    <a:cubicBezTo>
                      <a:pt x="23572" y="61418"/>
                      <a:pt x="26598" y="61373"/>
                      <a:pt x="27984" y="61184"/>
                    </a:cubicBezTo>
                    <a:cubicBezTo>
                      <a:pt x="28436" y="61141"/>
                      <a:pt x="29222" y="61119"/>
                      <a:pt x="30220" y="61119"/>
                    </a:cubicBezTo>
                    <a:cubicBezTo>
                      <a:pt x="31218" y="61119"/>
                      <a:pt x="32429" y="61141"/>
                      <a:pt x="33731" y="61184"/>
                    </a:cubicBezTo>
                    <a:cubicBezTo>
                      <a:pt x="38661" y="61184"/>
                      <a:pt x="44860" y="61184"/>
                      <a:pt x="45312" y="60474"/>
                    </a:cubicBezTo>
                    <a:cubicBezTo>
                      <a:pt x="46022" y="59311"/>
                      <a:pt x="45936" y="48635"/>
                      <a:pt x="45936" y="42629"/>
                    </a:cubicBezTo>
                    <a:cubicBezTo>
                      <a:pt x="45850" y="34643"/>
                      <a:pt x="46194" y="23601"/>
                      <a:pt x="46281" y="18047"/>
                    </a:cubicBezTo>
                    <a:cubicBezTo>
                      <a:pt x="46388" y="12407"/>
                      <a:pt x="46108" y="1193"/>
                      <a:pt x="45570" y="461"/>
                    </a:cubicBezTo>
                    <a:cubicBezTo>
                      <a:pt x="45314" y="134"/>
                      <a:pt x="42472" y="17"/>
                      <a:pt x="38906" y="17"/>
                    </a:cubicBezTo>
                    <a:cubicBezTo>
                      <a:pt x="33785" y="17"/>
                      <a:pt x="27172" y="258"/>
                      <a:pt x="24583" y="461"/>
                    </a:cubicBezTo>
                    <a:cubicBezTo>
                      <a:pt x="24243" y="482"/>
                      <a:pt x="23817" y="492"/>
                      <a:pt x="23320" y="492"/>
                    </a:cubicBezTo>
                    <a:cubicBezTo>
                      <a:pt x="21333" y="492"/>
                      <a:pt x="18220" y="340"/>
                      <a:pt x="14983" y="203"/>
                    </a:cubicBezTo>
                    <a:cubicBezTo>
                      <a:pt x="11856" y="115"/>
                      <a:pt x="8609" y="1"/>
                      <a:pt x="6060" y="1"/>
                    </a:cubicBezTo>
                    <a:close/>
                  </a:path>
                </a:pathLst>
              </a:custGeom>
              <a:solidFill>
                <a:srgbClr val="EDB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2;p16">
                <a:extLst>
                  <a:ext uri="{FF2B5EF4-FFF2-40B4-BE49-F238E27FC236}">
                    <a16:creationId xmlns:a16="http://schemas.microsoft.com/office/drawing/2014/main" id="{24913C24-0744-94D2-D0B5-99E4244D085B}"/>
                  </a:ext>
                </a:extLst>
              </p:cNvPr>
              <p:cNvSpPr/>
              <p:nvPr/>
            </p:nvSpPr>
            <p:spPr>
              <a:xfrm>
                <a:off x="8288551" y="2303747"/>
                <a:ext cx="1798965" cy="1804183"/>
              </a:xfrm>
              <a:custGeom>
                <a:avLst/>
                <a:gdLst/>
                <a:ahLst/>
                <a:cxnLst/>
                <a:rect l="l" t="t" r="r" b="b"/>
                <a:pathLst>
                  <a:path w="46389" h="61419" extrusionOk="0">
                    <a:moveTo>
                      <a:pt x="6060" y="1"/>
                    </a:moveTo>
                    <a:cubicBezTo>
                      <a:pt x="3572" y="1"/>
                      <a:pt x="1750" y="110"/>
                      <a:pt x="1357" y="461"/>
                    </a:cubicBezTo>
                    <a:cubicBezTo>
                      <a:pt x="281" y="1279"/>
                      <a:pt x="539" y="8813"/>
                      <a:pt x="453" y="16347"/>
                    </a:cubicBezTo>
                    <a:cubicBezTo>
                      <a:pt x="367" y="23880"/>
                      <a:pt x="367" y="41897"/>
                      <a:pt x="453" y="45406"/>
                    </a:cubicBezTo>
                    <a:cubicBezTo>
                      <a:pt x="539" y="49001"/>
                      <a:pt x="1" y="59118"/>
                      <a:pt x="819" y="60388"/>
                    </a:cubicBezTo>
                    <a:cubicBezTo>
                      <a:pt x="1516" y="61284"/>
                      <a:pt x="7543" y="61387"/>
                      <a:pt x="11368" y="61387"/>
                    </a:cubicBezTo>
                    <a:cubicBezTo>
                      <a:pt x="12501" y="61387"/>
                      <a:pt x="13441" y="61378"/>
                      <a:pt x="13992" y="61378"/>
                    </a:cubicBezTo>
                    <a:cubicBezTo>
                      <a:pt x="15172" y="61378"/>
                      <a:pt x="17864" y="61418"/>
                      <a:pt x="20632" y="61418"/>
                    </a:cubicBezTo>
                    <a:cubicBezTo>
                      <a:pt x="23572" y="61418"/>
                      <a:pt x="26598" y="61373"/>
                      <a:pt x="27984" y="61184"/>
                    </a:cubicBezTo>
                    <a:cubicBezTo>
                      <a:pt x="28436" y="61141"/>
                      <a:pt x="29222" y="61119"/>
                      <a:pt x="30220" y="61119"/>
                    </a:cubicBezTo>
                    <a:cubicBezTo>
                      <a:pt x="31218" y="61119"/>
                      <a:pt x="32429" y="61141"/>
                      <a:pt x="33731" y="61184"/>
                    </a:cubicBezTo>
                    <a:cubicBezTo>
                      <a:pt x="38661" y="61184"/>
                      <a:pt x="44860" y="61184"/>
                      <a:pt x="45312" y="60474"/>
                    </a:cubicBezTo>
                    <a:cubicBezTo>
                      <a:pt x="46022" y="59311"/>
                      <a:pt x="45936" y="48635"/>
                      <a:pt x="45936" y="42629"/>
                    </a:cubicBezTo>
                    <a:cubicBezTo>
                      <a:pt x="45850" y="34643"/>
                      <a:pt x="46194" y="23601"/>
                      <a:pt x="46281" y="18047"/>
                    </a:cubicBezTo>
                    <a:cubicBezTo>
                      <a:pt x="46388" y="12407"/>
                      <a:pt x="46108" y="1193"/>
                      <a:pt x="45570" y="461"/>
                    </a:cubicBezTo>
                    <a:cubicBezTo>
                      <a:pt x="45314" y="134"/>
                      <a:pt x="42472" y="17"/>
                      <a:pt x="38906" y="17"/>
                    </a:cubicBezTo>
                    <a:cubicBezTo>
                      <a:pt x="33785" y="17"/>
                      <a:pt x="27172" y="258"/>
                      <a:pt x="24583" y="461"/>
                    </a:cubicBezTo>
                    <a:cubicBezTo>
                      <a:pt x="24243" y="482"/>
                      <a:pt x="23817" y="492"/>
                      <a:pt x="23320" y="492"/>
                    </a:cubicBezTo>
                    <a:cubicBezTo>
                      <a:pt x="21333" y="492"/>
                      <a:pt x="18220" y="340"/>
                      <a:pt x="14983" y="203"/>
                    </a:cubicBezTo>
                    <a:cubicBezTo>
                      <a:pt x="11856" y="115"/>
                      <a:pt x="8609" y="1"/>
                      <a:pt x="6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3309E5A-E396-2E61-387E-07346F341E88}"/>
                  </a:ext>
                </a:extLst>
              </p:cNvPr>
              <p:cNvGrpSpPr/>
              <p:nvPr/>
            </p:nvGrpSpPr>
            <p:grpSpPr>
              <a:xfrm>
                <a:off x="2104065" y="2287442"/>
                <a:ext cx="7983871" cy="3437172"/>
                <a:chOff x="2104064" y="1710414"/>
                <a:chExt cx="7983871" cy="3437172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90FB2474-6A58-383B-0D99-50310DC9E7BE}"/>
                    </a:ext>
                  </a:extLst>
                </p:cNvPr>
                <p:cNvGrpSpPr/>
                <p:nvPr/>
              </p:nvGrpSpPr>
              <p:grpSpPr>
                <a:xfrm>
                  <a:off x="2104064" y="1710414"/>
                  <a:ext cx="7971923" cy="3437172"/>
                  <a:chOff x="2104064" y="1710414"/>
                  <a:chExt cx="7971923" cy="3437172"/>
                </a:xfrm>
              </p:grpSpPr>
              <p:sp>
                <p:nvSpPr>
                  <p:cNvPr id="70" name="Google Shape;63;p16">
                    <a:extLst>
                      <a:ext uri="{FF2B5EF4-FFF2-40B4-BE49-F238E27FC236}">
                        <a16:creationId xmlns:a16="http://schemas.microsoft.com/office/drawing/2014/main" id="{C03C5D6D-C3FF-AD69-8740-BF40DBD6CA2F}"/>
                      </a:ext>
                    </a:extLst>
                  </p:cNvPr>
                  <p:cNvSpPr/>
                  <p:nvPr/>
                </p:nvSpPr>
                <p:spPr>
                  <a:xfrm>
                    <a:off x="2123114" y="1710425"/>
                    <a:ext cx="1798965" cy="3437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9" h="61419" extrusionOk="0">
                        <a:moveTo>
                          <a:pt x="6060" y="1"/>
                        </a:moveTo>
                        <a:cubicBezTo>
                          <a:pt x="3572" y="1"/>
                          <a:pt x="1750" y="110"/>
                          <a:pt x="1357" y="461"/>
                        </a:cubicBezTo>
                        <a:cubicBezTo>
                          <a:pt x="281" y="1279"/>
                          <a:pt x="539" y="8813"/>
                          <a:pt x="453" y="16347"/>
                        </a:cubicBezTo>
                        <a:cubicBezTo>
                          <a:pt x="367" y="23880"/>
                          <a:pt x="367" y="41897"/>
                          <a:pt x="453" y="45406"/>
                        </a:cubicBezTo>
                        <a:cubicBezTo>
                          <a:pt x="539" y="49001"/>
                          <a:pt x="1" y="59118"/>
                          <a:pt x="819" y="60388"/>
                        </a:cubicBezTo>
                        <a:cubicBezTo>
                          <a:pt x="1516" y="61284"/>
                          <a:pt x="7543" y="61387"/>
                          <a:pt x="11368" y="61387"/>
                        </a:cubicBezTo>
                        <a:cubicBezTo>
                          <a:pt x="12501" y="61387"/>
                          <a:pt x="13441" y="61378"/>
                          <a:pt x="13992" y="61378"/>
                        </a:cubicBezTo>
                        <a:cubicBezTo>
                          <a:pt x="15172" y="61378"/>
                          <a:pt x="17864" y="61418"/>
                          <a:pt x="20632" y="61418"/>
                        </a:cubicBezTo>
                        <a:cubicBezTo>
                          <a:pt x="23572" y="61418"/>
                          <a:pt x="26598" y="61373"/>
                          <a:pt x="27984" y="61184"/>
                        </a:cubicBezTo>
                        <a:cubicBezTo>
                          <a:pt x="28436" y="61141"/>
                          <a:pt x="29222" y="61119"/>
                          <a:pt x="30220" y="61119"/>
                        </a:cubicBezTo>
                        <a:cubicBezTo>
                          <a:pt x="31218" y="61119"/>
                          <a:pt x="32429" y="61141"/>
                          <a:pt x="33731" y="61184"/>
                        </a:cubicBezTo>
                        <a:cubicBezTo>
                          <a:pt x="38661" y="61184"/>
                          <a:pt x="44860" y="61184"/>
                          <a:pt x="45312" y="60474"/>
                        </a:cubicBezTo>
                        <a:cubicBezTo>
                          <a:pt x="46022" y="59311"/>
                          <a:pt x="45936" y="48635"/>
                          <a:pt x="45936" y="42629"/>
                        </a:cubicBezTo>
                        <a:cubicBezTo>
                          <a:pt x="45850" y="34643"/>
                          <a:pt x="46194" y="23601"/>
                          <a:pt x="46281" y="18047"/>
                        </a:cubicBezTo>
                        <a:cubicBezTo>
                          <a:pt x="46388" y="12407"/>
                          <a:pt x="46108" y="1193"/>
                          <a:pt x="45570" y="461"/>
                        </a:cubicBezTo>
                        <a:cubicBezTo>
                          <a:pt x="45314" y="134"/>
                          <a:pt x="42472" y="17"/>
                          <a:pt x="38906" y="17"/>
                        </a:cubicBezTo>
                        <a:cubicBezTo>
                          <a:pt x="33785" y="17"/>
                          <a:pt x="27172" y="258"/>
                          <a:pt x="24583" y="461"/>
                        </a:cubicBezTo>
                        <a:cubicBezTo>
                          <a:pt x="24243" y="482"/>
                          <a:pt x="23817" y="492"/>
                          <a:pt x="23320" y="492"/>
                        </a:cubicBezTo>
                        <a:cubicBezTo>
                          <a:pt x="21333" y="492"/>
                          <a:pt x="18220" y="340"/>
                          <a:pt x="14983" y="203"/>
                        </a:cubicBezTo>
                        <a:cubicBezTo>
                          <a:pt x="11856" y="115"/>
                          <a:pt x="8609" y="1"/>
                          <a:pt x="606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4E8F2405-328F-D220-A57A-B23434A7BE98}"/>
                      </a:ext>
                    </a:extLst>
                  </p:cNvPr>
                  <p:cNvGrpSpPr/>
                  <p:nvPr/>
                </p:nvGrpSpPr>
                <p:grpSpPr>
                  <a:xfrm>
                    <a:off x="2104064" y="1710414"/>
                    <a:ext cx="7971923" cy="3437172"/>
                    <a:chOff x="2104064" y="1710414"/>
                    <a:chExt cx="7971923" cy="3437172"/>
                  </a:xfrm>
                </p:grpSpPr>
                <p:sp>
                  <p:nvSpPr>
                    <p:cNvPr id="71" name="Google Shape;64;p16">
                      <a:extLst>
                        <a:ext uri="{FF2B5EF4-FFF2-40B4-BE49-F238E27FC236}">
                          <a16:creationId xmlns:a16="http://schemas.microsoft.com/office/drawing/2014/main" id="{E9BF02C6-2FC3-C6C7-6EDD-8A7D121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064" y="1710425"/>
                      <a:ext cx="1798965" cy="34371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" name="Google Shape;72;p16">
                      <a:extLst>
                        <a:ext uri="{FF2B5EF4-FFF2-40B4-BE49-F238E27FC236}">
                          <a16:creationId xmlns:a16="http://schemas.microsoft.com/office/drawing/2014/main" id="{3BF10866-E55D-0943-A460-52909A64F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9368" y="1726720"/>
                      <a:ext cx="1798965" cy="18041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" name="Google Shape;75;p16">
                      <a:extLst>
                        <a:ext uri="{FF2B5EF4-FFF2-40B4-BE49-F238E27FC236}">
                          <a16:creationId xmlns:a16="http://schemas.microsoft.com/office/drawing/2014/main" id="{2A5C920F-82BE-BF9E-FE18-A047F239E4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2046" y="1851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비트로 코어 TTF" pitchFamily="2" charset="-127"/>
                          <a:ea typeface="비트로 코어 TTF" pitchFamily="2" charset="-127"/>
                          <a:cs typeface="Fira Sans Extra Condensed Medium"/>
                          <a:sym typeface="Fira Sans Extra Condensed Medium"/>
                        </a:rPr>
                        <a:t>행동 변수</a:t>
                      </a:r>
                      <a:endParaRPr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76" name="Google Shape;76;p16">
                      <a:extLst>
                        <a:ext uri="{FF2B5EF4-FFF2-40B4-BE49-F238E27FC236}">
                          <a16:creationId xmlns:a16="http://schemas.microsoft.com/office/drawing/2014/main" id="{0EA69839-5820-722B-8495-C54A8F2457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2041" y="2198190"/>
                      <a:ext cx="1632600" cy="105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서비스를 자주 이용하지만 금전 문제로 인해 한 달에 </a:t>
                      </a:r>
                      <a:r>
                        <a:rPr lang="en-US" altLang="ko-KR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1</a:t>
                      </a:r>
                      <a:r>
                        <a:rPr lang="ko-KR" altLang="en-US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개의 </a:t>
                      </a:r>
                      <a:r>
                        <a:rPr lang="en-US" altLang="ko-KR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서비스를 이용할 수 있음</a:t>
                      </a:r>
                      <a:endParaRPr lang="en-US" altLang="ko-KR"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78" name="Google Shape;93;p16">
                      <a:extLst>
                        <a:ext uri="{FF2B5EF4-FFF2-40B4-BE49-F238E27FC236}">
                          <a16:creationId xmlns:a16="http://schemas.microsoft.com/office/drawing/2014/main" id="{5ED55E21-3D03-F6E9-BF9E-596D3C937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7022" y="1726720"/>
                      <a:ext cx="1798965" cy="18041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" name="Google Shape;94;p16">
                      <a:extLst>
                        <a:ext uri="{FF2B5EF4-FFF2-40B4-BE49-F238E27FC236}">
                          <a16:creationId xmlns:a16="http://schemas.microsoft.com/office/drawing/2014/main" id="{CF6F9AA8-10E4-9229-C63A-5F108732F1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2144" y="1851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비트로 코어 TTF" pitchFamily="2" charset="-127"/>
                          <a:ea typeface="비트로 코어 TTF" pitchFamily="2" charset="-127"/>
                          <a:cs typeface="Fira Sans Extra Condensed Medium"/>
                          <a:sym typeface="Fira Sans Extra Condensed Medium"/>
                        </a:rPr>
                        <a:t>희망 사항</a:t>
                      </a:r>
                      <a:endParaRPr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83" name="Google Shape;95;p16">
                      <a:extLst>
                        <a:ext uri="{FF2B5EF4-FFF2-40B4-BE49-F238E27FC236}">
                          <a16:creationId xmlns:a16="http://schemas.microsoft.com/office/drawing/2014/main" id="{D3A2F128-0D93-D30D-D669-57AA7B3A19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2614" y="2198190"/>
                      <a:ext cx="1632600" cy="105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재밌게 본 콘텐츠와 유사한 것을 추천 및 다수 보유한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서비스를 찾고 싶어함</a:t>
                      </a:r>
                      <a:endParaRPr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94" name="Google Shape;121;p16">
                      <a:extLst>
                        <a:ext uri="{FF2B5EF4-FFF2-40B4-BE49-F238E27FC236}">
                          <a16:creationId xmlns:a16="http://schemas.microsoft.com/office/drawing/2014/main" id="{A437E805-666F-D78A-1E34-B322ECC8D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2547" y="1851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비트로 코어 TTF" pitchFamily="2" charset="-127"/>
                          <a:ea typeface="비트로 코어 TTF" pitchFamily="2" charset="-127"/>
                          <a:cs typeface="Fira Sans Extra Condensed Medium"/>
                          <a:sym typeface="Fira Sans Extra Condensed Medium"/>
                        </a:rPr>
                        <a:t>불만 사항</a:t>
                      </a:r>
                      <a:endParaRPr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95" name="Google Shape;122;p16">
                      <a:extLst>
                        <a:ext uri="{FF2B5EF4-FFF2-40B4-BE49-F238E27FC236}">
                          <a16:creationId xmlns:a16="http://schemas.microsoft.com/office/drawing/2014/main" id="{C40B0AF8-432B-4081-FAF0-A86AEEB3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2539" y="2197598"/>
                      <a:ext cx="1632600" cy="1083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현재 이용중인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서비스에서 다른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서비스로 바꾸고 싶지만 어떤 곳이 자신이 좋아하는 장르의 콘텐츠를 다수 보유하고 있는지 알기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힘듬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 </a:t>
                      </a:r>
                      <a:endParaRPr sz="11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96" name="Google Shape;153;p16">
                      <a:extLst>
                        <a:ext uri="{FF2B5EF4-FFF2-40B4-BE49-F238E27FC236}">
                          <a16:creationId xmlns:a16="http://schemas.microsoft.com/office/drawing/2014/main" id="{7BB5AA07-EA27-BBCC-E1FA-32FFFF831C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6297" y="3598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 err="1">
                          <a:solidFill>
                            <a:schemeClr val="dk1"/>
                          </a:solidFill>
                          <a:latin typeface="TwoCon" panose="020B0609070205080204" pitchFamily="49" charset="-127"/>
                          <a:ea typeface="TwoCon" panose="020B0609070205080204" pitchFamily="49" charset="-127"/>
                          <a:cs typeface="Fira Sans Extra Condensed Medium"/>
                          <a:sym typeface="Fira Sans Extra Condensed Medium"/>
                        </a:rPr>
                        <a:t>김정오</a:t>
                      </a:r>
                      <a:endParaRPr sz="1700" dirty="0">
                        <a:solidFill>
                          <a:schemeClr val="dk1"/>
                        </a:solidFill>
                        <a:latin typeface="TwoCon" panose="020B0609070205080204" pitchFamily="49" charset="-127"/>
                        <a:ea typeface="TwoCon" panose="020B0609070205080204" pitchFamily="49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97" name="Google Shape;154;p16">
                      <a:extLst>
                        <a:ext uri="{FF2B5EF4-FFF2-40B4-BE49-F238E27FC236}">
                          <a16:creationId xmlns:a16="http://schemas.microsoft.com/office/drawing/2014/main" id="{0D8895FA-3435-5936-37FE-BD3B282E0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87247" y="3903869"/>
                      <a:ext cx="1632600" cy="765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Roboto"/>
                          <a:sym typeface="Roboto"/>
                        </a:rPr>
                        <a:t>17</a:t>
                      </a:r>
                      <a:r>
                        <a:rPr lang="ko-KR" altLang="en-US" sz="12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Roboto"/>
                          <a:sym typeface="Roboto"/>
                        </a:rPr>
                        <a:t>세 학생</a:t>
                      </a:r>
                      <a:endParaRPr lang="en-US" altLang="ko-KR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사용중인 </a:t>
                      </a:r>
                      <a:r>
                        <a:rPr lang="en-US" altLang="ko-KR" sz="10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0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서비스</a:t>
                      </a:r>
                      <a:endParaRPr lang="en-US" altLang="ko-KR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넷플릭스</a:t>
                      </a:r>
                      <a:endParaRPr lang="en-US" altLang="ko-KR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99" name="Google Shape;158;p16">
                      <a:extLst>
                        <a:ext uri="{FF2B5EF4-FFF2-40B4-BE49-F238E27FC236}">
                          <a16:creationId xmlns:a16="http://schemas.microsoft.com/office/drawing/2014/main" id="{D38A4F00-4928-DF19-D93A-0B82D09054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1716" y="1710414"/>
                      <a:ext cx="1798965" cy="18041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3" name="순서도: 대체 처리 22">
                  <a:extLst>
                    <a:ext uri="{FF2B5EF4-FFF2-40B4-BE49-F238E27FC236}">
                      <a16:creationId xmlns:a16="http://schemas.microsoft.com/office/drawing/2014/main" id="{AE62F1BF-7AFF-CCEC-2ADB-CABDD4E7D6F4}"/>
                    </a:ext>
                  </a:extLst>
                </p:cNvPr>
                <p:cNvSpPr/>
                <p:nvPr/>
              </p:nvSpPr>
              <p:spPr>
                <a:xfrm>
                  <a:off x="4180766" y="3901721"/>
                  <a:ext cx="5907169" cy="1078992"/>
                </a:xfrm>
                <a:prstGeom prst="flowChartAlternateProcess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F1BD42-0C5D-E6F9-19E7-BE232FE2D4F9}"/>
                    </a:ext>
                  </a:extLst>
                </p:cNvPr>
                <p:cNvSpPr txBox="1"/>
                <p:nvPr/>
              </p:nvSpPr>
              <p:spPr>
                <a:xfrm>
                  <a:off x="4424678" y="4025718"/>
                  <a:ext cx="541934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/>
                    <a:t>사용자의 시청 목록을 토대로 유사한 콘텐츠를 수집하여 가장 많은 콘텐츠를 보유한 </a:t>
                  </a:r>
                  <a:r>
                    <a:rPr lang="en-US" altLang="ko-KR" sz="1600" b="1" dirty="0"/>
                    <a:t>OTT </a:t>
                  </a:r>
                  <a:r>
                    <a:rPr lang="ko-KR" altLang="en-US" sz="1600" b="1" dirty="0"/>
                    <a:t>서비스를 추천하여 사용자를 확보 가능</a:t>
                  </a:r>
                </a:p>
              </p:txBody>
            </p:sp>
          </p:grp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DC7F5B-F7D3-BFA0-88CB-4B05CE651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57" y="2428974"/>
              <a:ext cx="1594850" cy="15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3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ED72A8D-87A3-1137-9B7B-A69C8016FC9D}"/>
              </a:ext>
            </a:extLst>
          </p:cNvPr>
          <p:cNvGrpSpPr/>
          <p:nvPr/>
        </p:nvGrpSpPr>
        <p:grpSpPr>
          <a:xfrm>
            <a:off x="431504" y="336110"/>
            <a:ext cx="4370085" cy="5751823"/>
            <a:chOff x="431504" y="336110"/>
            <a:chExt cx="4370085" cy="5751823"/>
          </a:xfrm>
        </p:grpSpPr>
        <p:sp>
          <p:nvSpPr>
            <p:cNvPr id="27" name="TextBox 26"/>
            <p:cNvSpPr txBox="1"/>
            <p:nvPr/>
          </p:nvSpPr>
          <p:spPr>
            <a:xfrm>
              <a:off x="431504" y="336110"/>
              <a:ext cx="9717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>
                  <a:solidFill>
                    <a:srgbClr val="FFD370"/>
                  </a:solidFill>
                </a:rPr>
                <a:t>C</a:t>
              </a:r>
              <a:endParaRPr lang="ko-KR" altLang="en-US" sz="9600" b="1" dirty="0">
                <a:solidFill>
                  <a:srgbClr val="FFD37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08003" y="1120940"/>
              <a:ext cx="2119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 err="1">
                  <a:solidFill>
                    <a:srgbClr val="FFD370"/>
                  </a:solidFill>
                </a:rPr>
                <a:t>ontents</a:t>
              </a:r>
              <a:endParaRPr lang="ko-KR" altLang="en-US" sz="3200" spc="600" dirty="0">
                <a:solidFill>
                  <a:srgbClr val="FFD370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928999" y="2717800"/>
              <a:ext cx="2872590" cy="474533"/>
              <a:chOff x="1471799" y="2717800"/>
              <a:chExt cx="2872590" cy="474533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133527" y="2730668"/>
                <a:ext cx="2210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프로젝트  </a:t>
                </a:r>
                <a:r>
                  <a:rPr lang="ko-KR" altLang="en-US" sz="2400" spc="-300" dirty="0" err="1">
                    <a:solidFill>
                      <a:schemeClr val="accent4">
                        <a:lumMod val="50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브리프</a:t>
                </a:r>
                <a:endPara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29040" y="277220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01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928999" y="3683000"/>
              <a:ext cx="2532753" cy="474533"/>
              <a:chOff x="1471799" y="2717800"/>
              <a:chExt cx="2532753" cy="474533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133527" y="2730668"/>
                <a:ext cx="18710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사용자 리서치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535136" y="277220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02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928999" y="4648200"/>
              <a:ext cx="2263449" cy="474533"/>
              <a:chOff x="1471799" y="2717800"/>
              <a:chExt cx="2263449" cy="474533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133527" y="2730668"/>
                <a:ext cx="1601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사용자 분석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35136" y="277220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03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928999" y="5613400"/>
              <a:ext cx="2802058" cy="474533"/>
              <a:chOff x="1471799" y="2717800"/>
              <a:chExt cx="2802058" cy="474533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33527" y="2730668"/>
                <a:ext cx="2140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프로젝트 방향성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535136" y="277220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04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1026" name="Picture 2" descr="확대이미지">
            <a:extLst>
              <a:ext uri="{FF2B5EF4-FFF2-40B4-BE49-F238E27FC236}">
                <a16:creationId xmlns:a16="http://schemas.microsoft.com/office/drawing/2014/main" id="{614F13D1-83B1-D718-0EC0-CE5DA793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08" y="0"/>
            <a:ext cx="54985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5863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가상 페르소나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03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사례</a:t>
            </a: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2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F280AC-E3A7-A750-05F0-C2FA6A8255EE}"/>
              </a:ext>
            </a:extLst>
          </p:cNvPr>
          <p:cNvGrpSpPr/>
          <p:nvPr/>
        </p:nvGrpSpPr>
        <p:grpSpPr>
          <a:xfrm>
            <a:off x="2104065" y="2276398"/>
            <a:ext cx="7983871" cy="3448216"/>
            <a:chOff x="2104065" y="2276398"/>
            <a:chExt cx="7983871" cy="344821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B460541-3FBB-63CD-2430-A0A6847A8F09}"/>
                </a:ext>
              </a:extLst>
            </p:cNvPr>
            <p:cNvGrpSpPr/>
            <p:nvPr/>
          </p:nvGrpSpPr>
          <p:grpSpPr>
            <a:xfrm>
              <a:off x="2104065" y="2276398"/>
              <a:ext cx="7983871" cy="3448216"/>
              <a:chOff x="2104065" y="2276398"/>
              <a:chExt cx="7983871" cy="3448216"/>
            </a:xfrm>
          </p:grpSpPr>
          <p:sp>
            <p:nvSpPr>
              <p:cNvPr id="72" name="Google Shape;71;p16">
                <a:extLst>
                  <a:ext uri="{FF2B5EF4-FFF2-40B4-BE49-F238E27FC236}">
                    <a16:creationId xmlns:a16="http://schemas.microsoft.com/office/drawing/2014/main" id="{A7051C09-1E4C-F44F-71D9-10B9DA7D13EA}"/>
                  </a:ext>
                </a:extLst>
              </p:cNvPr>
              <p:cNvSpPr/>
              <p:nvPr/>
            </p:nvSpPr>
            <p:spPr>
              <a:xfrm>
                <a:off x="6219369" y="2303747"/>
                <a:ext cx="1798965" cy="1804183"/>
              </a:xfrm>
              <a:custGeom>
                <a:avLst/>
                <a:gdLst/>
                <a:ahLst/>
                <a:cxnLst/>
                <a:rect l="l" t="t" r="r" b="b"/>
                <a:pathLst>
                  <a:path w="46389" h="61419" extrusionOk="0">
                    <a:moveTo>
                      <a:pt x="6060" y="1"/>
                    </a:moveTo>
                    <a:cubicBezTo>
                      <a:pt x="3572" y="1"/>
                      <a:pt x="1750" y="110"/>
                      <a:pt x="1357" y="461"/>
                    </a:cubicBezTo>
                    <a:cubicBezTo>
                      <a:pt x="281" y="1279"/>
                      <a:pt x="539" y="8813"/>
                      <a:pt x="453" y="16347"/>
                    </a:cubicBezTo>
                    <a:cubicBezTo>
                      <a:pt x="367" y="23880"/>
                      <a:pt x="367" y="41897"/>
                      <a:pt x="453" y="45406"/>
                    </a:cubicBezTo>
                    <a:cubicBezTo>
                      <a:pt x="539" y="49001"/>
                      <a:pt x="1" y="59118"/>
                      <a:pt x="819" y="60388"/>
                    </a:cubicBezTo>
                    <a:cubicBezTo>
                      <a:pt x="1516" y="61284"/>
                      <a:pt x="7543" y="61387"/>
                      <a:pt x="11368" y="61387"/>
                    </a:cubicBezTo>
                    <a:cubicBezTo>
                      <a:pt x="12501" y="61387"/>
                      <a:pt x="13441" y="61378"/>
                      <a:pt x="13992" y="61378"/>
                    </a:cubicBezTo>
                    <a:cubicBezTo>
                      <a:pt x="15172" y="61378"/>
                      <a:pt x="17864" y="61418"/>
                      <a:pt x="20632" y="61418"/>
                    </a:cubicBezTo>
                    <a:cubicBezTo>
                      <a:pt x="23572" y="61418"/>
                      <a:pt x="26598" y="61373"/>
                      <a:pt x="27984" y="61184"/>
                    </a:cubicBezTo>
                    <a:cubicBezTo>
                      <a:pt x="28436" y="61141"/>
                      <a:pt x="29222" y="61119"/>
                      <a:pt x="30220" y="61119"/>
                    </a:cubicBezTo>
                    <a:cubicBezTo>
                      <a:pt x="31218" y="61119"/>
                      <a:pt x="32429" y="61141"/>
                      <a:pt x="33731" y="61184"/>
                    </a:cubicBezTo>
                    <a:cubicBezTo>
                      <a:pt x="38661" y="61184"/>
                      <a:pt x="44860" y="61184"/>
                      <a:pt x="45312" y="60474"/>
                    </a:cubicBezTo>
                    <a:cubicBezTo>
                      <a:pt x="46022" y="59311"/>
                      <a:pt x="45936" y="48635"/>
                      <a:pt x="45936" y="42629"/>
                    </a:cubicBezTo>
                    <a:cubicBezTo>
                      <a:pt x="45850" y="34643"/>
                      <a:pt x="46194" y="23601"/>
                      <a:pt x="46281" y="18047"/>
                    </a:cubicBezTo>
                    <a:cubicBezTo>
                      <a:pt x="46388" y="12407"/>
                      <a:pt x="46108" y="1193"/>
                      <a:pt x="45570" y="461"/>
                    </a:cubicBezTo>
                    <a:cubicBezTo>
                      <a:pt x="45314" y="134"/>
                      <a:pt x="42472" y="17"/>
                      <a:pt x="38906" y="17"/>
                    </a:cubicBezTo>
                    <a:cubicBezTo>
                      <a:pt x="33785" y="17"/>
                      <a:pt x="27172" y="258"/>
                      <a:pt x="24583" y="461"/>
                    </a:cubicBezTo>
                    <a:cubicBezTo>
                      <a:pt x="24243" y="482"/>
                      <a:pt x="23817" y="492"/>
                      <a:pt x="23320" y="492"/>
                    </a:cubicBezTo>
                    <a:cubicBezTo>
                      <a:pt x="21333" y="492"/>
                      <a:pt x="18220" y="340"/>
                      <a:pt x="14983" y="203"/>
                    </a:cubicBezTo>
                    <a:cubicBezTo>
                      <a:pt x="11856" y="115"/>
                      <a:pt x="8609" y="1"/>
                      <a:pt x="6060" y="1"/>
                    </a:cubicBezTo>
                    <a:close/>
                  </a:path>
                </a:pathLst>
              </a:custGeom>
              <a:solidFill>
                <a:srgbClr val="FFD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;p16">
                <a:extLst>
                  <a:ext uri="{FF2B5EF4-FFF2-40B4-BE49-F238E27FC236}">
                    <a16:creationId xmlns:a16="http://schemas.microsoft.com/office/drawing/2014/main" id="{E1E88286-3233-8674-EF4E-8BAC26E69211}"/>
                  </a:ext>
                </a:extLst>
              </p:cNvPr>
              <p:cNvSpPr/>
              <p:nvPr/>
            </p:nvSpPr>
            <p:spPr>
              <a:xfrm>
                <a:off x="4154617" y="2276398"/>
                <a:ext cx="1798965" cy="1804183"/>
              </a:xfrm>
              <a:custGeom>
                <a:avLst/>
                <a:gdLst/>
                <a:ahLst/>
                <a:cxnLst/>
                <a:rect l="l" t="t" r="r" b="b"/>
                <a:pathLst>
                  <a:path w="46389" h="61419" extrusionOk="0">
                    <a:moveTo>
                      <a:pt x="6060" y="1"/>
                    </a:moveTo>
                    <a:cubicBezTo>
                      <a:pt x="3572" y="1"/>
                      <a:pt x="1750" y="110"/>
                      <a:pt x="1357" y="461"/>
                    </a:cubicBezTo>
                    <a:cubicBezTo>
                      <a:pt x="281" y="1279"/>
                      <a:pt x="539" y="8813"/>
                      <a:pt x="453" y="16347"/>
                    </a:cubicBezTo>
                    <a:cubicBezTo>
                      <a:pt x="367" y="23880"/>
                      <a:pt x="367" y="41897"/>
                      <a:pt x="453" y="45406"/>
                    </a:cubicBezTo>
                    <a:cubicBezTo>
                      <a:pt x="539" y="49001"/>
                      <a:pt x="1" y="59118"/>
                      <a:pt x="819" y="60388"/>
                    </a:cubicBezTo>
                    <a:cubicBezTo>
                      <a:pt x="1516" y="61284"/>
                      <a:pt x="7543" y="61387"/>
                      <a:pt x="11368" y="61387"/>
                    </a:cubicBezTo>
                    <a:cubicBezTo>
                      <a:pt x="12501" y="61387"/>
                      <a:pt x="13441" y="61378"/>
                      <a:pt x="13992" y="61378"/>
                    </a:cubicBezTo>
                    <a:cubicBezTo>
                      <a:pt x="15172" y="61378"/>
                      <a:pt x="17864" y="61418"/>
                      <a:pt x="20632" y="61418"/>
                    </a:cubicBezTo>
                    <a:cubicBezTo>
                      <a:pt x="23572" y="61418"/>
                      <a:pt x="26598" y="61373"/>
                      <a:pt x="27984" y="61184"/>
                    </a:cubicBezTo>
                    <a:cubicBezTo>
                      <a:pt x="28436" y="61141"/>
                      <a:pt x="29222" y="61119"/>
                      <a:pt x="30220" y="61119"/>
                    </a:cubicBezTo>
                    <a:cubicBezTo>
                      <a:pt x="31218" y="61119"/>
                      <a:pt x="32429" y="61141"/>
                      <a:pt x="33731" y="61184"/>
                    </a:cubicBezTo>
                    <a:cubicBezTo>
                      <a:pt x="38661" y="61184"/>
                      <a:pt x="44860" y="61184"/>
                      <a:pt x="45312" y="60474"/>
                    </a:cubicBezTo>
                    <a:cubicBezTo>
                      <a:pt x="46022" y="59311"/>
                      <a:pt x="45936" y="48635"/>
                      <a:pt x="45936" y="42629"/>
                    </a:cubicBezTo>
                    <a:cubicBezTo>
                      <a:pt x="45850" y="34643"/>
                      <a:pt x="46194" y="23601"/>
                      <a:pt x="46281" y="18047"/>
                    </a:cubicBezTo>
                    <a:cubicBezTo>
                      <a:pt x="46388" y="12407"/>
                      <a:pt x="46108" y="1193"/>
                      <a:pt x="45570" y="461"/>
                    </a:cubicBezTo>
                    <a:cubicBezTo>
                      <a:pt x="45314" y="134"/>
                      <a:pt x="42472" y="17"/>
                      <a:pt x="38906" y="17"/>
                    </a:cubicBezTo>
                    <a:cubicBezTo>
                      <a:pt x="33785" y="17"/>
                      <a:pt x="27172" y="258"/>
                      <a:pt x="24583" y="461"/>
                    </a:cubicBezTo>
                    <a:cubicBezTo>
                      <a:pt x="24243" y="482"/>
                      <a:pt x="23817" y="492"/>
                      <a:pt x="23320" y="492"/>
                    </a:cubicBezTo>
                    <a:cubicBezTo>
                      <a:pt x="21333" y="492"/>
                      <a:pt x="18220" y="340"/>
                      <a:pt x="14983" y="203"/>
                    </a:cubicBezTo>
                    <a:cubicBezTo>
                      <a:pt x="11856" y="115"/>
                      <a:pt x="8609" y="1"/>
                      <a:pt x="6060" y="1"/>
                    </a:cubicBezTo>
                    <a:close/>
                  </a:path>
                </a:pathLst>
              </a:custGeom>
              <a:solidFill>
                <a:srgbClr val="EDB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2;p16">
                <a:extLst>
                  <a:ext uri="{FF2B5EF4-FFF2-40B4-BE49-F238E27FC236}">
                    <a16:creationId xmlns:a16="http://schemas.microsoft.com/office/drawing/2014/main" id="{24913C24-0744-94D2-D0B5-99E4244D085B}"/>
                  </a:ext>
                </a:extLst>
              </p:cNvPr>
              <p:cNvSpPr/>
              <p:nvPr/>
            </p:nvSpPr>
            <p:spPr>
              <a:xfrm>
                <a:off x="8288551" y="2303747"/>
                <a:ext cx="1798965" cy="1804183"/>
              </a:xfrm>
              <a:custGeom>
                <a:avLst/>
                <a:gdLst/>
                <a:ahLst/>
                <a:cxnLst/>
                <a:rect l="l" t="t" r="r" b="b"/>
                <a:pathLst>
                  <a:path w="46389" h="61419" extrusionOk="0">
                    <a:moveTo>
                      <a:pt x="6060" y="1"/>
                    </a:moveTo>
                    <a:cubicBezTo>
                      <a:pt x="3572" y="1"/>
                      <a:pt x="1750" y="110"/>
                      <a:pt x="1357" y="461"/>
                    </a:cubicBezTo>
                    <a:cubicBezTo>
                      <a:pt x="281" y="1279"/>
                      <a:pt x="539" y="8813"/>
                      <a:pt x="453" y="16347"/>
                    </a:cubicBezTo>
                    <a:cubicBezTo>
                      <a:pt x="367" y="23880"/>
                      <a:pt x="367" y="41897"/>
                      <a:pt x="453" y="45406"/>
                    </a:cubicBezTo>
                    <a:cubicBezTo>
                      <a:pt x="539" y="49001"/>
                      <a:pt x="1" y="59118"/>
                      <a:pt x="819" y="60388"/>
                    </a:cubicBezTo>
                    <a:cubicBezTo>
                      <a:pt x="1516" y="61284"/>
                      <a:pt x="7543" y="61387"/>
                      <a:pt x="11368" y="61387"/>
                    </a:cubicBezTo>
                    <a:cubicBezTo>
                      <a:pt x="12501" y="61387"/>
                      <a:pt x="13441" y="61378"/>
                      <a:pt x="13992" y="61378"/>
                    </a:cubicBezTo>
                    <a:cubicBezTo>
                      <a:pt x="15172" y="61378"/>
                      <a:pt x="17864" y="61418"/>
                      <a:pt x="20632" y="61418"/>
                    </a:cubicBezTo>
                    <a:cubicBezTo>
                      <a:pt x="23572" y="61418"/>
                      <a:pt x="26598" y="61373"/>
                      <a:pt x="27984" y="61184"/>
                    </a:cubicBezTo>
                    <a:cubicBezTo>
                      <a:pt x="28436" y="61141"/>
                      <a:pt x="29222" y="61119"/>
                      <a:pt x="30220" y="61119"/>
                    </a:cubicBezTo>
                    <a:cubicBezTo>
                      <a:pt x="31218" y="61119"/>
                      <a:pt x="32429" y="61141"/>
                      <a:pt x="33731" y="61184"/>
                    </a:cubicBezTo>
                    <a:cubicBezTo>
                      <a:pt x="38661" y="61184"/>
                      <a:pt x="44860" y="61184"/>
                      <a:pt x="45312" y="60474"/>
                    </a:cubicBezTo>
                    <a:cubicBezTo>
                      <a:pt x="46022" y="59311"/>
                      <a:pt x="45936" y="48635"/>
                      <a:pt x="45936" y="42629"/>
                    </a:cubicBezTo>
                    <a:cubicBezTo>
                      <a:pt x="45850" y="34643"/>
                      <a:pt x="46194" y="23601"/>
                      <a:pt x="46281" y="18047"/>
                    </a:cubicBezTo>
                    <a:cubicBezTo>
                      <a:pt x="46388" y="12407"/>
                      <a:pt x="46108" y="1193"/>
                      <a:pt x="45570" y="461"/>
                    </a:cubicBezTo>
                    <a:cubicBezTo>
                      <a:pt x="45314" y="134"/>
                      <a:pt x="42472" y="17"/>
                      <a:pt x="38906" y="17"/>
                    </a:cubicBezTo>
                    <a:cubicBezTo>
                      <a:pt x="33785" y="17"/>
                      <a:pt x="27172" y="258"/>
                      <a:pt x="24583" y="461"/>
                    </a:cubicBezTo>
                    <a:cubicBezTo>
                      <a:pt x="24243" y="482"/>
                      <a:pt x="23817" y="492"/>
                      <a:pt x="23320" y="492"/>
                    </a:cubicBezTo>
                    <a:cubicBezTo>
                      <a:pt x="21333" y="492"/>
                      <a:pt x="18220" y="340"/>
                      <a:pt x="14983" y="203"/>
                    </a:cubicBezTo>
                    <a:cubicBezTo>
                      <a:pt x="11856" y="115"/>
                      <a:pt x="8609" y="1"/>
                      <a:pt x="6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3309E5A-E396-2E61-387E-07346F341E88}"/>
                  </a:ext>
                </a:extLst>
              </p:cNvPr>
              <p:cNvGrpSpPr/>
              <p:nvPr/>
            </p:nvGrpSpPr>
            <p:grpSpPr>
              <a:xfrm>
                <a:off x="2104065" y="2287442"/>
                <a:ext cx="7983871" cy="3437172"/>
                <a:chOff x="2104064" y="1710414"/>
                <a:chExt cx="7983871" cy="3437172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90FB2474-6A58-383B-0D99-50310DC9E7BE}"/>
                    </a:ext>
                  </a:extLst>
                </p:cNvPr>
                <p:cNvGrpSpPr/>
                <p:nvPr/>
              </p:nvGrpSpPr>
              <p:grpSpPr>
                <a:xfrm>
                  <a:off x="2104064" y="1710414"/>
                  <a:ext cx="7971923" cy="3437172"/>
                  <a:chOff x="2104064" y="1710414"/>
                  <a:chExt cx="7971923" cy="3437172"/>
                </a:xfrm>
              </p:grpSpPr>
              <p:sp>
                <p:nvSpPr>
                  <p:cNvPr id="70" name="Google Shape;63;p16">
                    <a:extLst>
                      <a:ext uri="{FF2B5EF4-FFF2-40B4-BE49-F238E27FC236}">
                        <a16:creationId xmlns:a16="http://schemas.microsoft.com/office/drawing/2014/main" id="{C03C5D6D-C3FF-AD69-8740-BF40DBD6CA2F}"/>
                      </a:ext>
                    </a:extLst>
                  </p:cNvPr>
                  <p:cNvSpPr/>
                  <p:nvPr/>
                </p:nvSpPr>
                <p:spPr>
                  <a:xfrm>
                    <a:off x="2123114" y="1710425"/>
                    <a:ext cx="1798965" cy="3437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9" h="61419" extrusionOk="0">
                        <a:moveTo>
                          <a:pt x="6060" y="1"/>
                        </a:moveTo>
                        <a:cubicBezTo>
                          <a:pt x="3572" y="1"/>
                          <a:pt x="1750" y="110"/>
                          <a:pt x="1357" y="461"/>
                        </a:cubicBezTo>
                        <a:cubicBezTo>
                          <a:pt x="281" y="1279"/>
                          <a:pt x="539" y="8813"/>
                          <a:pt x="453" y="16347"/>
                        </a:cubicBezTo>
                        <a:cubicBezTo>
                          <a:pt x="367" y="23880"/>
                          <a:pt x="367" y="41897"/>
                          <a:pt x="453" y="45406"/>
                        </a:cubicBezTo>
                        <a:cubicBezTo>
                          <a:pt x="539" y="49001"/>
                          <a:pt x="1" y="59118"/>
                          <a:pt x="819" y="60388"/>
                        </a:cubicBezTo>
                        <a:cubicBezTo>
                          <a:pt x="1516" y="61284"/>
                          <a:pt x="7543" y="61387"/>
                          <a:pt x="11368" y="61387"/>
                        </a:cubicBezTo>
                        <a:cubicBezTo>
                          <a:pt x="12501" y="61387"/>
                          <a:pt x="13441" y="61378"/>
                          <a:pt x="13992" y="61378"/>
                        </a:cubicBezTo>
                        <a:cubicBezTo>
                          <a:pt x="15172" y="61378"/>
                          <a:pt x="17864" y="61418"/>
                          <a:pt x="20632" y="61418"/>
                        </a:cubicBezTo>
                        <a:cubicBezTo>
                          <a:pt x="23572" y="61418"/>
                          <a:pt x="26598" y="61373"/>
                          <a:pt x="27984" y="61184"/>
                        </a:cubicBezTo>
                        <a:cubicBezTo>
                          <a:pt x="28436" y="61141"/>
                          <a:pt x="29222" y="61119"/>
                          <a:pt x="30220" y="61119"/>
                        </a:cubicBezTo>
                        <a:cubicBezTo>
                          <a:pt x="31218" y="61119"/>
                          <a:pt x="32429" y="61141"/>
                          <a:pt x="33731" y="61184"/>
                        </a:cubicBezTo>
                        <a:cubicBezTo>
                          <a:pt x="38661" y="61184"/>
                          <a:pt x="44860" y="61184"/>
                          <a:pt x="45312" y="60474"/>
                        </a:cubicBezTo>
                        <a:cubicBezTo>
                          <a:pt x="46022" y="59311"/>
                          <a:pt x="45936" y="48635"/>
                          <a:pt x="45936" y="42629"/>
                        </a:cubicBezTo>
                        <a:cubicBezTo>
                          <a:pt x="45850" y="34643"/>
                          <a:pt x="46194" y="23601"/>
                          <a:pt x="46281" y="18047"/>
                        </a:cubicBezTo>
                        <a:cubicBezTo>
                          <a:pt x="46388" y="12407"/>
                          <a:pt x="46108" y="1193"/>
                          <a:pt x="45570" y="461"/>
                        </a:cubicBezTo>
                        <a:cubicBezTo>
                          <a:pt x="45314" y="134"/>
                          <a:pt x="42472" y="17"/>
                          <a:pt x="38906" y="17"/>
                        </a:cubicBezTo>
                        <a:cubicBezTo>
                          <a:pt x="33785" y="17"/>
                          <a:pt x="27172" y="258"/>
                          <a:pt x="24583" y="461"/>
                        </a:cubicBezTo>
                        <a:cubicBezTo>
                          <a:pt x="24243" y="482"/>
                          <a:pt x="23817" y="492"/>
                          <a:pt x="23320" y="492"/>
                        </a:cubicBezTo>
                        <a:cubicBezTo>
                          <a:pt x="21333" y="492"/>
                          <a:pt x="18220" y="340"/>
                          <a:pt x="14983" y="203"/>
                        </a:cubicBezTo>
                        <a:cubicBezTo>
                          <a:pt x="11856" y="115"/>
                          <a:pt x="8609" y="1"/>
                          <a:pt x="606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4E8F2405-328F-D220-A57A-B23434A7BE98}"/>
                      </a:ext>
                    </a:extLst>
                  </p:cNvPr>
                  <p:cNvGrpSpPr/>
                  <p:nvPr/>
                </p:nvGrpSpPr>
                <p:grpSpPr>
                  <a:xfrm>
                    <a:off x="2104064" y="1710414"/>
                    <a:ext cx="7971923" cy="3437172"/>
                    <a:chOff x="2104064" y="1710414"/>
                    <a:chExt cx="7971923" cy="3437172"/>
                  </a:xfrm>
                </p:grpSpPr>
                <p:sp>
                  <p:nvSpPr>
                    <p:cNvPr id="71" name="Google Shape;64;p16">
                      <a:extLst>
                        <a:ext uri="{FF2B5EF4-FFF2-40B4-BE49-F238E27FC236}">
                          <a16:creationId xmlns:a16="http://schemas.microsoft.com/office/drawing/2014/main" id="{E9BF02C6-2FC3-C6C7-6EDD-8A7D121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064" y="1710425"/>
                      <a:ext cx="1798965" cy="34371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" name="Google Shape;72;p16">
                      <a:extLst>
                        <a:ext uri="{FF2B5EF4-FFF2-40B4-BE49-F238E27FC236}">
                          <a16:creationId xmlns:a16="http://schemas.microsoft.com/office/drawing/2014/main" id="{3BF10866-E55D-0943-A460-52909A64F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9368" y="1726720"/>
                      <a:ext cx="1798965" cy="18041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" name="Google Shape;75;p16">
                      <a:extLst>
                        <a:ext uri="{FF2B5EF4-FFF2-40B4-BE49-F238E27FC236}">
                          <a16:creationId xmlns:a16="http://schemas.microsoft.com/office/drawing/2014/main" id="{2A5C920F-82BE-BF9E-FE18-A047F239E4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2046" y="1851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비트로 코어 TTF" pitchFamily="2" charset="-127"/>
                          <a:ea typeface="비트로 코어 TTF" pitchFamily="2" charset="-127"/>
                          <a:cs typeface="Fira Sans Extra Condensed Medium"/>
                          <a:sym typeface="Fira Sans Extra Condensed Medium"/>
                        </a:rPr>
                        <a:t>행동 변수</a:t>
                      </a:r>
                      <a:endParaRPr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76" name="Google Shape;76;p16">
                      <a:extLst>
                        <a:ext uri="{FF2B5EF4-FFF2-40B4-BE49-F238E27FC236}">
                          <a16:creationId xmlns:a16="http://schemas.microsoft.com/office/drawing/2014/main" id="{0EA69839-5820-722B-8495-C54A8F2457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2041" y="2198190"/>
                      <a:ext cx="1632600" cy="105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다수의 </a:t>
                      </a:r>
                      <a:r>
                        <a:rPr lang="en-US" altLang="ko-KR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서비스를 이용중이며 신작 콘텐츠에 민감함</a:t>
                      </a:r>
                      <a:endParaRPr lang="en-US" altLang="ko-KR"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또한 서비스 선택 시 이용 요금을 크게 고려함</a:t>
                      </a:r>
                      <a:endParaRPr lang="en-US" altLang="ko-KR"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78" name="Google Shape;93;p16">
                      <a:extLst>
                        <a:ext uri="{FF2B5EF4-FFF2-40B4-BE49-F238E27FC236}">
                          <a16:creationId xmlns:a16="http://schemas.microsoft.com/office/drawing/2014/main" id="{5ED55E21-3D03-F6E9-BF9E-596D3C937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7022" y="1726720"/>
                      <a:ext cx="1798965" cy="18041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" name="Google Shape;94;p16">
                      <a:extLst>
                        <a:ext uri="{FF2B5EF4-FFF2-40B4-BE49-F238E27FC236}">
                          <a16:creationId xmlns:a16="http://schemas.microsoft.com/office/drawing/2014/main" id="{CF6F9AA8-10E4-9229-C63A-5F108732F1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2144" y="1851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비트로 코어 TTF" pitchFamily="2" charset="-127"/>
                          <a:ea typeface="비트로 코어 TTF" pitchFamily="2" charset="-127"/>
                          <a:cs typeface="Fira Sans Extra Condensed Medium"/>
                          <a:sym typeface="Fira Sans Extra Condensed Medium"/>
                        </a:rPr>
                        <a:t>희망 사항</a:t>
                      </a:r>
                      <a:endParaRPr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83" name="Google Shape;95;p16">
                      <a:extLst>
                        <a:ext uri="{FF2B5EF4-FFF2-40B4-BE49-F238E27FC236}">
                          <a16:creationId xmlns:a16="http://schemas.microsoft.com/office/drawing/2014/main" id="{D3A2F128-0D93-D30D-D669-57AA7B3A19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2614" y="2198190"/>
                      <a:ext cx="1632600" cy="105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좀 더 한 눈에 모든 정보를 비교하고 알 수 있는 사이트나 어플이 필요하다고 생각함</a:t>
                      </a:r>
                      <a:endParaRPr sz="12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94" name="Google Shape;121;p16">
                      <a:extLst>
                        <a:ext uri="{FF2B5EF4-FFF2-40B4-BE49-F238E27FC236}">
                          <a16:creationId xmlns:a16="http://schemas.microsoft.com/office/drawing/2014/main" id="{A437E805-666F-D78A-1E34-B322ECC8D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2547" y="1851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비트로 코어 TTF" pitchFamily="2" charset="-127"/>
                          <a:ea typeface="비트로 코어 TTF" pitchFamily="2" charset="-127"/>
                          <a:cs typeface="Fira Sans Extra Condensed Medium"/>
                          <a:sym typeface="Fira Sans Extra Condensed Medium"/>
                        </a:rPr>
                        <a:t>불만 사항</a:t>
                      </a:r>
                      <a:endParaRPr sz="1700" dirty="0">
                        <a:solidFill>
                          <a:schemeClr val="dk1"/>
                        </a:solidFill>
                        <a:latin typeface="비트로 코어 TTF" pitchFamily="2" charset="-127"/>
                        <a:ea typeface="비트로 코어 TTF" pitchFamily="2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95" name="Google Shape;122;p16">
                      <a:extLst>
                        <a:ext uri="{FF2B5EF4-FFF2-40B4-BE49-F238E27FC236}">
                          <a16:creationId xmlns:a16="http://schemas.microsoft.com/office/drawing/2014/main" id="{C40B0AF8-432B-4081-FAF0-A86AEEB3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2539" y="2197598"/>
                      <a:ext cx="1632600" cy="1083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서비스가 많아 정보가 분산되어 있어 신작 콘텐츠에 대한 정보를 찾기가 힘들며 일일이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해남체" panose="02020603020101020101" pitchFamily="18" charset="-127"/>
                          <a:ea typeface="해남체" panose="02020603020101020101" pitchFamily="18" charset="-127"/>
                          <a:cs typeface="Roboto"/>
                          <a:sym typeface="Roboto"/>
                        </a:rPr>
                        <a:t>서비스 가격에 대한 비교를 하는데 시간이 많이 낭비됨 </a:t>
                      </a:r>
                      <a:endParaRPr sz="1100" dirty="0">
                        <a:latin typeface="해남체" panose="02020603020101020101" pitchFamily="18" charset="-127"/>
                        <a:ea typeface="해남체" panose="02020603020101020101" pitchFamily="18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96" name="Google Shape;153;p16">
                      <a:extLst>
                        <a:ext uri="{FF2B5EF4-FFF2-40B4-BE49-F238E27FC236}">
                          <a16:creationId xmlns:a16="http://schemas.microsoft.com/office/drawing/2014/main" id="{7BB5AA07-EA27-BBCC-E1FA-32FFFF831C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6297" y="3598946"/>
                      <a:ext cx="1632600" cy="42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TwoCon" panose="020B0609070205080204" pitchFamily="49" charset="-127"/>
                          <a:ea typeface="TwoCon" panose="020B0609070205080204" pitchFamily="49" charset="-127"/>
                          <a:cs typeface="Fira Sans Extra Condensed Medium"/>
                          <a:sym typeface="Fira Sans Extra Condensed Medium"/>
                        </a:rPr>
                        <a:t>정하은</a:t>
                      </a:r>
                      <a:endParaRPr sz="1700" dirty="0">
                        <a:solidFill>
                          <a:schemeClr val="dk1"/>
                        </a:solidFill>
                        <a:latin typeface="TwoCon" panose="020B0609070205080204" pitchFamily="49" charset="-127"/>
                        <a:ea typeface="TwoCon" panose="020B0609070205080204" pitchFamily="49" charset="-127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  <p:sp>
                  <p:nvSpPr>
                    <p:cNvPr id="97" name="Google Shape;154;p16">
                      <a:extLst>
                        <a:ext uri="{FF2B5EF4-FFF2-40B4-BE49-F238E27FC236}">
                          <a16:creationId xmlns:a16="http://schemas.microsoft.com/office/drawing/2014/main" id="{0D8895FA-3435-5936-37FE-BD3B282E0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87247" y="3903869"/>
                      <a:ext cx="1632600" cy="765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Roboto"/>
                          <a:sym typeface="Roboto"/>
                        </a:rPr>
                        <a:t>23</a:t>
                      </a:r>
                      <a:r>
                        <a:rPr lang="ko-KR" altLang="en-US" sz="12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Roboto"/>
                          <a:sym typeface="Roboto"/>
                        </a:rPr>
                        <a:t>세 대학생</a:t>
                      </a:r>
                      <a:endParaRPr lang="en-US" altLang="ko-KR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사용중인 </a:t>
                      </a:r>
                      <a:r>
                        <a:rPr lang="en-US" altLang="ko-KR" sz="10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OTT </a:t>
                      </a:r>
                      <a:r>
                        <a:rPr lang="ko-KR" altLang="en-US" sz="10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서비스</a:t>
                      </a:r>
                      <a:endParaRPr lang="en-US" altLang="ko-KR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왓챠</a:t>
                      </a:r>
                      <a:r>
                        <a:rPr lang="ko-KR" altLang="en-US" sz="10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Roboto"/>
                          <a:sym typeface="Roboto"/>
                        </a:rPr>
                        <a:t> 외 다수</a:t>
                      </a:r>
                      <a:endParaRPr lang="en-US" altLang="ko-KR" sz="10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99" name="Google Shape;158;p16">
                      <a:extLst>
                        <a:ext uri="{FF2B5EF4-FFF2-40B4-BE49-F238E27FC236}">
                          <a16:creationId xmlns:a16="http://schemas.microsoft.com/office/drawing/2014/main" id="{D38A4F00-4928-DF19-D93A-0B82D09054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1716" y="1710414"/>
                      <a:ext cx="1798965" cy="18041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89" h="61419" extrusionOk="0">
                          <a:moveTo>
                            <a:pt x="6060" y="1"/>
                          </a:moveTo>
                          <a:cubicBezTo>
                            <a:pt x="3572" y="1"/>
                            <a:pt x="1750" y="110"/>
                            <a:pt x="1357" y="461"/>
                          </a:cubicBezTo>
                          <a:cubicBezTo>
                            <a:pt x="281" y="1279"/>
                            <a:pt x="539" y="8813"/>
                            <a:pt x="453" y="16347"/>
                          </a:cubicBezTo>
                          <a:cubicBezTo>
                            <a:pt x="367" y="23880"/>
                            <a:pt x="367" y="41897"/>
                            <a:pt x="453" y="45406"/>
                          </a:cubicBezTo>
                          <a:cubicBezTo>
                            <a:pt x="539" y="49001"/>
                            <a:pt x="1" y="59118"/>
                            <a:pt x="819" y="60388"/>
                          </a:cubicBezTo>
                          <a:cubicBezTo>
                            <a:pt x="1516" y="61284"/>
                            <a:pt x="7543" y="61387"/>
                            <a:pt x="11368" y="61387"/>
                          </a:cubicBezTo>
                          <a:cubicBezTo>
                            <a:pt x="12501" y="61387"/>
                            <a:pt x="13441" y="61378"/>
                            <a:pt x="13992" y="61378"/>
                          </a:cubicBezTo>
                          <a:cubicBezTo>
                            <a:pt x="15172" y="61378"/>
                            <a:pt x="17864" y="61418"/>
                            <a:pt x="20632" y="61418"/>
                          </a:cubicBezTo>
                          <a:cubicBezTo>
                            <a:pt x="23572" y="61418"/>
                            <a:pt x="26598" y="61373"/>
                            <a:pt x="27984" y="61184"/>
                          </a:cubicBezTo>
                          <a:cubicBezTo>
                            <a:pt x="28436" y="61141"/>
                            <a:pt x="29222" y="61119"/>
                            <a:pt x="30220" y="61119"/>
                          </a:cubicBezTo>
                          <a:cubicBezTo>
                            <a:pt x="31218" y="61119"/>
                            <a:pt x="32429" y="61141"/>
                            <a:pt x="33731" y="61184"/>
                          </a:cubicBezTo>
                          <a:cubicBezTo>
                            <a:pt x="38661" y="61184"/>
                            <a:pt x="44860" y="61184"/>
                            <a:pt x="45312" y="60474"/>
                          </a:cubicBezTo>
                          <a:cubicBezTo>
                            <a:pt x="46022" y="59311"/>
                            <a:pt x="45936" y="48635"/>
                            <a:pt x="45936" y="42629"/>
                          </a:cubicBezTo>
                          <a:cubicBezTo>
                            <a:pt x="45850" y="34643"/>
                            <a:pt x="46194" y="23601"/>
                            <a:pt x="46281" y="18047"/>
                          </a:cubicBezTo>
                          <a:cubicBezTo>
                            <a:pt x="46388" y="12407"/>
                            <a:pt x="46108" y="1193"/>
                            <a:pt x="45570" y="461"/>
                          </a:cubicBezTo>
                          <a:cubicBezTo>
                            <a:pt x="45314" y="134"/>
                            <a:pt x="42472" y="17"/>
                            <a:pt x="38906" y="17"/>
                          </a:cubicBezTo>
                          <a:cubicBezTo>
                            <a:pt x="33785" y="17"/>
                            <a:pt x="27172" y="258"/>
                            <a:pt x="24583" y="461"/>
                          </a:cubicBezTo>
                          <a:cubicBezTo>
                            <a:pt x="24243" y="482"/>
                            <a:pt x="23817" y="492"/>
                            <a:pt x="23320" y="492"/>
                          </a:cubicBezTo>
                          <a:cubicBezTo>
                            <a:pt x="21333" y="492"/>
                            <a:pt x="18220" y="340"/>
                            <a:pt x="14983" y="203"/>
                          </a:cubicBezTo>
                          <a:cubicBezTo>
                            <a:pt x="11856" y="115"/>
                            <a:pt x="8609" y="1"/>
                            <a:pt x="6060" y="1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3" name="순서도: 대체 처리 22">
                  <a:extLst>
                    <a:ext uri="{FF2B5EF4-FFF2-40B4-BE49-F238E27FC236}">
                      <a16:creationId xmlns:a16="http://schemas.microsoft.com/office/drawing/2014/main" id="{AE62F1BF-7AFF-CCEC-2ADB-CABDD4E7D6F4}"/>
                    </a:ext>
                  </a:extLst>
                </p:cNvPr>
                <p:cNvSpPr/>
                <p:nvPr/>
              </p:nvSpPr>
              <p:spPr>
                <a:xfrm>
                  <a:off x="4180766" y="3901721"/>
                  <a:ext cx="5907169" cy="1078992"/>
                </a:xfrm>
                <a:prstGeom prst="flowChartAlternateProcess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F1BD42-0C5D-E6F9-19E7-BE232FE2D4F9}"/>
                    </a:ext>
                  </a:extLst>
                </p:cNvPr>
                <p:cNvSpPr txBox="1"/>
                <p:nvPr/>
              </p:nvSpPr>
              <p:spPr>
                <a:xfrm>
                  <a:off x="4476223" y="3979552"/>
                  <a:ext cx="541934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OTT </a:t>
                  </a:r>
                  <a:r>
                    <a:rPr lang="ko-KR" altLang="en-US" sz="1400" b="1" dirty="0"/>
                    <a:t>서비스가 제공하는 신작 및 제작 예정 정보를 수집해 보여주며 동시에 이용료 비교와 함께 사용자가 자주 시청한 콘텐츠와 유사한 장르를 출시한 </a:t>
                  </a:r>
                  <a:r>
                    <a:rPr lang="en-US" altLang="ko-KR" sz="1400" b="1" dirty="0"/>
                    <a:t>OTT </a:t>
                  </a:r>
                  <a:r>
                    <a:rPr lang="ko-KR" altLang="en-US" sz="1400" b="1" dirty="0"/>
                    <a:t>서비스에 대한 정보를 제공해 사용자를 확보</a:t>
                  </a:r>
                </a:p>
              </p:txBody>
            </p:sp>
          </p:grp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6DE3BF-C191-12B3-8563-F07E83B6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76" y="2419238"/>
              <a:ext cx="1594849" cy="15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9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방향성</a:t>
            </a:r>
            <a:endParaRPr lang="en-US" altLang="ko-KR" sz="2400" b="1" kern="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9637358" y="459965"/>
            <a:ext cx="2129423" cy="171136"/>
            <a:chOff x="8747038" y="369386"/>
            <a:chExt cx="2817433" cy="22642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D5AB76-B45E-A05C-D92E-44713F1C1640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24C9793-8B0C-3169-06D0-271A7EEE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79" y="394404"/>
              <a:ext cx="244635" cy="244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0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프로젝트 방향성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04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490904-97BE-19B1-794D-365AC38317DF}"/>
              </a:ext>
            </a:extLst>
          </p:cNvPr>
          <p:cNvGrpSpPr/>
          <p:nvPr/>
        </p:nvGrpSpPr>
        <p:grpSpPr>
          <a:xfrm>
            <a:off x="973803" y="2276559"/>
            <a:ext cx="10259633" cy="3091175"/>
            <a:chOff x="973803" y="2276559"/>
            <a:chExt cx="10259633" cy="30911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5F11920-4E01-76B7-3268-EA54D55796D5}"/>
                </a:ext>
              </a:extLst>
            </p:cNvPr>
            <p:cNvSpPr/>
            <p:nvPr/>
          </p:nvSpPr>
          <p:spPr>
            <a:xfrm>
              <a:off x="2890988" y="3104402"/>
              <a:ext cx="1930285" cy="1770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PROJECT A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사용자의 니즈에 맞는 정보 제공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가장 애용하는 콘텐츠와 유사한 콘텐츠 및 타인의 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추천 정보를 확보</a:t>
              </a: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FEC10C2-F42E-B800-0BEE-34122594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45" y="2728963"/>
              <a:ext cx="236452" cy="312042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자유형 23">
              <a:extLst>
                <a:ext uri="{FF2B5EF4-FFF2-40B4-BE49-F238E27FC236}">
                  <a16:creationId xmlns:a16="http://schemas.microsoft.com/office/drawing/2014/main" id="{BECCFB70-D95F-0C11-C208-34A8180D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737" y="4860102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BD5293D-A7CB-2BD9-70E5-C7C642891AE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746493" y="2728963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EEAE6B-B354-D800-72F2-3986EF7E297D}"/>
                </a:ext>
              </a:extLst>
            </p:cNvPr>
            <p:cNvGrpSpPr/>
            <p:nvPr/>
          </p:nvGrpSpPr>
          <p:grpSpPr>
            <a:xfrm flipV="1">
              <a:off x="5162828" y="3920888"/>
              <a:ext cx="2846547" cy="1446846"/>
              <a:chOff x="2031517" y="2753557"/>
              <a:chExt cx="2846547" cy="1446846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53B2D92-AE2B-2AA7-22EF-8BDF70BD8B0B}"/>
                  </a:ext>
                </a:extLst>
              </p:cNvPr>
              <p:cNvSpPr/>
              <p:nvPr/>
            </p:nvSpPr>
            <p:spPr>
              <a:xfrm>
                <a:off x="2031517" y="3960021"/>
                <a:ext cx="240382" cy="240382"/>
              </a:xfrm>
              <a:prstGeom prst="ellipse">
                <a:avLst/>
              </a:prstGeom>
              <a:solidFill>
                <a:srgbClr val="FFD37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오른쪽 대괄호 49">
                <a:extLst>
                  <a:ext uri="{FF2B5EF4-FFF2-40B4-BE49-F238E27FC236}">
                    <a16:creationId xmlns:a16="http://schemas.microsoft.com/office/drawing/2014/main" id="{65BA4D88-10D6-8900-E51B-FE1808092B9A}"/>
                  </a:ext>
                </a:extLst>
              </p:cNvPr>
              <p:cNvSpPr/>
              <p:nvPr/>
            </p:nvSpPr>
            <p:spPr>
              <a:xfrm rot="16200000">
                <a:off x="2851558" y="2053706"/>
                <a:ext cx="1326655" cy="2726357"/>
              </a:xfrm>
              <a:prstGeom prst="rightBracket">
                <a:avLst>
                  <a:gd name="adj" fmla="val 102753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A2FC4A-1094-1BBF-C9C2-86D0ED7F799C}"/>
                </a:ext>
              </a:extLst>
            </p:cNvPr>
            <p:cNvSpPr/>
            <p:nvPr/>
          </p:nvSpPr>
          <p:spPr>
            <a:xfrm>
              <a:off x="5624503" y="3104401"/>
              <a:ext cx="1998906" cy="1770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PROJECT B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OTT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서비스 별 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특징 비교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이용료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특징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혜택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이벤트 등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사용자에게 유용할 만한 정보를 서비스별로 비교하여 제공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C14FF9-83E0-67AB-D010-BBB2156306F0}"/>
                </a:ext>
              </a:extLst>
            </p:cNvPr>
            <p:cNvSpPr/>
            <p:nvPr/>
          </p:nvSpPr>
          <p:spPr>
            <a:xfrm>
              <a:off x="8358018" y="3104400"/>
              <a:ext cx="1998906" cy="200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PROJECT C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한 눈에 알 수 있는 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깔끔한 디자인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사용자가 원하는 정보에 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쉽게 도달 할 수 있는 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디자인 설계가 필요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1BA3E3B-3B5C-E86F-8609-6ABEBF6DBFE5}"/>
                </a:ext>
              </a:extLst>
            </p:cNvPr>
            <p:cNvGrpSpPr/>
            <p:nvPr/>
          </p:nvGrpSpPr>
          <p:grpSpPr>
            <a:xfrm>
              <a:off x="7874103" y="2276559"/>
              <a:ext cx="2848723" cy="2622654"/>
              <a:chOff x="7874103" y="2461911"/>
              <a:chExt cx="2848723" cy="262265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573B264-7E9D-D5B0-F2EA-84377F5723A0}"/>
                  </a:ext>
                </a:extLst>
              </p:cNvPr>
              <p:cNvGrpSpPr/>
              <p:nvPr/>
            </p:nvGrpSpPr>
            <p:grpSpPr>
              <a:xfrm>
                <a:off x="7874103" y="2461911"/>
                <a:ext cx="2846547" cy="1446846"/>
                <a:chOff x="7361229" y="2765671"/>
                <a:chExt cx="2846547" cy="1446846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3592DF5F-7054-C16E-3F50-C46DAEF0EA47}"/>
                    </a:ext>
                  </a:extLst>
                </p:cNvPr>
                <p:cNvSpPr/>
                <p:nvPr/>
              </p:nvSpPr>
              <p:spPr>
                <a:xfrm>
                  <a:off x="7361229" y="3972135"/>
                  <a:ext cx="240382" cy="240382"/>
                </a:xfrm>
                <a:prstGeom prst="ellipse">
                  <a:avLst/>
                </a:prstGeom>
                <a:solidFill>
                  <a:srgbClr val="FFD37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오른쪽 대괄호 47">
                  <a:extLst>
                    <a:ext uri="{FF2B5EF4-FFF2-40B4-BE49-F238E27FC236}">
                      <a16:creationId xmlns:a16="http://schemas.microsoft.com/office/drawing/2014/main" id="{3244EB03-DCA5-DE53-8037-9B98BF510311}"/>
                    </a:ext>
                  </a:extLst>
                </p:cNvPr>
                <p:cNvSpPr/>
                <p:nvPr/>
              </p:nvSpPr>
              <p:spPr>
                <a:xfrm rot="16200000">
                  <a:off x="8181270" y="2065820"/>
                  <a:ext cx="1326655" cy="2726357"/>
                </a:xfrm>
                <a:prstGeom prst="rightBracket">
                  <a:avLst>
                    <a:gd name="adj" fmla="val 102753"/>
                  </a:avLst>
                </a:prstGeom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  <a:headEnd type="oval" w="lg" len="lg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7E1756E6-44BF-719E-E6F0-13E50064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2826" y="3788565"/>
                <a:ext cx="0" cy="1296000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모서리가 둥근 직사각형 55">
              <a:extLst>
                <a:ext uri="{FF2B5EF4-FFF2-40B4-BE49-F238E27FC236}">
                  <a16:creationId xmlns:a16="http://schemas.microsoft.com/office/drawing/2014/main" id="{A4D9F293-D129-2014-012A-A1B2E88D06BD}"/>
                </a:ext>
              </a:extLst>
            </p:cNvPr>
            <p:cNvSpPr/>
            <p:nvPr/>
          </p:nvSpPr>
          <p:spPr>
            <a:xfrm>
              <a:off x="10207864" y="5008948"/>
              <a:ext cx="1025572" cy="358786"/>
            </a:xfrm>
            <a:prstGeom prst="roundRect">
              <a:avLst>
                <a:gd name="adj" fmla="val 50000"/>
              </a:avLst>
            </a:prstGeom>
            <a:solidFill>
              <a:srgbClr val="FFD37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GOAL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B8A374-CA2B-BF63-60BB-2DD966D5E738}"/>
                </a:ext>
              </a:extLst>
            </p:cNvPr>
            <p:cNvGrpSpPr/>
            <p:nvPr/>
          </p:nvGrpSpPr>
          <p:grpSpPr>
            <a:xfrm>
              <a:off x="973803" y="2276559"/>
              <a:ext cx="4279817" cy="1506047"/>
              <a:chOff x="973803" y="2461911"/>
              <a:chExt cx="4279817" cy="1506047"/>
            </a:xfrm>
          </p:grpSpPr>
          <p:sp>
            <p:nvSpPr>
              <p:cNvPr id="41" name="오른쪽 대괄호 40">
                <a:extLst>
                  <a:ext uri="{FF2B5EF4-FFF2-40B4-BE49-F238E27FC236}">
                    <a16:creationId xmlns:a16="http://schemas.microsoft.com/office/drawing/2014/main" id="{3F84CED7-281A-06E3-E653-E6EA97C6C376}"/>
                  </a:ext>
                </a:extLst>
              </p:cNvPr>
              <p:cNvSpPr/>
              <p:nvPr/>
            </p:nvSpPr>
            <p:spPr>
              <a:xfrm rot="16200000">
                <a:off x="3227114" y="1762060"/>
                <a:ext cx="1326655" cy="2726357"/>
              </a:xfrm>
              <a:prstGeom prst="rightBracket">
                <a:avLst>
                  <a:gd name="adj" fmla="val 102753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none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모서리가 둥근 직사각형 67">
                <a:extLst>
                  <a:ext uri="{FF2B5EF4-FFF2-40B4-BE49-F238E27FC236}">
                    <a16:creationId xmlns:a16="http://schemas.microsoft.com/office/drawing/2014/main" id="{CF7F24E0-B723-5CB8-0C3C-F916C922222F}"/>
                  </a:ext>
                </a:extLst>
              </p:cNvPr>
              <p:cNvSpPr/>
              <p:nvPr/>
            </p:nvSpPr>
            <p:spPr>
              <a:xfrm>
                <a:off x="973803" y="3609172"/>
                <a:ext cx="1025572" cy="35878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START</a:t>
                </a: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D21C3A1-0613-47CE-EF7A-3A4B5BE0A0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71551" y="3518565"/>
                <a:ext cx="0" cy="540000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92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BDCB2D-DABD-B97A-3D79-A7328F7086AF}"/>
              </a:ext>
            </a:extLst>
          </p:cNvPr>
          <p:cNvGrpSpPr/>
          <p:nvPr/>
        </p:nvGrpSpPr>
        <p:grpSpPr>
          <a:xfrm>
            <a:off x="3013205" y="1670378"/>
            <a:ext cx="7302474" cy="4569910"/>
            <a:chOff x="1553923" y="1482487"/>
            <a:chExt cx="7302474" cy="4569910"/>
          </a:xfrm>
        </p:grpSpPr>
        <p:sp>
          <p:nvSpPr>
            <p:cNvPr id="5" name="직사각형 4"/>
            <p:cNvSpPr/>
            <p:nvPr/>
          </p:nvSpPr>
          <p:spPr>
            <a:xfrm>
              <a:off x="1553923" y="1482487"/>
              <a:ext cx="7302474" cy="1127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참고 사이트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en-US" altLang="ko-KR" sz="1400" dirty="0">
                  <a:hlinkClick r:id="rId2"/>
                </a:rPr>
                <a:t>https://ko.wikipedia.org/wiki/OTT_</a:t>
              </a:r>
              <a:r>
                <a:rPr lang="ko-KR" altLang="en-US" sz="1400" dirty="0">
                  <a:hlinkClick r:id="rId2"/>
                </a:rPr>
                <a:t>서비스</a:t>
              </a:r>
              <a:endParaRPr lang="en-US" altLang="ko-KR" sz="1400" dirty="0"/>
            </a:p>
            <a:p>
              <a:r>
                <a:rPr lang="en-US" altLang="ko-KR" sz="1400" dirty="0">
                  <a:hlinkClick r:id="rId3"/>
                </a:rPr>
                <a:t>https://namu.wiki/w/Over the top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53282E-8951-EC8E-E005-C1D846F93D20}"/>
                </a:ext>
              </a:extLst>
            </p:cNvPr>
            <p:cNvSpPr/>
            <p:nvPr/>
          </p:nvSpPr>
          <p:spPr>
            <a:xfrm>
              <a:off x="1553923" y="2611583"/>
              <a:ext cx="7302474" cy="1774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OTT </a:t>
              </a:r>
              <a:r>
                <a:rPr lang="ko-KR" altLang="en-US" sz="1400" dirty="0"/>
                <a:t>서비스 관련 기사</a:t>
              </a:r>
              <a:endParaRPr lang="en-US" altLang="ko-KR" sz="1400" dirty="0"/>
            </a:p>
            <a:p>
              <a:r>
                <a:rPr lang="en-US" altLang="ko-KR" sz="1400" dirty="0">
                  <a:hlinkClick r:id="rId4"/>
                </a:rPr>
                <a:t>https://spri.kr/posts/view/22907?code=data_all&amp;study_type=industry_trend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https://www.yna.co.kr/view/AKR20220603134500017</a:t>
              </a:r>
              <a:endParaRPr lang="en-US" altLang="ko-KR" sz="1400" dirty="0"/>
            </a:p>
            <a:p>
              <a:r>
                <a:rPr lang="en-US" altLang="ko-KR" sz="1400" dirty="0">
                  <a:hlinkClick r:id="rId6"/>
                </a:rPr>
                <a:t>https://www.kocca.kr/trend/vol29/sub/s31.html</a:t>
              </a:r>
              <a:endParaRPr lang="en-US" altLang="ko-KR" sz="1400" dirty="0"/>
            </a:p>
            <a:p>
              <a:r>
                <a:rPr lang="en-US" altLang="ko-KR" sz="1400" dirty="0">
                  <a:hlinkClick r:id="rId7"/>
                </a:rPr>
                <a:t>https://byline.network/2022/01/5-107/</a:t>
              </a:r>
              <a:endParaRPr lang="en-US" altLang="ko-KR" sz="1400" dirty="0"/>
            </a:p>
            <a:p>
              <a:r>
                <a:rPr lang="en-US" altLang="ko-KR" sz="1400" dirty="0">
                  <a:hlinkClick r:id="rId8"/>
                </a:rPr>
                <a:t>https://www.tech42.co.kr/ott-</a:t>
              </a:r>
              <a:r>
                <a:rPr lang="ko-KR" altLang="en-US" sz="1400" dirty="0">
                  <a:hlinkClick r:id="rId8"/>
                </a:rPr>
                <a:t>호시절</a:t>
              </a:r>
              <a:r>
                <a:rPr lang="en-US" altLang="ko-KR" sz="1400" dirty="0">
                  <a:hlinkClick r:id="rId8"/>
                </a:rPr>
                <a:t>-</a:t>
              </a:r>
              <a:r>
                <a:rPr lang="ko-KR" altLang="en-US" sz="1400" dirty="0">
                  <a:hlinkClick r:id="rId8"/>
                </a:rPr>
                <a:t>끝났나</a:t>
              </a:r>
              <a:r>
                <a:rPr lang="en-US" altLang="ko-KR" sz="1400" dirty="0">
                  <a:hlinkClick r:id="rId8"/>
                </a:rPr>
                <a:t>-</a:t>
              </a:r>
              <a:r>
                <a:rPr lang="ko-KR" altLang="en-US" sz="1400" dirty="0">
                  <a:hlinkClick r:id="rId8"/>
                </a:rPr>
                <a:t>두</a:t>
              </a:r>
              <a:r>
                <a:rPr lang="en-US" altLang="ko-KR" sz="1400" dirty="0">
                  <a:hlinkClick r:id="rId8"/>
                </a:rPr>
                <a:t>-</a:t>
              </a:r>
              <a:r>
                <a:rPr lang="ko-KR" altLang="en-US" sz="1400" dirty="0">
                  <a:hlinkClick r:id="rId8"/>
                </a:rPr>
                <a:t>자릿수</a:t>
              </a:r>
              <a:r>
                <a:rPr lang="en-US" altLang="ko-KR" sz="1400" dirty="0">
                  <a:hlinkClick r:id="rId8"/>
                </a:rPr>
                <a:t>-</a:t>
              </a:r>
              <a:r>
                <a:rPr lang="ko-KR" altLang="en-US" sz="1400" dirty="0">
                  <a:hlinkClick r:id="rId8"/>
                </a:rPr>
                <a:t>이용자</a:t>
              </a:r>
              <a:r>
                <a:rPr lang="en-US" altLang="ko-KR" sz="1400" dirty="0">
                  <a:hlinkClick r:id="rId8"/>
                </a:rPr>
                <a:t>-</a:t>
              </a:r>
              <a:r>
                <a:rPr lang="ko-KR" altLang="en-US" sz="1400" dirty="0">
                  <a:hlinkClick r:id="rId8"/>
                </a:rPr>
                <a:t>감소에</a:t>
              </a:r>
              <a:r>
                <a:rPr lang="en-US" altLang="ko-KR" sz="1400" dirty="0">
                  <a:hlinkClick r:id="rId8"/>
                </a:rPr>
                <a:t>-</a:t>
              </a:r>
              <a:r>
                <a:rPr lang="ko-KR" altLang="en-US" sz="1400" dirty="0">
                  <a:hlinkClick r:id="rId8"/>
                </a:rPr>
                <a:t>업계는</a:t>
              </a:r>
              <a:r>
                <a:rPr lang="en-US" altLang="ko-KR" sz="1400" dirty="0">
                  <a:hlinkClick r:id="rId8"/>
                </a:rPr>
                <a:t>/</a:t>
              </a:r>
              <a:endParaRPr lang="ko-KR" altLang="en-US" sz="1400" dirty="0"/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151E83-9B33-1CB7-2332-55341B1A1401}"/>
                </a:ext>
              </a:extLst>
            </p:cNvPr>
            <p:cNvSpPr/>
            <p:nvPr/>
          </p:nvSpPr>
          <p:spPr>
            <a:xfrm>
              <a:off x="1553923" y="4385851"/>
              <a:ext cx="7302474" cy="1666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아이콘 및 템플릿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hlinkClick r:id="rId9"/>
                </a:rPr>
                <a:t>https://www.b2binternational.com/publications/buyer-persona-development/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effectLst/>
                  <a:hlinkClick r:id="rId10"/>
                </a:rPr>
                <a:t>https://www.pngwing.com/ko/search?q=</a:t>
              </a:r>
              <a:r>
                <a:rPr lang="ko-KR" altLang="en-US" sz="1400" dirty="0" err="1">
                  <a:effectLst/>
                  <a:hlinkClick r:id="rId10"/>
                </a:rPr>
                <a:t>넷플릭스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hlinkClick r:id="rId11"/>
                </a:rPr>
                <a:t>http://pptbizcam.co.kr/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88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8851" y="2396287"/>
            <a:ext cx="5994297" cy="126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oCon" panose="020B0609070205080204" pitchFamily="49" charset="-127"/>
                <a:ea typeface="TwoCon" panose="020B0609070205080204" pitchFamily="49" charset="-127"/>
              </a:rPr>
              <a:t>감사합니다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  <a:latin typeface="TwoCon" panose="020B0609070205080204" pitchFamily="49" charset="-127"/>
              <a:ea typeface="TwoCon" panose="020B060907020508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2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</a:t>
            </a:r>
            <a:r>
              <a:rPr lang="ko-KR" altLang="en-US" sz="4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브리프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선정 이유</a:t>
            </a:r>
            <a:endParaRPr lang="en-US" altLang="ko-KR" sz="2400" b="1" kern="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9637358" y="459965"/>
            <a:ext cx="2129423" cy="171136"/>
            <a:chOff x="8747038" y="369386"/>
            <a:chExt cx="2817433" cy="22642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D5AB76-B45E-A05C-D92E-44713F1C1640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24C9793-8B0C-3169-06D0-271A7EEE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79" y="394404"/>
              <a:ext cx="244635" cy="244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7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0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브리프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ko-KR" altLang="en-US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선정 이유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시장 현황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A9AED-DE5E-8976-F4A0-6B49432B0E99}"/>
              </a:ext>
            </a:extLst>
          </p:cNvPr>
          <p:cNvSpPr txBox="1"/>
          <p:nvPr/>
        </p:nvSpPr>
        <p:spPr>
          <a:xfrm>
            <a:off x="4414807" y="3547872"/>
            <a:ext cx="6356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OTT </a:t>
            </a:r>
            <a:r>
              <a:rPr lang="ko-KR" altLang="en-US" sz="4000" dirty="0"/>
              <a:t>서비스란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25290-61C0-9877-DFCB-54AB56CEF10C}"/>
              </a:ext>
            </a:extLst>
          </p:cNvPr>
          <p:cNvSpPr txBox="1"/>
          <p:nvPr/>
        </p:nvSpPr>
        <p:spPr>
          <a:xfrm>
            <a:off x="2655669" y="3310128"/>
            <a:ext cx="7127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Over The Top </a:t>
            </a:r>
            <a:r>
              <a:rPr lang="en-US" altLang="ko-KR" dirty="0" err="1"/>
              <a:t>Sevice</a:t>
            </a:r>
            <a:r>
              <a:rPr lang="ko-KR" altLang="en-US" dirty="0"/>
              <a:t>의 준말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인터넷을 통해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방송 프로그램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영화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교육 등 각종 미디어 콘텐츠를 제공하는 서비스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셋톱박스를</a:t>
            </a:r>
            <a:r>
              <a:rPr lang="ko-KR" altLang="en-US" dirty="0"/>
              <a:t> 통해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셋톱박스를</a:t>
            </a:r>
            <a:r>
              <a:rPr lang="ko-KR" altLang="en-US" dirty="0"/>
              <a:t> 넘어 다양한 플랫폼을 지원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5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0065 -0.213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0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브리프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ko-KR" altLang="en-US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선정 이유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시장 현황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4A2ECF-6E13-8443-0EEC-AA6018119D35}"/>
              </a:ext>
            </a:extLst>
          </p:cNvPr>
          <p:cNvGrpSpPr/>
          <p:nvPr/>
        </p:nvGrpSpPr>
        <p:grpSpPr>
          <a:xfrm>
            <a:off x="2432516" y="1678140"/>
            <a:ext cx="3127036" cy="4501112"/>
            <a:chOff x="2133812" y="1787868"/>
            <a:chExt cx="3127036" cy="4501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576798B-AF37-90E2-D4DE-ED69A2EF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812" y="1787868"/>
              <a:ext cx="3060300" cy="208918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57771C-7384-45E4-F416-8E90752E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3812" y="3953256"/>
              <a:ext cx="3127036" cy="233572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F2FA11-8B3C-2CC6-9048-6A551D112897}"/>
              </a:ext>
            </a:extLst>
          </p:cNvPr>
          <p:cNvGrpSpPr/>
          <p:nvPr/>
        </p:nvGrpSpPr>
        <p:grpSpPr>
          <a:xfrm>
            <a:off x="6493200" y="1761744"/>
            <a:ext cx="4915422" cy="4181856"/>
            <a:chOff x="6649775" y="1761744"/>
            <a:chExt cx="4915422" cy="418185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78ACF2A-88CD-8736-FF38-D64ADB92E3A8}"/>
                </a:ext>
              </a:extLst>
            </p:cNvPr>
            <p:cNvSpPr/>
            <p:nvPr/>
          </p:nvSpPr>
          <p:spPr>
            <a:xfrm>
              <a:off x="6649775" y="1761744"/>
              <a:ext cx="4915422" cy="4181856"/>
            </a:xfrm>
            <a:prstGeom prst="roundRect">
              <a:avLst/>
            </a:prstGeom>
            <a:noFill/>
            <a:ln>
              <a:solidFill>
                <a:srgbClr val="FFD3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FBFC66-57BC-62F5-818E-FC724AEE19E6}"/>
                </a:ext>
              </a:extLst>
            </p:cNvPr>
            <p:cNvSpPr txBox="1"/>
            <p:nvPr/>
          </p:nvSpPr>
          <p:spPr>
            <a:xfrm>
              <a:off x="7457345" y="2248242"/>
              <a:ext cx="3631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OTT</a:t>
              </a:r>
              <a:r>
                <a:rPr lang="ko-KR" altLang="en-US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시장 규모 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992D71-6DE0-F9E9-DD4D-B669CEECA88B}"/>
                </a:ext>
              </a:extLst>
            </p:cNvPr>
            <p:cNvGrpSpPr/>
            <p:nvPr/>
          </p:nvGrpSpPr>
          <p:grpSpPr>
            <a:xfrm>
              <a:off x="6944011" y="3383077"/>
              <a:ext cx="4485989" cy="1426601"/>
              <a:chOff x="6787686" y="3016649"/>
              <a:chExt cx="4485989" cy="142660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20528-692F-41EC-6DC6-18EBFF1ECB14}"/>
                  </a:ext>
                </a:extLst>
              </p:cNvPr>
              <p:cNvSpPr txBox="1"/>
              <p:nvPr/>
            </p:nvSpPr>
            <p:spPr>
              <a:xfrm>
                <a:off x="6802717" y="3016649"/>
                <a:ext cx="394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 세계적으로 연평균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20%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이상 증가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9ABC96-203B-E1CA-B169-BADF7D063768}"/>
                  </a:ext>
                </a:extLst>
              </p:cNvPr>
              <p:cNvSpPr txBox="1"/>
              <p:nvPr/>
            </p:nvSpPr>
            <p:spPr>
              <a:xfrm>
                <a:off x="6802716" y="3537199"/>
                <a:ext cx="4470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매년 국내 새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OTT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출시 및 해외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OTT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국내 진출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EECE05-02C5-F39F-EC40-5C78C4939027}"/>
                  </a:ext>
                </a:extLst>
              </p:cNvPr>
              <p:cNvSpPr txBox="1"/>
              <p:nvPr/>
            </p:nvSpPr>
            <p:spPr>
              <a:xfrm>
                <a:off x="6787686" y="4073918"/>
                <a:ext cx="3700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앞으로도 계속 늘어날 전망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3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0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브리프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ko-KR" altLang="en-US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선정 이유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시장 현황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90FC32-E4FF-8345-84E4-5BB18020E955}"/>
              </a:ext>
            </a:extLst>
          </p:cNvPr>
          <p:cNvGrpSpPr/>
          <p:nvPr/>
        </p:nvGrpSpPr>
        <p:grpSpPr>
          <a:xfrm>
            <a:off x="2033215" y="1628695"/>
            <a:ext cx="9723655" cy="4866050"/>
            <a:chOff x="2033215" y="1628695"/>
            <a:chExt cx="9723655" cy="48660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920A58-859C-CC1C-4145-596464B4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542" y="1628695"/>
              <a:ext cx="6666916" cy="37700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98E8D9-D964-5DCD-470D-5D984E2FDA9E}"/>
                </a:ext>
              </a:extLst>
            </p:cNvPr>
            <p:cNvSpPr txBox="1"/>
            <p:nvPr/>
          </p:nvSpPr>
          <p:spPr>
            <a:xfrm>
              <a:off x="2393189" y="5815740"/>
              <a:ext cx="93636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/>
                <a:t>상당히 다양한 </a:t>
              </a:r>
              <a:r>
                <a:rPr lang="en-US" altLang="ko-KR" sz="3000" dirty="0"/>
                <a:t>OTT </a:t>
              </a:r>
              <a:r>
                <a:rPr lang="ko-KR" altLang="en-US" sz="3000" dirty="0"/>
                <a:t>서비스가 제공 중이다 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1925ACA-AF28-66FD-CA69-9AB6A09A4B3E}"/>
                </a:ext>
              </a:extLst>
            </p:cNvPr>
            <p:cNvSpPr/>
            <p:nvPr/>
          </p:nvSpPr>
          <p:spPr>
            <a:xfrm>
              <a:off x="2033215" y="5677555"/>
              <a:ext cx="8012659" cy="817190"/>
            </a:xfrm>
            <a:prstGeom prst="roundRect">
              <a:avLst/>
            </a:prstGeom>
            <a:noFill/>
            <a:ln>
              <a:solidFill>
                <a:srgbClr val="FFD3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4362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0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브리프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ko-KR" altLang="en-US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선정 이유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문제점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6CF199-EABB-F2EE-B94F-C6D0A7CE51A1}"/>
              </a:ext>
            </a:extLst>
          </p:cNvPr>
          <p:cNvGrpSpPr/>
          <p:nvPr/>
        </p:nvGrpSpPr>
        <p:grpSpPr>
          <a:xfrm>
            <a:off x="2561693" y="1338146"/>
            <a:ext cx="7153352" cy="4564566"/>
            <a:chOff x="2561693" y="1338146"/>
            <a:chExt cx="7153352" cy="456456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154E9EB-77CA-7440-0CE6-3A656F872369}"/>
                </a:ext>
              </a:extLst>
            </p:cNvPr>
            <p:cNvSpPr/>
            <p:nvPr/>
          </p:nvSpPr>
          <p:spPr>
            <a:xfrm>
              <a:off x="2561693" y="1338146"/>
              <a:ext cx="7153352" cy="45645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21D14F-88E6-26C8-5AA4-70280DBD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528" y="1405838"/>
              <a:ext cx="6846779" cy="422924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B53037-D325-F313-A188-60536A129F3B}"/>
              </a:ext>
            </a:extLst>
          </p:cNvPr>
          <p:cNvSpPr txBox="1"/>
          <p:nvPr/>
        </p:nvSpPr>
        <p:spPr>
          <a:xfrm>
            <a:off x="1311376" y="32264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E017FE-02C8-5DA1-B1C6-A3CEC69BF005}"/>
              </a:ext>
            </a:extLst>
          </p:cNvPr>
          <p:cNvGrpSpPr/>
          <p:nvPr/>
        </p:nvGrpSpPr>
        <p:grpSpPr>
          <a:xfrm>
            <a:off x="389982" y="2503872"/>
            <a:ext cx="2539385" cy="2088000"/>
            <a:chOff x="389982" y="2503872"/>
            <a:chExt cx="2539385" cy="208800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E572731-2FD9-64CC-D09F-E13C3B55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82" y="2503872"/>
              <a:ext cx="2539385" cy="2088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FD007F-1C00-7AE1-47C6-50A395AF2C0A}"/>
                </a:ext>
              </a:extLst>
            </p:cNvPr>
            <p:cNvSpPr txBox="1"/>
            <p:nvPr/>
          </p:nvSpPr>
          <p:spPr>
            <a:xfrm>
              <a:off x="588696" y="3105834"/>
              <a:ext cx="2194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각각의 상품 전략이</a:t>
              </a:r>
              <a:endParaRPr lang="en-US" altLang="ko-KR" dirty="0"/>
            </a:p>
            <a:p>
              <a:pPr algn="ctr"/>
              <a:r>
                <a:rPr lang="ko-KR" altLang="en-US" dirty="0"/>
                <a:t>모두 달라 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DD1AD1-8A2D-C10C-C655-2CEAA908BC98}"/>
              </a:ext>
            </a:extLst>
          </p:cNvPr>
          <p:cNvGrpSpPr/>
          <p:nvPr/>
        </p:nvGrpSpPr>
        <p:grpSpPr>
          <a:xfrm>
            <a:off x="9499114" y="2299535"/>
            <a:ext cx="2539385" cy="2088000"/>
            <a:chOff x="9499114" y="2299535"/>
            <a:chExt cx="2539385" cy="2088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45D9EC-44BD-4DC5-3BD5-80CF6595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114" y="2299535"/>
              <a:ext cx="2539385" cy="2088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8937BB-D637-27A0-5819-38E2505A5724}"/>
                </a:ext>
              </a:extLst>
            </p:cNvPr>
            <p:cNvSpPr txBox="1"/>
            <p:nvPr/>
          </p:nvSpPr>
          <p:spPr>
            <a:xfrm>
              <a:off x="9958651" y="2755312"/>
              <a:ext cx="1733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어떤 서비스를 </a:t>
              </a:r>
              <a:endParaRPr lang="en-US" altLang="ko-KR" dirty="0"/>
            </a:p>
            <a:p>
              <a:pPr algn="ctr"/>
              <a:r>
                <a:rPr lang="ko-KR" altLang="en-US" dirty="0"/>
                <a:t>골라야 할지 </a:t>
              </a:r>
              <a:endParaRPr lang="en-US" altLang="ko-KR" dirty="0"/>
            </a:p>
            <a:p>
              <a:pPr algn="ctr"/>
              <a:r>
                <a:rPr lang="ko-KR" altLang="en-US" dirty="0"/>
                <a:t>모르겠어</a:t>
              </a: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2C7A3EE5-0E75-6CD4-E18E-346EA4F2CA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198">
            <a:off x="5089999" y="3311632"/>
            <a:ext cx="643687" cy="96228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2F3B950-3D55-59C1-C462-41196E9A8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4" y="3066732"/>
            <a:ext cx="643687" cy="96228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49C34F4-1DB2-43D6-0EA5-D0EF581301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1700">
            <a:off x="6608183" y="3255651"/>
            <a:ext cx="643687" cy="96228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34F052-90C7-D4D6-E400-AA19F4B9D58C}"/>
              </a:ext>
            </a:extLst>
          </p:cNvPr>
          <p:cNvGrpSpPr/>
          <p:nvPr/>
        </p:nvGrpSpPr>
        <p:grpSpPr>
          <a:xfrm>
            <a:off x="2254685" y="6001712"/>
            <a:ext cx="8706784" cy="731405"/>
            <a:chOff x="2254685" y="6001712"/>
            <a:chExt cx="8706784" cy="73140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08551B8-7CA1-BAA0-DEC5-5BC87A399BEE}"/>
                </a:ext>
              </a:extLst>
            </p:cNvPr>
            <p:cNvSpPr/>
            <p:nvPr/>
          </p:nvSpPr>
          <p:spPr>
            <a:xfrm>
              <a:off x="2254685" y="6001712"/>
              <a:ext cx="7891397" cy="731405"/>
            </a:xfrm>
            <a:prstGeom prst="roundRect">
              <a:avLst/>
            </a:prstGeom>
            <a:noFill/>
            <a:ln>
              <a:solidFill>
                <a:srgbClr val="FFD3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B41E8D-362C-BB63-0AD1-73DA6C38F832}"/>
                </a:ext>
              </a:extLst>
            </p:cNvPr>
            <p:cNvSpPr txBox="1"/>
            <p:nvPr/>
          </p:nvSpPr>
          <p:spPr>
            <a:xfrm>
              <a:off x="3483430" y="6152765"/>
              <a:ext cx="74780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다양한 서비스로 인한 사용자의 고민 증가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1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4362" y="119034"/>
            <a:ext cx="11957638" cy="6747265"/>
            <a:chOff x="246888" y="119034"/>
            <a:chExt cx="11957638" cy="6747265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0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브리프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ko-KR" altLang="en-US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선정 이유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59414" y="808399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612879" y="440594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931152" y="4006028"/>
            <a:ext cx="376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FD0EA0-7239-F4A1-2446-06D28AE5F513}"/>
              </a:ext>
            </a:extLst>
          </p:cNvPr>
          <p:cNvGrpSpPr/>
          <p:nvPr/>
        </p:nvGrpSpPr>
        <p:grpSpPr>
          <a:xfrm>
            <a:off x="9637357" y="459965"/>
            <a:ext cx="1959256" cy="171136"/>
            <a:chOff x="8747038" y="369386"/>
            <a:chExt cx="2592286" cy="226429"/>
          </a:xfrm>
        </p:grpSpPr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F627489D-A161-C34A-3183-15434356F4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C5A97B1-32FC-982E-1C54-7CDDAB72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094E9D-1D6B-BE63-5F2A-95C054D0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685A95-F38A-9D07-D80B-7530858A00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A52169A-FA02-7052-7C71-9B4B3167F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C12FAC2-B77C-4EDE-B18D-7853474E0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487E5AB6-6764-DEFC-01FB-AAE11BECE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E56D3BA5-323A-0BEC-C8EB-CA88DFC4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F76EAAE1-A51F-E005-9882-8288AE1FE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1FC315-6775-1DF5-D1B4-53A4BD87CD64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83D4C2-4A7B-D285-ECDD-1C8FD9A3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77A9E5-B002-FA79-DD79-1BF547CB87E0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9DCBC89-8C2C-8B50-0427-61369B3DF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9" y="394404"/>
            <a:ext cx="244635" cy="244635"/>
          </a:xfrm>
          <a:prstGeom prst="rect">
            <a:avLst/>
          </a:prstGeom>
        </p:spPr>
      </p:pic>
      <p:sp>
        <p:nvSpPr>
          <p:cNvPr id="42" name="Google Shape;197;p18">
            <a:extLst>
              <a:ext uri="{FF2B5EF4-FFF2-40B4-BE49-F238E27FC236}">
                <a16:creationId xmlns:a16="http://schemas.microsoft.com/office/drawing/2014/main" id="{AEDF6FC7-E40B-108C-C0C9-FB288F3AD897}"/>
              </a:ext>
            </a:extLst>
          </p:cNvPr>
          <p:cNvSpPr/>
          <p:nvPr/>
        </p:nvSpPr>
        <p:spPr>
          <a:xfrm rot="16200000">
            <a:off x="845953" y="461905"/>
            <a:ext cx="575644" cy="1487586"/>
          </a:xfrm>
          <a:prstGeom prst="roundRect">
            <a:avLst>
              <a:gd name="adj" fmla="val 50000"/>
            </a:avLst>
          </a:prstGeom>
          <a:solidFill>
            <a:srgbClr val="FFD370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oppins" panose="00000800000000000000" pitchFamily="2" charset="0"/>
              </a:rPr>
              <a:t>목표</a:t>
            </a:r>
            <a:endParaRPr sz="18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Poppins" panose="00000800000000000000" pitchFamily="2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1D6C09A-5F5B-2E6D-E00E-B1DAE84CB018}"/>
              </a:ext>
            </a:extLst>
          </p:cNvPr>
          <p:cNvGrpSpPr/>
          <p:nvPr/>
        </p:nvGrpSpPr>
        <p:grpSpPr>
          <a:xfrm>
            <a:off x="1535774" y="2235896"/>
            <a:ext cx="8883877" cy="3514335"/>
            <a:chOff x="1535774" y="2235896"/>
            <a:chExt cx="8883877" cy="351433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1FA8B71-00C2-A489-376E-5F07BDA1AA37}"/>
                </a:ext>
              </a:extLst>
            </p:cNvPr>
            <p:cNvGrpSpPr/>
            <p:nvPr/>
          </p:nvGrpSpPr>
          <p:grpSpPr>
            <a:xfrm>
              <a:off x="1645005" y="2733138"/>
              <a:ext cx="1919607" cy="2274330"/>
              <a:chOff x="548979" y="2270839"/>
              <a:chExt cx="1919607" cy="227433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4E8A96C-EE2E-111F-85B5-82A505C9B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979" y="2625562"/>
                <a:ext cx="1919607" cy="1919607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93CEAB1-DEE4-72D9-D9EB-CAEAB56F6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529" y="2270839"/>
                <a:ext cx="767854" cy="767854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B8C8435-9059-2CE7-66CB-A3A77392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2660" y="2358816"/>
                <a:ext cx="627637" cy="627637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662EE89-58D4-FAB4-08A2-7E5DD542E2B8}"/>
                </a:ext>
              </a:extLst>
            </p:cNvPr>
            <p:cNvGrpSpPr/>
            <p:nvPr/>
          </p:nvGrpSpPr>
          <p:grpSpPr>
            <a:xfrm>
              <a:off x="1535774" y="2235896"/>
              <a:ext cx="8883877" cy="3514335"/>
              <a:chOff x="1535774" y="2235896"/>
              <a:chExt cx="8883877" cy="351433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C774AE1-1FB9-CD35-36AB-C3DC48777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638" y="2736868"/>
                <a:ext cx="2260024" cy="3013363"/>
              </a:xfrm>
              <a:prstGeom prst="rect">
                <a:avLst/>
              </a:prstGeom>
            </p:spPr>
          </p:pic>
          <p:sp>
            <p:nvSpPr>
              <p:cNvPr id="23" name="화살표: 굽음 22">
                <a:extLst>
                  <a:ext uri="{FF2B5EF4-FFF2-40B4-BE49-F238E27FC236}">
                    <a16:creationId xmlns:a16="http://schemas.microsoft.com/office/drawing/2014/main" id="{43E9B813-48EA-E978-E736-03E6821E8D97}"/>
                  </a:ext>
                </a:extLst>
              </p:cNvPr>
              <p:cNvSpPr/>
              <p:nvPr/>
            </p:nvSpPr>
            <p:spPr>
              <a:xfrm rot="20292136" flipV="1">
                <a:off x="2962107" y="4106025"/>
                <a:ext cx="1507137" cy="1058450"/>
              </a:xfrm>
              <a:prstGeom prst="bentArrow">
                <a:avLst/>
              </a:prstGeom>
              <a:noFill/>
              <a:ln>
                <a:solidFill>
                  <a:srgbClr val="FFD37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994F2B0-DCE5-79F3-9803-FD50043D78FA}"/>
                  </a:ext>
                </a:extLst>
              </p:cNvPr>
              <p:cNvSpPr/>
              <p:nvPr/>
            </p:nvSpPr>
            <p:spPr>
              <a:xfrm>
                <a:off x="1535774" y="2361156"/>
                <a:ext cx="2178192" cy="2054268"/>
              </a:xfrm>
              <a:prstGeom prst="ellipse">
                <a:avLst/>
              </a:prstGeom>
              <a:noFill/>
              <a:ln>
                <a:solidFill>
                  <a:srgbClr val="FFD37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FA4AA910-69B5-7BD4-C7C1-1EFFEB7D4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1867" y="2549047"/>
                <a:ext cx="1219285" cy="53255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976810-D8FF-E172-A7B5-F0D783A76C20}"/>
                  </a:ext>
                </a:extLst>
              </p:cNvPr>
              <p:cNvSpPr txBox="1"/>
              <p:nvPr/>
            </p:nvSpPr>
            <p:spPr>
              <a:xfrm>
                <a:off x="6931152" y="2334636"/>
                <a:ext cx="3488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OTT </a:t>
                </a:r>
                <a:r>
                  <a:rPr lang="ko-KR" altLang="en-US" dirty="0"/>
                  <a:t>서비스 별 비교 분석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92EF0A-E9A1-3356-26AA-1F1BD6AE3979}"/>
                  </a:ext>
                </a:extLst>
              </p:cNvPr>
              <p:cNvSpPr txBox="1"/>
              <p:nvPr/>
            </p:nvSpPr>
            <p:spPr>
              <a:xfrm>
                <a:off x="6931152" y="3281988"/>
                <a:ext cx="3025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사용자가 원하는 정보 구축</a:t>
                </a: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E70E2598-0C1B-F176-979D-01226EB88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392" y="3359147"/>
                <a:ext cx="1075234" cy="8960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94C98F05-FAB2-0A6B-5293-8B7388CEDF35}"/>
                  </a:ext>
                </a:extLst>
              </p:cNvPr>
              <p:cNvSpPr/>
              <p:nvPr/>
            </p:nvSpPr>
            <p:spPr>
              <a:xfrm>
                <a:off x="6931152" y="2235896"/>
                <a:ext cx="2914306" cy="532551"/>
              </a:xfrm>
              <a:prstGeom prst="flowChartAlternateProcess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CDEC0736-664D-0C14-0B51-A89C982F8BEB}"/>
                  </a:ext>
                </a:extLst>
              </p:cNvPr>
              <p:cNvSpPr/>
              <p:nvPr/>
            </p:nvSpPr>
            <p:spPr>
              <a:xfrm>
                <a:off x="6931152" y="3161167"/>
                <a:ext cx="2914306" cy="532551"/>
              </a:xfrm>
              <a:prstGeom prst="flowChartAlternateProcess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9EF7EE-07E3-1DE5-B240-D24408F96433}"/>
              </a:ext>
            </a:extLst>
          </p:cNvPr>
          <p:cNvGrpSpPr/>
          <p:nvPr/>
        </p:nvGrpSpPr>
        <p:grpSpPr>
          <a:xfrm>
            <a:off x="6463429" y="3917924"/>
            <a:ext cx="4061459" cy="2086439"/>
            <a:chOff x="6463429" y="3917924"/>
            <a:chExt cx="4061459" cy="2086439"/>
          </a:xfrm>
        </p:grpSpPr>
        <p:sp>
          <p:nvSpPr>
            <p:cNvPr id="45" name="화살표: 줄무늬가 있는 오른쪽 44">
              <a:extLst>
                <a:ext uri="{FF2B5EF4-FFF2-40B4-BE49-F238E27FC236}">
                  <a16:creationId xmlns:a16="http://schemas.microsoft.com/office/drawing/2014/main" id="{B5FF3B74-A8A2-8BAF-1744-3B951953654B}"/>
                </a:ext>
              </a:extLst>
            </p:cNvPr>
            <p:cNvSpPr/>
            <p:nvPr/>
          </p:nvSpPr>
          <p:spPr>
            <a:xfrm rot="5400000">
              <a:off x="7917054" y="3964255"/>
              <a:ext cx="829729" cy="737068"/>
            </a:xfrm>
            <a:prstGeom prst="stripedRightArrow">
              <a:avLst/>
            </a:prstGeom>
            <a:solidFill>
              <a:srgbClr val="FFD37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A9EAA3-52D7-FF41-0DFF-A64A66CCF5B7}"/>
                </a:ext>
              </a:extLst>
            </p:cNvPr>
            <p:cNvSpPr txBox="1"/>
            <p:nvPr/>
          </p:nvSpPr>
          <p:spPr>
            <a:xfrm>
              <a:off x="6463429" y="4927145"/>
              <a:ext cx="4061459" cy="1077218"/>
            </a:xfrm>
            <a:prstGeom prst="rect">
              <a:avLst/>
            </a:prstGeom>
            <a:solidFill>
              <a:srgbClr val="FFD370"/>
            </a:solidFill>
            <a:ln>
              <a:solidFill>
                <a:srgbClr val="00000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맞춤형 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OTT </a:t>
              </a:r>
              <a:r>
                <a:rPr lang="ko-KR" altLang="en-US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서비스 </a:t>
              </a:r>
              <a:endPara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추천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8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 리서치</a:t>
            </a:r>
            <a:endParaRPr lang="en-US" altLang="ko-KR" sz="2400" b="1" kern="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9637358" y="459965"/>
            <a:ext cx="2129423" cy="171136"/>
            <a:chOff x="8747038" y="369386"/>
            <a:chExt cx="2817433" cy="22642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8747038" y="371846"/>
              <a:ext cx="1499922" cy="22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LINE COMPUTER ART ACADEMY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D5AB76-B45E-A05C-D92E-44713F1C1640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24C9793-8B0C-3169-06D0-271A7EEE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79" y="394404"/>
              <a:ext cx="244635" cy="244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8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1156</Words>
  <Application>Microsoft Office PowerPoint</Application>
  <PresentationFormat>와이드스크린</PresentationFormat>
  <Paragraphs>312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08서울남산체 B</vt:lpstr>
      <vt:lpstr>HY견고딕</vt:lpstr>
      <vt:lpstr>Tmon몬소리 Black</vt:lpstr>
      <vt:lpstr>TwoCon</vt:lpstr>
      <vt:lpstr>나눔고딕OTF</vt:lpstr>
      <vt:lpstr>나눔바른고딕</vt:lpstr>
      <vt:lpstr>맑은 고딕</vt:lpstr>
      <vt:lpstr>비트로 코어 TTF</vt:lpstr>
      <vt:lpstr>해남체</vt:lpstr>
      <vt:lpstr>휴먼둥근헤드라인</vt:lpstr>
      <vt:lpstr>Arial</vt:lpstr>
      <vt:lpstr>Poppins</vt:lpstr>
      <vt:lpstr>Roboto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 </cp:lastModifiedBy>
  <cp:revision>13</cp:revision>
  <dcterms:created xsi:type="dcterms:W3CDTF">2022-06-14T05:07:23Z</dcterms:created>
  <dcterms:modified xsi:type="dcterms:W3CDTF">2022-07-17T14:23:22Z</dcterms:modified>
</cp:coreProperties>
</file>