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4"/>
  </p:sldMasterIdLst>
  <p:notesMasterIdLst>
    <p:notesMasterId r:id="rId5"/>
  </p:notesMasterIdLst>
  <p:sldIdLst>
    <p:sldId id="256" r:id="rId6"/>
  </p:sldIdLst>
  <p:sldSz cy="32918400" cx="43891200"/>
  <p:notesSz cx="32462775" cy="43435575"/>
  <p:embeddedFontLst>
    <p:embeddedFont>
      <p:font typeface="Corben"/>
      <p:bold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29F3194-30DC-4D6F-9F4C-C8935B05D2E3}">
  <a:tblStyle styleId="{C29F3194-30DC-4D6F-9F4C-C8935B05D2E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B93D49A-BA2F-4328-8B63-18A6E8F22F4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orbe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14067208" cy="2171779"/>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18388069" y="0"/>
            <a:ext cx="14067208" cy="2171779"/>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57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5373688" y="3257550"/>
            <a:ext cx="21715412" cy="1628774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3246279" y="20631905"/>
            <a:ext cx="25970229" cy="19546015"/>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41256269"/>
            <a:ext cx="14067208" cy="2171779"/>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18388069" y="41256269"/>
            <a:ext cx="14067208" cy="2171779"/>
          </a:xfrm>
          <a:prstGeom prst="rect">
            <a:avLst/>
          </a:prstGeom>
          <a:noFill/>
          <a:ln>
            <a:noFill/>
          </a:ln>
        </p:spPr>
        <p:txBody>
          <a:bodyPr anchorCtr="0" anchor="b" bIns="216850" lIns="433700" spcFirstLastPara="1" rIns="433700" wrap="square" tIns="216850">
            <a:noAutofit/>
          </a:bodyPr>
          <a:lstStyle/>
          <a:p>
            <a:pPr indent="0" lvl="0" marL="0" marR="0" rtl="0" algn="r">
              <a:spcBef>
                <a:spcPts val="0"/>
              </a:spcBef>
              <a:spcAft>
                <a:spcPts val="0"/>
              </a:spcAft>
              <a:buNone/>
            </a:pPr>
            <a:fld id="{00000000-1234-1234-1234-123412341234}" type="slidenum">
              <a:rPr b="0" i="0" lang="en-US" sz="5700" u="none" cap="none" strike="noStrike">
                <a:solidFill>
                  <a:schemeClr val="dk1"/>
                </a:solidFill>
                <a:latin typeface="Calibri"/>
                <a:ea typeface="Calibri"/>
                <a:cs typeface="Calibri"/>
                <a:sym typeface="Calibri"/>
              </a:rPr>
              <a:t>‹#›</a:t>
            </a:fld>
            <a:endParaRPr b="0" i="0" sz="57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5373688" y="3257550"/>
            <a:ext cx="21715412" cy="1628774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Shape 83"/>
          <p:cNvSpPr txBox="1"/>
          <p:nvPr>
            <p:ph idx="1" type="body"/>
          </p:nvPr>
        </p:nvSpPr>
        <p:spPr>
          <a:xfrm>
            <a:off x="3246279" y="20631905"/>
            <a:ext cx="25970229" cy="19546015"/>
          </a:xfrm>
          <a:prstGeom prst="rect">
            <a:avLst/>
          </a:prstGeom>
          <a:noFill/>
          <a:ln>
            <a:noFill/>
          </a:ln>
        </p:spPr>
        <p:txBody>
          <a:bodyPr anchorCtr="0" anchor="t" bIns="216850" lIns="433700" spcFirstLastPara="1" rIns="433700" wrap="square" tIns="216850">
            <a:noAutofit/>
          </a:bodyPr>
          <a:lstStyle/>
          <a:p>
            <a:pPr indent="0" lvl="0" marL="0" marR="0" rtl="0" algn="l">
              <a:spcBef>
                <a:spcPts val="0"/>
              </a:spcBef>
              <a:spcAft>
                <a:spcPts val="0"/>
              </a:spcAft>
              <a:buNone/>
            </a:pPr>
            <a:r>
              <a:t/>
            </a:r>
            <a:endParaRPr b="0" i="0" sz="5800" u="none" cap="none" strike="noStrike">
              <a:solidFill>
                <a:schemeClr val="dk1"/>
              </a:solidFill>
              <a:latin typeface="Calibri"/>
              <a:ea typeface="Calibri"/>
              <a:cs typeface="Calibri"/>
              <a:sym typeface="Calibri"/>
            </a:endParaRPr>
          </a:p>
        </p:txBody>
      </p:sp>
      <p:sp>
        <p:nvSpPr>
          <p:cNvPr id="84" name="Shape 84"/>
          <p:cNvSpPr txBox="1"/>
          <p:nvPr>
            <p:ph idx="12" type="sldNum"/>
          </p:nvPr>
        </p:nvSpPr>
        <p:spPr>
          <a:xfrm>
            <a:off x="18388069" y="41256269"/>
            <a:ext cx="14067208" cy="2171779"/>
          </a:xfrm>
          <a:prstGeom prst="rect">
            <a:avLst/>
          </a:prstGeom>
          <a:noFill/>
          <a:ln>
            <a:noFill/>
          </a:ln>
        </p:spPr>
        <p:txBody>
          <a:bodyPr anchorCtr="0" anchor="b" bIns="216850" lIns="433700" spcFirstLastPara="1" rIns="433700" wrap="square" tIns="216850">
            <a:noAutofit/>
          </a:bodyPr>
          <a:lstStyle/>
          <a:p>
            <a:pPr indent="0" lvl="0" marL="0" marR="0" rtl="0" algn="r">
              <a:spcBef>
                <a:spcPts val="0"/>
              </a:spcBef>
              <a:spcAft>
                <a:spcPts val="0"/>
              </a:spcAft>
              <a:buNone/>
            </a:pPr>
            <a:fld id="{00000000-1234-1234-1234-123412341234}" type="slidenum">
              <a:rPr lang="en-US" sz="5700">
                <a:solidFill>
                  <a:schemeClr val="dk1"/>
                </a:solidFill>
                <a:latin typeface="Calibri"/>
                <a:ea typeface="Calibri"/>
                <a:cs typeface="Calibri"/>
                <a:sym typeface="Calibri"/>
              </a:rPr>
              <a:t>‹#›</a:t>
            </a:fld>
            <a:endParaRPr sz="57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4 columns">
  <p:cSld name="Standard 4 columns">
    <p:spTree>
      <p:nvGrpSpPr>
        <p:cNvPr id="45" name="Shape 45"/>
        <p:cNvGrpSpPr/>
        <p:nvPr/>
      </p:nvGrpSpPr>
      <p:grpSpPr>
        <a:xfrm>
          <a:off x="0" y="0"/>
          <a:ext cx="0" cy="0"/>
          <a:chOff x="0" y="0"/>
          <a:chExt cx="0" cy="0"/>
        </a:xfrm>
      </p:grpSpPr>
      <p:sp>
        <p:nvSpPr>
          <p:cNvPr id="46" name="Shape 46"/>
          <p:cNvSpPr txBox="1"/>
          <p:nvPr>
            <p:ph idx="1" type="body"/>
          </p:nvPr>
        </p:nvSpPr>
        <p:spPr>
          <a:xfrm>
            <a:off x="527049" y="6021370"/>
            <a:ext cx="10196513"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527049" y="5267325"/>
            <a:ext cx="10196513"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517525" y="14197506"/>
            <a:ext cx="10210799"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11252201" y="6021371"/>
            <a:ext cx="21421723"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Shape 50"/>
          <p:cNvSpPr txBox="1"/>
          <p:nvPr>
            <p:ph idx="5" type="body"/>
          </p:nvPr>
        </p:nvSpPr>
        <p:spPr>
          <a:xfrm>
            <a:off x="11242675" y="5267326"/>
            <a:ext cx="21431251"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Shape 51"/>
          <p:cNvSpPr txBox="1"/>
          <p:nvPr>
            <p:ph idx="6" type="body"/>
          </p:nvPr>
        </p:nvSpPr>
        <p:spPr>
          <a:xfrm>
            <a:off x="11252201" y="20505756"/>
            <a:ext cx="21421723"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Shape 52"/>
          <p:cNvSpPr txBox="1"/>
          <p:nvPr>
            <p:ph idx="7" type="body"/>
          </p:nvPr>
        </p:nvSpPr>
        <p:spPr>
          <a:xfrm>
            <a:off x="11252201" y="19751711"/>
            <a:ext cx="21421723"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Shape 53"/>
          <p:cNvSpPr txBox="1"/>
          <p:nvPr>
            <p:ph idx="8" type="body"/>
          </p:nvPr>
        </p:nvSpPr>
        <p:spPr>
          <a:xfrm>
            <a:off x="33185100" y="5267325"/>
            <a:ext cx="10201275"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Shape 54"/>
          <p:cNvSpPr txBox="1"/>
          <p:nvPr>
            <p:ph idx="9" type="body"/>
          </p:nvPr>
        </p:nvSpPr>
        <p:spPr>
          <a:xfrm>
            <a:off x="33185100" y="6021370"/>
            <a:ext cx="10201275"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Shape 55"/>
          <p:cNvSpPr txBox="1"/>
          <p:nvPr>
            <p:ph idx="13" type="body"/>
          </p:nvPr>
        </p:nvSpPr>
        <p:spPr>
          <a:xfrm>
            <a:off x="33185097" y="14257356"/>
            <a:ext cx="10201275"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Shape 56"/>
          <p:cNvSpPr txBox="1"/>
          <p:nvPr>
            <p:ph idx="14" type="body"/>
          </p:nvPr>
        </p:nvSpPr>
        <p:spPr>
          <a:xfrm>
            <a:off x="33185097" y="15011402"/>
            <a:ext cx="10201275"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Shape 57"/>
          <p:cNvSpPr txBox="1"/>
          <p:nvPr>
            <p:ph idx="15" type="body"/>
          </p:nvPr>
        </p:nvSpPr>
        <p:spPr>
          <a:xfrm>
            <a:off x="33185094" y="25679402"/>
            <a:ext cx="10201275"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Shape 58"/>
          <p:cNvSpPr txBox="1"/>
          <p:nvPr>
            <p:ph idx="16" type="body"/>
          </p:nvPr>
        </p:nvSpPr>
        <p:spPr>
          <a:xfrm>
            <a:off x="33185097" y="26433447"/>
            <a:ext cx="10201275"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Shape 59"/>
          <p:cNvSpPr txBox="1"/>
          <p:nvPr>
            <p:ph idx="17" type="body"/>
          </p:nvPr>
        </p:nvSpPr>
        <p:spPr>
          <a:xfrm>
            <a:off x="527049" y="14951552"/>
            <a:ext cx="10201275"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Shape 60"/>
          <p:cNvSpPr txBox="1"/>
          <p:nvPr>
            <p:ph idx="18" type="body"/>
          </p:nvPr>
        </p:nvSpPr>
        <p:spPr>
          <a:xfrm>
            <a:off x="11224245" y="1785731"/>
            <a:ext cx="21421723" cy="1280160"/>
          </a:xfrm>
          <a:prstGeom prst="rect">
            <a:avLst/>
          </a:prstGeom>
          <a:noFill/>
          <a:ln>
            <a:noFill/>
          </a:ln>
        </p:spPr>
        <p:txBody>
          <a:bodyPr anchorCtr="0" anchor="t" bIns="91425" lIns="91425" spcFirstLastPara="1" rIns="91425" wrap="square" tIns="91425"/>
          <a:lstStyle>
            <a:lvl1pPr indent="-228600" lvl="0" marL="457200" marR="0" rtl="0" algn="ctr">
              <a:spcBef>
                <a:spcPts val="1320"/>
              </a:spcBef>
              <a:spcAft>
                <a:spcPts val="0"/>
              </a:spcAft>
              <a:buClr>
                <a:schemeClr val="lt1"/>
              </a:buClr>
              <a:buSzPts val="6600"/>
              <a:buFont typeface="Arial"/>
              <a:buNone/>
              <a:defRPr b="0" i="0" sz="66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Shape 61"/>
          <p:cNvSpPr txBox="1"/>
          <p:nvPr>
            <p:ph idx="19" type="body"/>
          </p:nvPr>
        </p:nvSpPr>
        <p:spPr>
          <a:xfrm>
            <a:off x="11224245" y="3117452"/>
            <a:ext cx="21421723" cy="1163782"/>
          </a:xfrm>
          <a:prstGeom prst="rect">
            <a:avLst/>
          </a:prstGeom>
          <a:noFill/>
          <a:ln>
            <a:noFill/>
          </a:ln>
        </p:spPr>
        <p:txBody>
          <a:bodyPr anchorCtr="0" anchor="t" bIns="91425" lIns="91425" spcFirstLastPara="1" rIns="91425" wrap="square" tIns="91425"/>
          <a:lstStyle>
            <a:lvl1pPr indent="-228600" lvl="0" marL="457200" marR="0" rtl="0" algn="ctr">
              <a:spcBef>
                <a:spcPts val="108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Shape 62"/>
          <p:cNvSpPr txBox="1"/>
          <p:nvPr>
            <p:ph idx="20" type="body"/>
          </p:nvPr>
        </p:nvSpPr>
        <p:spPr>
          <a:xfrm>
            <a:off x="11224245" y="417443"/>
            <a:ext cx="21421723" cy="1280160"/>
          </a:xfrm>
          <a:prstGeom prst="rect">
            <a:avLst/>
          </a:prstGeom>
          <a:noFill/>
          <a:ln>
            <a:noFill/>
          </a:ln>
        </p:spPr>
        <p:txBody>
          <a:bodyPr anchorCtr="0" anchor="t" bIns="91425" lIns="91425" spcFirstLastPara="1" rIns="91425" wrap="square" tIns="91425"/>
          <a:lstStyle>
            <a:lvl1pPr indent="-228600" lvl="0" marL="457200" marR="0" rtl="0" algn="ctr">
              <a:spcBef>
                <a:spcPts val="1760"/>
              </a:spcBef>
              <a:spcAft>
                <a:spcPts val="0"/>
              </a:spcAft>
              <a:buClr>
                <a:schemeClr val="lt1"/>
              </a:buClr>
              <a:buSzPts val="8800"/>
              <a:buFont typeface="Arial"/>
              <a:buNone/>
              <a:defRPr b="1"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tandard 4 columns">
  <p:cSld name="1_Standard 4 columns">
    <p:spTree>
      <p:nvGrpSpPr>
        <p:cNvPr id="63" name="Shape 63"/>
        <p:cNvGrpSpPr/>
        <p:nvPr/>
      </p:nvGrpSpPr>
      <p:grpSpPr>
        <a:xfrm>
          <a:off x="0" y="0"/>
          <a:ext cx="0" cy="0"/>
          <a:chOff x="0" y="0"/>
          <a:chExt cx="0" cy="0"/>
        </a:xfrm>
      </p:grpSpPr>
      <p:sp>
        <p:nvSpPr>
          <p:cNvPr id="64" name="Shape 64"/>
          <p:cNvSpPr txBox="1"/>
          <p:nvPr>
            <p:ph idx="1" type="body"/>
          </p:nvPr>
        </p:nvSpPr>
        <p:spPr>
          <a:xfrm>
            <a:off x="527049" y="6021370"/>
            <a:ext cx="10196513"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5" name="Shape 65"/>
          <p:cNvSpPr txBox="1"/>
          <p:nvPr>
            <p:ph idx="2" type="body"/>
          </p:nvPr>
        </p:nvSpPr>
        <p:spPr>
          <a:xfrm>
            <a:off x="527049" y="5267325"/>
            <a:ext cx="10196513"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6" name="Shape 66"/>
          <p:cNvSpPr txBox="1"/>
          <p:nvPr>
            <p:ph idx="3" type="body"/>
          </p:nvPr>
        </p:nvSpPr>
        <p:spPr>
          <a:xfrm>
            <a:off x="517525" y="14197506"/>
            <a:ext cx="10210799"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7" name="Shape 67"/>
          <p:cNvSpPr txBox="1"/>
          <p:nvPr>
            <p:ph idx="4" type="body"/>
          </p:nvPr>
        </p:nvSpPr>
        <p:spPr>
          <a:xfrm>
            <a:off x="11252201" y="6021371"/>
            <a:ext cx="21421723"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8" name="Shape 68"/>
          <p:cNvSpPr txBox="1"/>
          <p:nvPr>
            <p:ph idx="5" type="body"/>
          </p:nvPr>
        </p:nvSpPr>
        <p:spPr>
          <a:xfrm>
            <a:off x="11242675" y="5267326"/>
            <a:ext cx="21431251"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9" name="Shape 69"/>
          <p:cNvSpPr txBox="1"/>
          <p:nvPr>
            <p:ph idx="6" type="body"/>
          </p:nvPr>
        </p:nvSpPr>
        <p:spPr>
          <a:xfrm>
            <a:off x="11252201" y="20505756"/>
            <a:ext cx="21421723"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0" name="Shape 70"/>
          <p:cNvSpPr txBox="1"/>
          <p:nvPr>
            <p:ph idx="7" type="body"/>
          </p:nvPr>
        </p:nvSpPr>
        <p:spPr>
          <a:xfrm>
            <a:off x="11252201" y="19751711"/>
            <a:ext cx="21421723"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1" name="Shape 71"/>
          <p:cNvSpPr txBox="1"/>
          <p:nvPr>
            <p:ph idx="8" type="body"/>
          </p:nvPr>
        </p:nvSpPr>
        <p:spPr>
          <a:xfrm>
            <a:off x="33185100" y="5267325"/>
            <a:ext cx="10201275"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2" name="Shape 72"/>
          <p:cNvSpPr txBox="1"/>
          <p:nvPr>
            <p:ph idx="9" type="body"/>
          </p:nvPr>
        </p:nvSpPr>
        <p:spPr>
          <a:xfrm>
            <a:off x="33185100" y="6021370"/>
            <a:ext cx="10201275"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3" name="Shape 73"/>
          <p:cNvSpPr txBox="1"/>
          <p:nvPr>
            <p:ph idx="13" type="body"/>
          </p:nvPr>
        </p:nvSpPr>
        <p:spPr>
          <a:xfrm>
            <a:off x="33185097" y="14257356"/>
            <a:ext cx="10201275"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4" name="Shape 74"/>
          <p:cNvSpPr txBox="1"/>
          <p:nvPr>
            <p:ph idx="14" type="body"/>
          </p:nvPr>
        </p:nvSpPr>
        <p:spPr>
          <a:xfrm>
            <a:off x="33185097" y="15011402"/>
            <a:ext cx="10201275"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5" name="Shape 75"/>
          <p:cNvSpPr txBox="1"/>
          <p:nvPr>
            <p:ph idx="15" type="body"/>
          </p:nvPr>
        </p:nvSpPr>
        <p:spPr>
          <a:xfrm>
            <a:off x="33185094" y="25679402"/>
            <a:ext cx="10201275" cy="754045"/>
          </a:xfrm>
          <a:prstGeom prst="rect">
            <a:avLst/>
          </a:prstGeom>
          <a:noFill/>
          <a:ln>
            <a:noFill/>
          </a:ln>
        </p:spPr>
        <p:txBody>
          <a:bodyPr anchorCtr="0" anchor="ctr" bIns="91425" lIns="91425" spcFirstLastPara="1" rIns="91425" wrap="square" tIns="91425"/>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6" name="Shape 76"/>
          <p:cNvSpPr txBox="1"/>
          <p:nvPr>
            <p:ph idx="16" type="body"/>
          </p:nvPr>
        </p:nvSpPr>
        <p:spPr>
          <a:xfrm>
            <a:off x="33185097" y="26433447"/>
            <a:ext cx="10201275"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7" name="Shape 77"/>
          <p:cNvSpPr txBox="1"/>
          <p:nvPr>
            <p:ph idx="17" type="body"/>
          </p:nvPr>
        </p:nvSpPr>
        <p:spPr>
          <a:xfrm>
            <a:off x="527049" y="14951552"/>
            <a:ext cx="10201275" cy="846363"/>
          </a:xfrm>
          <a:prstGeom prst="rect">
            <a:avLst/>
          </a:prstGeom>
          <a:noFill/>
          <a:ln>
            <a:noFill/>
          </a:ln>
        </p:spPr>
        <p:txBody>
          <a:bodyPr anchorCtr="0" anchor="t" bIns="91425" lIns="91425" spcFirstLastPara="1" rIns="91425" wrap="square" tIns="91425"/>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8" name="Shape 78"/>
          <p:cNvSpPr txBox="1"/>
          <p:nvPr>
            <p:ph idx="18" type="body"/>
          </p:nvPr>
        </p:nvSpPr>
        <p:spPr>
          <a:xfrm>
            <a:off x="11224245" y="1785731"/>
            <a:ext cx="21421723" cy="1280160"/>
          </a:xfrm>
          <a:prstGeom prst="rect">
            <a:avLst/>
          </a:prstGeom>
          <a:noFill/>
          <a:ln>
            <a:noFill/>
          </a:ln>
        </p:spPr>
        <p:txBody>
          <a:bodyPr anchorCtr="0" anchor="t" bIns="91425" lIns="91425" spcFirstLastPara="1" rIns="91425" wrap="square" tIns="91425"/>
          <a:lstStyle>
            <a:lvl1pPr indent="-228600" lvl="0" marL="457200" marR="0" rtl="0" algn="ctr">
              <a:spcBef>
                <a:spcPts val="1320"/>
              </a:spcBef>
              <a:spcAft>
                <a:spcPts val="0"/>
              </a:spcAft>
              <a:buClr>
                <a:schemeClr val="lt1"/>
              </a:buClr>
              <a:buSzPts val="6600"/>
              <a:buFont typeface="Arial"/>
              <a:buNone/>
              <a:defRPr b="0" i="0" sz="66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9" name="Shape 79"/>
          <p:cNvSpPr txBox="1"/>
          <p:nvPr>
            <p:ph idx="19" type="body"/>
          </p:nvPr>
        </p:nvSpPr>
        <p:spPr>
          <a:xfrm>
            <a:off x="11224245" y="3117452"/>
            <a:ext cx="21421723" cy="1163782"/>
          </a:xfrm>
          <a:prstGeom prst="rect">
            <a:avLst/>
          </a:prstGeom>
          <a:noFill/>
          <a:ln>
            <a:noFill/>
          </a:ln>
        </p:spPr>
        <p:txBody>
          <a:bodyPr anchorCtr="0" anchor="t" bIns="91425" lIns="91425" spcFirstLastPara="1" rIns="91425" wrap="square" tIns="91425"/>
          <a:lstStyle>
            <a:lvl1pPr indent="-228600" lvl="0" marL="457200" marR="0" rtl="0" algn="ctr">
              <a:spcBef>
                <a:spcPts val="108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0" name="Shape 80"/>
          <p:cNvSpPr txBox="1"/>
          <p:nvPr>
            <p:ph idx="20" type="body"/>
          </p:nvPr>
        </p:nvSpPr>
        <p:spPr>
          <a:xfrm>
            <a:off x="11224245" y="417443"/>
            <a:ext cx="21421723" cy="1280160"/>
          </a:xfrm>
          <a:prstGeom prst="rect">
            <a:avLst/>
          </a:prstGeom>
          <a:noFill/>
          <a:ln>
            <a:noFill/>
          </a:ln>
        </p:spPr>
        <p:txBody>
          <a:bodyPr anchorCtr="0" anchor="t" bIns="91425" lIns="91425" spcFirstLastPara="1" rIns="91425" wrap="square" tIns="91425"/>
          <a:lstStyle>
            <a:lvl1pPr indent="-228600" lvl="0" marL="457200" marR="0" rtl="0" algn="ctr">
              <a:spcBef>
                <a:spcPts val="1760"/>
              </a:spcBef>
              <a:spcAft>
                <a:spcPts val="0"/>
              </a:spcAft>
              <a:buClr>
                <a:schemeClr val="lt1"/>
              </a:buClr>
              <a:buSzPts val="8800"/>
              <a:buFont typeface="Arial"/>
              <a:buNone/>
              <a:defRPr b="1"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7.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slideLayout" Target="../slideLayouts/slideLayout2.xml"/><Relationship Id="rId12" Type="http://schemas.openxmlformats.org/officeDocument/2006/relationships/slideLayout" Target="../slideLayouts/slideLayout1.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8.png"/><Relationship Id="rId14" Type="http://schemas.openxmlformats.org/officeDocument/2006/relationships/theme" Target="../theme/theme1.xml"/><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D46A"/>
            </a:gs>
            <a:gs pos="11000">
              <a:srgbClr val="FFD46A"/>
            </a:gs>
            <a:gs pos="50000">
              <a:srgbClr val="AAB8DD"/>
            </a:gs>
            <a:gs pos="100000">
              <a:srgbClr val="E1E7F4"/>
            </a:gs>
          </a:gsLst>
          <a:lin ang="16200000" scaled="0"/>
        </a:gradFill>
      </p:bgPr>
    </p:bg>
    <p:spTree>
      <p:nvGrpSpPr>
        <p:cNvPr id="9" name="Shape 9"/>
        <p:cNvGrpSpPr/>
        <p:nvPr/>
      </p:nvGrpSpPr>
      <p:grpSpPr>
        <a:xfrm>
          <a:off x="0" y="0"/>
          <a:ext cx="0" cy="0"/>
          <a:chOff x="0" y="0"/>
          <a:chExt cx="0" cy="0"/>
        </a:xfrm>
      </p:grpSpPr>
      <p:sp>
        <p:nvSpPr>
          <p:cNvPr id="10" name="Shape 10"/>
          <p:cNvSpPr/>
          <p:nvPr/>
        </p:nvSpPr>
        <p:spPr>
          <a:xfrm>
            <a:off x="0" y="-1"/>
            <a:ext cx="43891199" cy="4371975"/>
          </a:xfrm>
          <a:prstGeom prst="rect">
            <a:avLst/>
          </a:prstGeom>
          <a:solidFill>
            <a:srgbClr val="425EA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600" u="none" cap="none" strike="noStrike">
              <a:solidFill>
                <a:schemeClr val="dk1"/>
              </a:solidFill>
              <a:latin typeface="Calibri"/>
              <a:ea typeface="Calibri"/>
              <a:cs typeface="Calibri"/>
              <a:sym typeface="Calibri"/>
            </a:endParaRPr>
          </a:p>
        </p:txBody>
      </p:sp>
      <p:sp>
        <p:nvSpPr>
          <p:cNvPr id="11" name="Shape 11"/>
          <p:cNvSpPr/>
          <p:nvPr/>
        </p:nvSpPr>
        <p:spPr>
          <a:xfrm flipH="1" rot="10800000">
            <a:off x="0" y="4371975"/>
            <a:ext cx="43891199" cy="433386"/>
          </a:xfrm>
          <a:prstGeom prst="rect">
            <a:avLst/>
          </a:prstGeom>
          <a:solidFill>
            <a:srgbClr val="2C3F7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baseline="-25000" i="0" sz="8600" u="none" cap="none" strike="noStrike">
              <a:solidFill>
                <a:schemeClr val="dk1"/>
              </a:solidFill>
              <a:latin typeface="Calibri"/>
              <a:ea typeface="Calibri"/>
              <a:cs typeface="Calibri"/>
              <a:sym typeface="Calibri"/>
            </a:endParaRPr>
          </a:p>
        </p:txBody>
      </p:sp>
      <p:sp>
        <p:nvSpPr>
          <p:cNvPr id="12" name="Shape 12"/>
          <p:cNvSpPr txBox="1"/>
          <p:nvPr/>
        </p:nvSpPr>
        <p:spPr>
          <a:xfrm>
            <a:off x="819153" y="32232600"/>
            <a:ext cx="2514600" cy="336819"/>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2015</a:t>
            </a:r>
            <a:endParaRPr b="1" i="0" sz="500" u="none" cap="none" strike="noStrike">
              <a:solidFill>
                <a:srgbClr val="BFBFBF"/>
              </a:solidFill>
              <a:latin typeface="Arial"/>
              <a:ea typeface="Arial"/>
              <a:cs typeface="Arial"/>
              <a:sym typeface="Arial"/>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sp>
        <p:nvSpPr>
          <p:cNvPr id="13" name="Shape 13"/>
          <p:cNvSpPr/>
          <p:nvPr/>
        </p:nvSpPr>
        <p:spPr>
          <a:xfrm>
            <a:off x="506697" y="5267325"/>
            <a:ext cx="10180063" cy="26736674"/>
          </a:xfrm>
          <a:prstGeom prst="roundRect">
            <a:avLst>
              <a:gd fmla="val 9229"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4" name="Shape 14"/>
          <p:cNvSpPr/>
          <p:nvPr/>
        </p:nvSpPr>
        <p:spPr>
          <a:xfrm>
            <a:off x="33164747" y="5257799"/>
            <a:ext cx="10180063" cy="26736674"/>
          </a:xfrm>
          <a:prstGeom prst="roundRect">
            <a:avLst>
              <a:gd fmla="val 9229"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5" name="Shape 15"/>
          <p:cNvSpPr/>
          <p:nvPr/>
        </p:nvSpPr>
        <p:spPr>
          <a:xfrm>
            <a:off x="11233151" y="5257798"/>
            <a:ext cx="21428073" cy="26736674"/>
          </a:xfrm>
          <a:prstGeom prst="roundRect">
            <a:avLst>
              <a:gd fmla="val 4574"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6" name="Shape 16"/>
          <p:cNvGrpSpPr/>
          <p:nvPr/>
        </p:nvGrpSpPr>
        <p:grpSpPr>
          <a:xfrm>
            <a:off x="-11225189" y="-1"/>
            <a:ext cx="11018865" cy="32918401"/>
            <a:chOff x="-11225189" y="-1"/>
            <a:chExt cx="11018865" cy="32918401"/>
          </a:xfrm>
        </p:grpSpPr>
        <p:sp>
          <p:nvSpPr>
            <p:cNvPr id="17" name="Shape 17"/>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DESIGN GUIDE</a:t>
              </a:r>
              <a:endParaRPr/>
            </a:p>
            <a:p>
              <a:pPr indent="0" lvl="0" marL="0" marR="0" rtl="0" algn="ctr">
                <a:spcBef>
                  <a:spcPts val="0"/>
                </a:spcBef>
                <a:spcAft>
                  <a:spcPts val="0"/>
                </a:spcAft>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This PowerPoint 2007 template produces a 36”x48” trifold presentation poster. You can use it to create your research poster and save valuable time placing titles, subtitles, text, and graphics. </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Adding Logos / Seals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18" name="Shape 18"/>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19" name="Shape 19"/>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20" name="Shape 20"/>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21" name="Shape 21"/>
            <p:cNvGrpSpPr/>
            <p:nvPr/>
          </p:nvGrpSpPr>
          <p:grpSpPr>
            <a:xfrm>
              <a:off x="-9744992" y="23540956"/>
              <a:ext cx="7531182" cy="2120440"/>
              <a:chOff x="-4470427" y="11016658"/>
              <a:chExt cx="3470785" cy="974220"/>
            </a:xfrm>
          </p:grpSpPr>
          <p:grpSp>
            <p:nvGrpSpPr>
              <p:cNvPr id="22" name="Shape 22"/>
              <p:cNvGrpSpPr/>
              <p:nvPr/>
            </p:nvGrpSpPr>
            <p:grpSpPr>
              <a:xfrm>
                <a:off x="-2783495" y="11060886"/>
                <a:ext cx="624431" cy="893535"/>
                <a:chOff x="-3958697" y="11117435"/>
                <a:chExt cx="779338" cy="1280430"/>
              </a:xfrm>
            </p:grpSpPr>
            <p:pic>
              <p:nvPicPr>
                <p:cNvPr id="23" name="Shape 23"/>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24" name="Shape 24"/>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ORIGINAL</a:t>
                  </a:r>
                  <a:endParaRPr b="1" i="0" sz="1600" u="none" cap="none" strike="noStrike">
                    <a:solidFill>
                      <a:schemeClr val="dk1"/>
                    </a:solidFill>
                    <a:latin typeface="Calibri"/>
                    <a:ea typeface="Calibri"/>
                    <a:cs typeface="Calibri"/>
                    <a:sym typeface="Calibri"/>
                  </a:endParaRPr>
                </a:p>
              </p:txBody>
            </p:sp>
          </p:grpSp>
          <p:grpSp>
            <p:nvGrpSpPr>
              <p:cNvPr id="25" name="Shape 25"/>
              <p:cNvGrpSpPr/>
              <p:nvPr/>
            </p:nvGrpSpPr>
            <p:grpSpPr>
              <a:xfrm>
                <a:off x="-2033159" y="11060889"/>
                <a:ext cx="1033517" cy="893529"/>
                <a:chOff x="-2921738" y="11200127"/>
                <a:chExt cx="1420279" cy="1227904"/>
              </a:xfrm>
            </p:grpSpPr>
            <p:pic>
              <p:nvPicPr>
                <p:cNvPr id="26" name="Shape 26"/>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7" name="Shape 27"/>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spcBef>
                      <a:spcPts val="0"/>
                    </a:spcBef>
                    <a:spcAft>
                      <a:spcPts val="0"/>
                    </a:spcAft>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28" name="Shape 28"/>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29" name="Shape 29"/>
              <p:cNvSpPr txBox="1"/>
              <p:nvPr/>
            </p:nvSpPr>
            <p:spPr>
              <a:xfrm>
                <a:off x="-4440600" y="11665645"/>
                <a:ext cx="1035685" cy="325233"/>
              </a:xfrm>
              <a:prstGeom prst="rect">
                <a:avLst/>
              </a:prstGeom>
              <a:no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30" name="Shape 30"/>
            <p:cNvGrpSpPr/>
            <p:nvPr/>
          </p:nvGrpSpPr>
          <p:grpSpPr>
            <a:xfrm>
              <a:off x="-10398794" y="27751410"/>
              <a:ext cx="9323012" cy="2453250"/>
              <a:chOff x="-4754996" y="12734136"/>
              <a:chExt cx="4296559" cy="1127128"/>
            </a:xfrm>
          </p:grpSpPr>
          <p:pic>
            <p:nvPicPr>
              <p:cNvPr id="31" name="Shape 31"/>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32" name="Shape 32"/>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33" name="Shape 33"/>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34" name="Shape 34"/>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grpSp>
      </p:grpSp>
      <p:grpSp>
        <p:nvGrpSpPr>
          <p:cNvPr id="35" name="Shape 35"/>
          <p:cNvGrpSpPr/>
          <p:nvPr/>
        </p:nvGrpSpPr>
        <p:grpSpPr>
          <a:xfrm>
            <a:off x="44157838" y="-55065"/>
            <a:ext cx="11062139" cy="32973464"/>
            <a:chOff x="44157838" y="-55065"/>
            <a:chExt cx="11062139" cy="32973464"/>
          </a:xfrm>
        </p:grpSpPr>
        <p:sp>
          <p:nvSpPr>
            <p:cNvPr id="36" name="Shape 36"/>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37" name="Shape 37"/>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38" name="Shape 38"/>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39" name="Shape 39"/>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40" name="Shape 40"/>
            <p:cNvGrpSpPr/>
            <p:nvPr/>
          </p:nvGrpSpPr>
          <p:grpSpPr>
            <a:xfrm>
              <a:off x="44487209" y="29414562"/>
              <a:ext cx="10354213" cy="1265612"/>
              <a:chOff x="44200453" y="28362388"/>
              <a:chExt cx="9771398" cy="1090622"/>
            </a:xfrm>
          </p:grpSpPr>
          <p:sp>
            <p:nvSpPr>
              <p:cNvPr id="41" name="Shape 41"/>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2" name="Shape 42">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43" name="Shape 43"/>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44" name="Shape 44"/>
            <p:cNvSpPr txBox="1"/>
            <p:nvPr/>
          </p:nvSpPr>
          <p:spPr>
            <a:xfrm>
              <a:off x="44262809" y="31169781"/>
              <a:ext cx="6870215" cy="1399638"/>
            </a:xfrm>
            <a:prstGeom prst="rect">
              <a:avLst/>
            </a:prstGeom>
            <a:noFill/>
            <a:ln>
              <a:noFill/>
            </a:ln>
          </p:spPr>
          <p:txBody>
            <a:bodyPr anchorCtr="0" anchor="t" bIns="32650" lIns="65300" spcFirstLastPara="1" rIns="65300" wrap="square" tIns="32650">
              <a:noAutofit/>
            </a:bodyPr>
            <a:lstStyle/>
            <a:p>
              <a:pPr indent="-344488" lvl="0" marL="344488" marR="0" rtl="0" algn="l">
                <a:lnSpc>
                  <a:spcPct val="92857"/>
                </a:lnSpc>
                <a:spcBef>
                  <a:spcPts val="0"/>
                </a:spcBef>
                <a:spcAft>
                  <a:spcPts val="0"/>
                </a:spcAft>
                <a:buNone/>
              </a:pPr>
              <a:r>
                <a:rPr lang="en-US" sz="2800">
                  <a:solidFill>
                    <a:schemeClr val="lt1"/>
                  </a:solidFill>
                  <a:latin typeface="Calibri"/>
                  <a:ea typeface="Calibri"/>
                  <a:cs typeface="Calibri"/>
                  <a:sym typeface="Calibri"/>
                </a:rPr>
                <a:t>©2015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344488" marR="0" rtl="0" algn="l">
                <a:lnSpc>
                  <a:spcPct val="108333"/>
                </a:lnSpc>
                <a:spcBef>
                  <a:spcPts val="0"/>
                </a:spcBef>
                <a:spcAft>
                  <a:spcPts val="0"/>
                </a:spcAft>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2"/>
    <p:sldLayoutId id="214748364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hyperlink" Target="http://scikit-learn.org/stable/modules/clustering.html#hierarchical-clustering" TargetMode="External"/><Relationship Id="rId9" Type="http://schemas.openxmlformats.org/officeDocument/2006/relationships/image" Target="../media/image18.png"/><Relationship Id="rId14" Type="http://schemas.openxmlformats.org/officeDocument/2006/relationships/image" Target="../media/image13.png"/><Relationship Id="rId5" Type="http://schemas.openxmlformats.org/officeDocument/2006/relationships/hyperlink" Target="http://scikit-learn.org/stable/modules/clustering.html#hierarchical-clustering" TargetMode="External"/><Relationship Id="rId6" Type="http://schemas.openxmlformats.org/officeDocument/2006/relationships/image" Target="../media/image14.png"/><Relationship Id="rId7" Type="http://schemas.openxmlformats.org/officeDocument/2006/relationships/image" Target="../media/image11.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6D2A5"/>
        </a:solidFill>
      </p:bgPr>
    </p:bg>
    <p:spTree>
      <p:nvGrpSpPr>
        <p:cNvPr id="85" name="Shape 85"/>
        <p:cNvGrpSpPr/>
        <p:nvPr/>
      </p:nvGrpSpPr>
      <p:grpSpPr>
        <a:xfrm>
          <a:off x="0" y="0"/>
          <a:ext cx="0" cy="0"/>
          <a:chOff x="0" y="0"/>
          <a:chExt cx="0" cy="0"/>
        </a:xfrm>
      </p:grpSpPr>
      <p:sp>
        <p:nvSpPr>
          <p:cNvPr id="86" name="Shape 86"/>
          <p:cNvSpPr txBox="1"/>
          <p:nvPr>
            <p:ph idx="6" type="body"/>
          </p:nvPr>
        </p:nvSpPr>
        <p:spPr>
          <a:xfrm>
            <a:off x="11156463" y="5132406"/>
            <a:ext cx="21421800" cy="846300"/>
          </a:xfrm>
          <a:prstGeom prst="rect">
            <a:avLst/>
          </a:prstGeom>
          <a:solidFill>
            <a:srgbClr val="E6D2A5"/>
          </a:solidFill>
          <a:ln>
            <a:noFill/>
          </a:ln>
        </p:spPr>
        <p:txBody>
          <a:bodyPr anchorCtr="0" anchor="t" bIns="228575" lIns="228575" spcFirstLastPara="1" rIns="228575" wrap="square" tIns="228575">
            <a:noAutofit/>
          </a:bodyPr>
          <a:lstStyle/>
          <a:p>
            <a:pPr indent="0" lvl="0" marL="0" rtl="0">
              <a:spcBef>
                <a:spcPts val="0"/>
              </a:spcBef>
              <a:spcAft>
                <a:spcPts val="0"/>
              </a:spcAft>
              <a:buClr>
                <a:schemeClr val="dk1"/>
              </a:buClr>
              <a:buSzPts val="1100"/>
              <a:buFont typeface="Arial"/>
              <a:buNone/>
            </a:pPr>
            <a:r>
              <a:rPr b="1" lang="en-US" sz="3000"/>
              <a:t>Feature Selection</a:t>
            </a:r>
            <a:endParaRPr b="1" sz="3000"/>
          </a:p>
          <a:p>
            <a:pPr indent="0" lvl="0" marL="0" marR="0" rtl="0">
              <a:spcBef>
                <a:spcPts val="0"/>
              </a:spcBef>
              <a:spcAft>
                <a:spcPts val="0"/>
              </a:spcAft>
              <a:buClr>
                <a:srgbClr val="2C3F71"/>
              </a:buClr>
              <a:buSzPts val="2500"/>
              <a:buFont typeface="Arial"/>
              <a:buNone/>
            </a:pPr>
            <a:r>
              <a:t/>
            </a:r>
            <a:endParaRPr/>
          </a:p>
        </p:txBody>
      </p:sp>
      <p:sp>
        <p:nvSpPr>
          <p:cNvPr id="87" name="Shape 87"/>
          <p:cNvSpPr/>
          <p:nvPr/>
        </p:nvSpPr>
        <p:spPr>
          <a:xfrm>
            <a:off x="11120450" y="15354200"/>
            <a:ext cx="21421800" cy="7521900"/>
          </a:xfrm>
          <a:prstGeom prst="rect">
            <a:avLst/>
          </a:prstGeom>
          <a:solidFill>
            <a:srgbClr val="EFEFE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Clr>
                <a:srgbClr val="000000"/>
              </a:buClr>
              <a:buSzPts val="1100"/>
              <a:buFont typeface="Arial"/>
              <a:buNone/>
            </a:pPr>
            <a:r>
              <a:t/>
            </a:r>
            <a:endParaRPr/>
          </a:p>
        </p:txBody>
      </p:sp>
      <p:sp>
        <p:nvSpPr>
          <p:cNvPr id="88" name="Shape 88"/>
          <p:cNvSpPr/>
          <p:nvPr/>
        </p:nvSpPr>
        <p:spPr>
          <a:xfrm>
            <a:off x="11243175" y="24097125"/>
            <a:ext cx="21421800" cy="69102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Clr>
                <a:srgbClr val="000000"/>
              </a:buClr>
              <a:buSzPts val="1100"/>
              <a:buFont typeface="Arial"/>
              <a:buNone/>
            </a:pPr>
            <a:r>
              <a:t/>
            </a:r>
            <a:endParaRPr sz="2600">
              <a:solidFill>
                <a:srgbClr val="2C3F71"/>
              </a:solidFill>
              <a:latin typeface="Times New Roman"/>
              <a:ea typeface="Times New Roman"/>
              <a:cs typeface="Times New Roman"/>
              <a:sym typeface="Times New Roman"/>
            </a:endParaRPr>
          </a:p>
        </p:txBody>
      </p:sp>
      <p:sp>
        <p:nvSpPr>
          <p:cNvPr id="89" name="Shape 89"/>
          <p:cNvSpPr txBox="1"/>
          <p:nvPr>
            <p:ph idx="1" type="body"/>
          </p:nvPr>
        </p:nvSpPr>
        <p:spPr>
          <a:xfrm>
            <a:off x="622150" y="4871900"/>
            <a:ext cx="10101300" cy="5374800"/>
          </a:xfrm>
          <a:prstGeom prst="rect">
            <a:avLst/>
          </a:prstGeom>
          <a:noFill/>
          <a:ln cap="flat" cmpd="sng" w="9525">
            <a:solidFill>
              <a:srgbClr val="E6D2A5"/>
            </a:solidFill>
            <a:prstDash val="solid"/>
            <a:round/>
            <a:headEnd len="sm" w="sm" type="none"/>
            <a:tailEnd len="sm" w="sm" type="none"/>
          </a:ln>
        </p:spPr>
        <p:txBody>
          <a:bodyPr anchorCtr="0" anchor="t" bIns="228575" lIns="228575" spcFirstLastPara="1" rIns="228575" wrap="square" tIns="228575">
            <a:noAutofit/>
          </a:bodyPr>
          <a:lstStyle/>
          <a:p>
            <a:pPr indent="0" lvl="0" marL="0" rtl="0">
              <a:spcBef>
                <a:spcPts val="0"/>
              </a:spcBef>
              <a:spcAft>
                <a:spcPts val="600"/>
              </a:spcAft>
              <a:buClr>
                <a:schemeClr val="dk1"/>
              </a:buClr>
              <a:buSzPts val="1100"/>
              <a:buFont typeface="Arial"/>
              <a:buNone/>
            </a:pPr>
            <a:r>
              <a:rPr lang="en-US" sz="2600">
                <a:solidFill>
                  <a:srgbClr val="2C3F71"/>
                </a:solidFill>
              </a:rPr>
              <a:t>A variable annuity (VA) is a contract between a customer and an insurance company. With a VA, the insurance company agrees to make periodic payments to the customer in the future. As total sales of VA in U.S. market</a:t>
            </a:r>
            <a:r>
              <a:rPr lang="en-US" sz="2600"/>
              <a:t> grows</a:t>
            </a:r>
            <a:r>
              <a:rPr lang="en-US" sz="2600">
                <a:solidFill>
                  <a:srgbClr val="2C3F71"/>
                </a:solidFill>
              </a:rPr>
              <a:t>, insurance companies face big challenges in terms of pricing their products due to the great uncertainties of policyholders’ behaviors. This project offers predictive analysis of </a:t>
            </a:r>
            <a:r>
              <a:rPr lang="en-US" sz="2600"/>
              <a:t>policyholders</a:t>
            </a:r>
            <a:r>
              <a:rPr lang="en-US" sz="2600">
                <a:solidFill>
                  <a:srgbClr val="2C3F71"/>
                </a:solidFill>
              </a:rPr>
              <a:t>’ behaviors </a:t>
            </a:r>
            <a:r>
              <a:rPr lang="en-US" sz="2600"/>
              <a:t>to</a:t>
            </a:r>
            <a:r>
              <a:rPr lang="en-US" sz="2600">
                <a:solidFill>
                  <a:srgbClr val="2C3F71"/>
                </a:solidFill>
              </a:rPr>
              <a:t> our project sponsor</a:t>
            </a:r>
            <a:r>
              <a:rPr lang="en-US" sz="2600"/>
              <a:t>, </a:t>
            </a:r>
            <a:r>
              <a:rPr lang="en-US" sz="2600">
                <a:solidFill>
                  <a:srgbClr val="2C3F71"/>
                </a:solidFill>
              </a:rPr>
              <a:t>Milliman</a:t>
            </a:r>
            <a:r>
              <a:rPr lang="en-US" sz="2600"/>
              <a:t>. Milliman is</a:t>
            </a:r>
            <a:r>
              <a:rPr lang="en-US" sz="2600">
                <a:solidFill>
                  <a:srgbClr val="2C3F71"/>
                </a:solidFill>
              </a:rPr>
              <a:t> one of the world’s largest providers of actuarial and related products and services</a:t>
            </a:r>
            <a:r>
              <a:rPr lang="en-US" sz="2600"/>
              <a:t>. We here provide </a:t>
            </a:r>
            <a:r>
              <a:rPr lang="en-US" sz="2600">
                <a:solidFill>
                  <a:srgbClr val="2C3F71"/>
                </a:solidFill>
              </a:rPr>
              <a:t>the spons</a:t>
            </a:r>
            <a:r>
              <a:rPr lang="en-US" sz="2600"/>
              <a:t>or </a:t>
            </a:r>
            <a:r>
              <a:rPr lang="en-US" sz="2600">
                <a:solidFill>
                  <a:srgbClr val="2C3F71"/>
                </a:solidFill>
              </a:rPr>
              <a:t>rea</a:t>
            </a:r>
            <a:r>
              <a:rPr lang="en-US" sz="2600"/>
              <a:t>sonable customer segmentation suggestions to differentiate profitability of policyholders for their client insurers. The results will guide insurers’ product design and marketing, and make better estimation on the cost to provide a current product.</a:t>
            </a:r>
            <a:endParaRPr b="0" i="0" sz="2600" u="none" cap="none" strike="noStrike">
              <a:solidFill>
                <a:srgbClr val="2C3F71"/>
              </a:solidFill>
              <a:latin typeface="Times New Roman"/>
              <a:ea typeface="Times New Roman"/>
              <a:cs typeface="Times New Roman"/>
              <a:sym typeface="Times New Roman"/>
            </a:endParaRPr>
          </a:p>
        </p:txBody>
      </p:sp>
      <p:sp>
        <p:nvSpPr>
          <p:cNvPr id="90" name="Shape 90"/>
          <p:cNvSpPr txBox="1"/>
          <p:nvPr>
            <p:ph idx="2" type="body"/>
          </p:nvPr>
        </p:nvSpPr>
        <p:spPr>
          <a:xfrm>
            <a:off x="527049" y="4266675"/>
            <a:ext cx="10196400" cy="753900"/>
          </a:xfrm>
          <a:prstGeom prst="rect">
            <a:avLst/>
          </a:prstGeom>
          <a:solidFill>
            <a:srgbClr val="334174"/>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rgbClr val="2C3F71"/>
              </a:buClr>
              <a:buSzPts val="3700"/>
              <a:buFont typeface="Arial"/>
              <a:buNone/>
            </a:pPr>
            <a:r>
              <a:rPr lang="en-US" u="none">
                <a:solidFill>
                  <a:srgbClr val="F3F3F3"/>
                </a:solidFill>
              </a:rPr>
              <a:t>Introduction</a:t>
            </a:r>
            <a:endParaRPr b="1" i="0" sz="3700" u="none" cap="none" strike="noStrike">
              <a:solidFill>
                <a:srgbClr val="F3F3F3"/>
              </a:solidFill>
              <a:latin typeface="Calibri"/>
              <a:ea typeface="Calibri"/>
              <a:cs typeface="Calibri"/>
              <a:sym typeface="Calibri"/>
            </a:endParaRPr>
          </a:p>
        </p:txBody>
      </p:sp>
      <p:sp>
        <p:nvSpPr>
          <p:cNvPr id="91" name="Shape 91"/>
          <p:cNvSpPr txBox="1"/>
          <p:nvPr>
            <p:ph idx="3" type="body"/>
          </p:nvPr>
        </p:nvSpPr>
        <p:spPr>
          <a:xfrm>
            <a:off x="519850" y="10341906"/>
            <a:ext cx="10210800" cy="753900"/>
          </a:xfrm>
          <a:prstGeom prst="rect">
            <a:avLst/>
          </a:prstGeom>
          <a:solidFill>
            <a:srgbClr val="334174"/>
          </a:solidFill>
          <a:ln cap="flat" cmpd="sng" w="9525">
            <a:solidFill>
              <a:srgbClr val="33417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2C3F71"/>
              </a:buClr>
              <a:buSzPts val="3700"/>
              <a:buFont typeface="Arial"/>
              <a:buNone/>
            </a:pPr>
            <a:r>
              <a:rPr lang="en-US" u="none">
                <a:solidFill>
                  <a:schemeClr val="lt1"/>
                </a:solidFill>
              </a:rPr>
              <a:t>Objectives</a:t>
            </a:r>
            <a:endParaRPr b="1" i="0" sz="3700" u="none" cap="none" strike="noStrike">
              <a:solidFill>
                <a:schemeClr val="lt1"/>
              </a:solidFill>
              <a:latin typeface="Calibri"/>
              <a:ea typeface="Calibri"/>
              <a:cs typeface="Calibri"/>
              <a:sym typeface="Calibri"/>
            </a:endParaRPr>
          </a:p>
        </p:txBody>
      </p:sp>
      <p:sp>
        <p:nvSpPr>
          <p:cNvPr id="92" name="Shape 92"/>
          <p:cNvSpPr txBox="1"/>
          <p:nvPr>
            <p:ph idx="7" type="body"/>
          </p:nvPr>
        </p:nvSpPr>
        <p:spPr>
          <a:xfrm>
            <a:off x="11243163" y="4315636"/>
            <a:ext cx="21421800" cy="753900"/>
          </a:xfrm>
          <a:prstGeom prst="rect">
            <a:avLst/>
          </a:prstGeom>
          <a:solidFill>
            <a:srgbClr val="334174"/>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rgbClr val="2C3F71"/>
              </a:buClr>
              <a:buSzPts val="3700"/>
              <a:buFont typeface="Arial"/>
              <a:buNone/>
            </a:pPr>
            <a:r>
              <a:rPr lang="en-US" u="none">
                <a:solidFill>
                  <a:schemeClr val="lt1"/>
                </a:solidFill>
              </a:rPr>
              <a:t>Results</a:t>
            </a:r>
            <a:endParaRPr b="1" i="0" sz="3700" u="none" cap="none" strike="noStrike">
              <a:solidFill>
                <a:schemeClr val="lt1"/>
              </a:solidFill>
              <a:latin typeface="Calibri"/>
              <a:ea typeface="Calibri"/>
              <a:cs typeface="Calibri"/>
              <a:sym typeface="Calibri"/>
            </a:endParaRPr>
          </a:p>
        </p:txBody>
      </p:sp>
      <p:sp>
        <p:nvSpPr>
          <p:cNvPr id="93" name="Shape 93"/>
          <p:cNvSpPr txBox="1"/>
          <p:nvPr>
            <p:ph idx="8" type="body"/>
          </p:nvPr>
        </p:nvSpPr>
        <p:spPr>
          <a:xfrm>
            <a:off x="33184700" y="4324925"/>
            <a:ext cx="10201200" cy="753900"/>
          </a:xfrm>
          <a:prstGeom prst="rect">
            <a:avLst/>
          </a:prstGeom>
          <a:solidFill>
            <a:srgbClr val="334174"/>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rgbClr val="2C3F71"/>
              </a:buClr>
              <a:buSzPts val="3700"/>
              <a:buFont typeface="Arial"/>
              <a:buNone/>
            </a:pPr>
            <a:r>
              <a:rPr lang="en-US" u="none">
                <a:solidFill>
                  <a:schemeClr val="lt1"/>
                </a:solidFill>
              </a:rPr>
              <a:t>Conclusions</a:t>
            </a:r>
            <a:endParaRPr b="1" i="0" sz="3700" u="none" cap="none" strike="noStrike">
              <a:solidFill>
                <a:schemeClr val="lt1"/>
              </a:solidFill>
              <a:latin typeface="Calibri"/>
              <a:ea typeface="Calibri"/>
              <a:cs typeface="Calibri"/>
              <a:sym typeface="Calibri"/>
            </a:endParaRPr>
          </a:p>
        </p:txBody>
      </p:sp>
      <p:sp>
        <p:nvSpPr>
          <p:cNvPr id="94" name="Shape 94"/>
          <p:cNvSpPr txBox="1"/>
          <p:nvPr>
            <p:ph idx="9" type="body"/>
          </p:nvPr>
        </p:nvSpPr>
        <p:spPr>
          <a:xfrm>
            <a:off x="33185100" y="4954600"/>
            <a:ext cx="10201200" cy="7131900"/>
          </a:xfrm>
          <a:prstGeom prst="rect">
            <a:avLst/>
          </a:prstGeom>
          <a:noFill/>
          <a:ln>
            <a:noFill/>
          </a:ln>
        </p:spPr>
        <p:txBody>
          <a:bodyPr anchorCtr="0" anchor="t" bIns="228575" lIns="228575" spcFirstLastPara="1" rIns="228575" wrap="square" tIns="228575">
            <a:noAutofit/>
          </a:bodyPr>
          <a:lstStyle/>
          <a:p>
            <a:pPr indent="-393700" lvl="0" marL="457200" marR="0" rtl="0" algn="l">
              <a:spcBef>
                <a:spcPts val="0"/>
              </a:spcBef>
              <a:spcAft>
                <a:spcPts val="0"/>
              </a:spcAft>
              <a:buClr>
                <a:srgbClr val="2C3F71"/>
              </a:buClr>
              <a:buSzPts val="2600"/>
              <a:buFont typeface="Times New Roman"/>
              <a:buChar char="●"/>
            </a:pPr>
            <a:r>
              <a:rPr lang="en-US" sz="2600"/>
              <a:t>The missing value imputation and feature selection methods were successful for subsequent clustering.</a:t>
            </a:r>
            <a:endParaRPr sz="2600"/>
          </a:p>
          <a:p>
            <a:pPr indent="-393700" lvl="0" marL="457200" marR="0" rtl="0" algn="l">
              <a:spcBef>
                <a:spcPts val="0"/>
              </a:spcBef>
              <a:spcAft>
                <a:spcPts val="0"/>
              </a:spcAft>
              <a:buClr>
                <a:srgbClr val="2C3F71"/>
              </a:buClr>
              <a:buSzPts val="2600"/>
              <a:buFont typeface="Times New Roman"/>
              <a:buChar char="●"/>
            </a:pPr>
            <a:r>
              <a:rPr lang="en-US" sz="2600"/>
              <a:t>When comparing different clustering algorithms in low dimension, fuzzy K-Means, Ward, and regular K-Means are the top three algorithms in terms of silhouette score. Ward, being an hierarchical clustering algorithm, has much longer runtime and is difficult to scale to a large data set. </a:t>
            </a:r>
            <a:endParaRPr sz="2600"/>
          </a:p>
          <a:p>
            <a:pPr indent="-393700" lvl="0" marL="457200" rtl="0">
              <a:spcBef>
                <a:spcPts val="0"/>
              </a:spcBef>
              <a:spcAft>
                <a:spcPts val="0"/>
              </a:spcAft>
              <a:buSzPts val="2600"/>
              <a:buChar char="●"/>
            </a:pPr>
            <a:r>
              <a:rPr lang="en-US" sz="2600"/>
              <a:t>Our study showed that K-Means algorithm did not perform as well on high dimensionality. This is probably because euclidean distance is problematic with high dimensionality. We introduced an subspace clustering algorithm, Entropy weighting K-Means (EWKM) to handle high dimensionality.</a:t>
            </a:r>
            <a:endParaRPr sz="2600"/>
          </a:p>
          <a:p>
            <a:pPr indent="-393700" lvl="0" marL="457200" rtl="0">
              <a:spcBef>
                <a:spcPts val="0"/>
              </a:spcBef>
              <a:spcAft>
                <a:spcPts val="0"/>
              </a:spcAft>
              <a:buSzPts val="2600"/>
              <a:buChar char="●"/>
            </a:pPr>
            <a:r>
              <a:rPr lang="en-US" sz="2600"/>
              <a:t>We applied two methods based on internal metrics to determine optimal K, elbow and average silhouette score methods. Our clustering results on high and medium dimension suggest that optimal K could be 6-10, specifically, our study on the first two principal components suggest K to be 9. </a:t>
            </a:r>
            <a:endParaRPr sz="2600"/>
          </a:p>
          <a:p>
            <a:pPr indent="-393700" lvl="0" marL="457200" rtl="0">
              <a:spcBef>
                <a:spcPts val="0"/>
              </a:spcBef>
              <a:spcAft>
                <a:spcPts val="0"/>
              </a:spcAft>
              <a:buSzPts val="2600"/>
              <a:buChar char="●"/>
            </a:pPr>
            <a:r>
              <a:rPr lang="en-US" sz="2600"/>
              <a:t>Most clustering algorithms only handle numerical data, we introduced K-Prototype algorithm to handle both numerical and categorical data.  however, it is not necessary after our feature selection, which ended up with all numerical variables. </a:t>
            </a:r>
            <a:endParaRPr sz="2600"/>
          </a:p>
        </p:txBody>
      </p:sp>
      <p:sp>
        <p:nvSpPr>
          <p:cNvPr id="95" name="Shape 95"/>
          <p:cNvSpPr txBox="1"/>
          <p:nvPr>
            <p:ph idx="13" type="body"/>
          </p:nvPr>
        </p:nvSpPr>
        <p:spPr>
          <a:xfrm>
            <a:off x="33185097" y="13647756"/>
            <a:ext cx="10201200" cy="753900"/>
          </a:xfrm>
          <a:prstGeom prst="rect">
            <a:avLst/>
          </a:prstGeom>
          <a:solidFill>
            <a:srgbClr val="334174"/>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rgbClr val="2C3F71"/>
              </a:buClr>
              <a:buSzPts val="3700"/>
              <a:buFont typeface="Arial"/>
              <a:buNone/>
            </a:pPr>
            <a:r>
              <a:rPr lang="en-US" u="none">
                <a:solidFill>
                  <a:schemeClr val="lt1"/>
                </a:solidFill>
              </a:rPr>
              <a:t>Future Work</a:t>
            </a:r>
            <a:endParaRPr b="1" i="0" sz="3700" u="none" cap="none" strike="noStrike">
              <a:solidFill>
                <a:schemeClr val="lt1"/>
              </a:solidFill>
              <a:latin typeface="Calibri"/>
              <a:ea typeface="Calibri"/>
              <a:cs typeface="Calibri"/>
              <a:sym typeface="Calibri"/>
            </a:endParaRPr>
          </a:p>
        </p:txBody>
      </p:sp>
      <p:sp>
        <p:nvSpPr>
          <p:cNvPr id="96" name="Shape 96"/>
          <p:cNvSpPr txBox="1"/>
          <p:nvPr>
            <p:ph idx="14" type="body"/>
          </p:nvPr>
        </p:nvSpPr>
        <p:spPr>
          <a:xfrm>
            <a:off x="33185100" y="14249400"/>
            <a:ext cx="10201200" cy="5374800"/>
          </a:xfrm>
          <a:prstGeom prst="rect">
            <a:avLst/>
          </a:prstGeom>
          <a:noFill/>
          <a:ln>
            <a:noFill/>
          </a:ln>
        </p:spPr>
        <p:txBody>
          <a:bodyPr anchorCtr="0" anchor="t" bIns="228575" lIns="228575" spcFirstLastPara="1" rIns="228575" wrap="square" tIns="228575">
            <a:noAutofit/>
          </a:bodyPr>
          <a:lstStyle/>
          <a:p>
            <a:pPr indent="-393700" lvl="0" marL="457200" marR="0" rtl="0" algn="l">
              <a:spcBef>
                <a:spcPts val="0"/>
              </a:spcBef>
              <a:spcAft>
                <a:spcPts val="0"/>
              </a:spcAft>
              <a:buClr>
                <a:srgbClr val="2C3F71"/>
              </a:buClr>
              <a:buSzPts val="2600"/>
              <a:buFont typeface="Times New Roman"/>
              <a:buChar char="●"/>
            </a:pPr>
            <a:r>
              <a:rPr lang="en-US" sz="2600"/>
              <a:t>In this study, the quality of clusters is measured by internal metric, the compactness and separation of clusters (silhouette and elbow method). External metric, associated with profitability projection, is recommended to be included in the evaluation of clustering algorithm as well. </a:t>
            </a:r>
            <a:endParaRPr sz="2600"/>
          </a:p>
          <a:p>
            <a:pPr indent="-393700" lvl="0" marL="457200" marR="0" rtl="0" algn="l">
              <a:spcBef>
                <a:spcPts val="0"/>
              </a:spcBef>
              <a:spcAft>
                <a:spcPts val="0"/>
              </a:spcAft>
              <a:buClr>
                <a:srgbClr val="2C3F71"/>
              </a:buClr>
              <a:buSzPts val="2600"/>
              <a:buFont typeface="Times New Roman"/>
              <a:buChar char="●"/>
            </a:pPr>
            <a:r>
              <a:rPr lang="en-US" sz="2600"/>
              <a:t>Clustering algorithms that are based on distance metric is favorable because of its interpretability. There are clear limitations for applying such models to high dimensional data. Entropy based subspace clustering is recommended to use for future work.</a:t>
            </a:r>
            <a:endParaRPr sz="2600"/>
          </a:p>
          <a:p>
            <a:pPr indent="-387350" lvl="0" marL="457200" marR="0" rtl="0" algn="l">
              <a:spcBef>
                <a:spcPts val="0"/>
              </a:spcBef>
              <a:spcAft>
                <a:spcPts val="0"/>
              </a:spcAft>
              <a:buClr>
                <a:srgbClr val="2C3F71"/>
              </a:buClr>
              <a:buSzPts val="2500"/>
              <a:buFont typeface="Times New Roman"/>
              <a:buChar char="●"/>
            </a:pPr>
            <a:r>
              <a:rPr lang="en-US" sz="2600"/>
              <a:t>Besides application to high dimensional data, scalability to large data sets is also found to be crucial for a clustering algorithm to perform well in this study. Future work is recommended to study the scalability to large data sets of clustering algorithms.</a:t>
            </a:r>
            <a:endParaRPr b="0" i="0" sz="2500" u="none" cap="none" strike="noStrike">
              <a:solidFill>
                <a:srgbClr val="2C3F71"/>
              </a:solidFill>
              <a:latin typeface="Times New Roman"/>
              <a:ea typeface="Times New Roman"/>
              <a:cs typeface="Times New Roman"/>
              <a:sym typeface="Times New Roman"/>
            </a:endParaRPr>
          </a:p>
        </p:txBody>
      </p:sp>
      <p:sp>
        <p:nvSpPr>
          <p:cNvPr id="97" name="Shape 97"/>
          <p:cNvSpPr txBox="1"/>
          <p:nvPr>
            <p:ph idx="15" type="body"/>
          </p:nvPr>
        </p:nvSpPr>
        <p:spPr>
          <a:xfrm>
            <a:off x="33185081" y="19818377"/>
            <a:ext cx="10201200" cy="753900"/>
          </a:xfrm>
          <a:prstGeom prst="rect">
            <a:avLst/>
          </a:prstGeom>
          <a:solidFill>
            <a:srgbClr val="334174"/>
          </a:solidFill>
          <a:ln>
            <a:noFill/>
          </a:ln>
        </p:spPr>
        <p:txBody>
          <a:bodyPr anchorCtr="0" anchor="ctr" bIns="91425" lIns="91425" spcFirstLastPara="1" rIns="91425" wrap="square" tIns="91425">
            <a:noAutofit/>
          </a:bodyPr>
          <a:lstStyle/>
          <a:p>
            <a:pPr indent="0" lvl="0" marL="0" marR="0" rtl="0">
              <a:spcBef>
                <a:spcPts val="0"/>
              </a:spcBef>
              <a:spcAft>
                <a:spcPts val="0"/>
              </a:spcAft>
              <a:buClr>
                <a:srgbClr val="2C3F71"/>
              </a:buClr>
              <a:buSzPts val="3700"/>
              <a:buFont typeface="Arial"/>
              <a:buNone/>
            </a:pPr>
            <a:r>
              <a:rPr lang="en-US" u="none">
                <a:solidFill>
                  <a:schemeClr val="lt1"/>
                </a:solidFill>
              </a:rPr>
              <a:t>References</a:t>
            </a:r>
            <a:endParaRPr b="1" i="0" sz="3700" u="none" cap="none" strike="noStrike">
              <a:solidFill>
                <a:schemeClr val="lt1"/>
              </a:solidFill>
              <a:latin typeface="Calibri"/>
              <a:ea typeface="Calibri"/>
              <a:cs typeface="Calibri"/>
              <a:sym typeface="Calibri"/>
            </a:endParaRPr>
          </a:p>
        </p:txBody>
      </p:sp>
      <p:sp>
        <p:nvSpPr>
          <p:cNvPr id="98" name="Shape 98"/>
          <p:cNvSpPr txBox="1"/>
          <p:nvPr>
            <p:ph idx="16" type="body"/>
          </p:nvPr>
        </p:nvSpPr>
        <p:spPr>
          <a:xfrm>
            <a:off x="33185125" y="20343845"/>
            <a:ext cx="10201200" cy="5212800"/>
          </a:xfrm>
          <a:prstGeom prst="rect">
            <a:avLst/>
          </a:prstGeom>
          <a:noFill/>
          <a:ln>
            <a:noFill/>
          </a:ln>
        </p:spPr>
        <p:txBody>
          <a:bodyPr anchorCtr="0" anchor="t" bIns="228575" lIns="228575" spcFirstLastPara="1" rIns="228575" wrap="square" tIns="228575">
            <a:noAutofit/>
          </a:bodyPr>
          <a:lstStyle/>
          <a:p>
            <a:pPr indent="-393700" lvl="0" marL="457200" marR="0" rtl="0" algn="l">
              <a:spcBef>
                <a:spcPts val="0"/>
              </a:spcBef>
              <a:spcAft>
                <a:spcPts val="0"/>
              </a:spcAft>
              <a:buSzPts val="2600"/>
              <a:buChar char="●"/>
            </a:pPr>
            <a:r>
              <a:rPr lang="en-US" sz="2600"/>
              <a:t>Aggarwal, C. C., &amp; Reddy, C. K. (2014). Data clustering: algorithms and applications. Boca Raton: Chapman and Hall/CRC.</a:t>
            </a:r>
            <a:endParaRPr sz="2600"/>
          </a:p>
          <a:p>
            <a:pPr indent="-393700" lvl="0" marL="457200" marR="0" rtl="0" algn="l">
              <a:spcBef>
                <a:spcPts val="0"/>
              </a:spcBef>
              <a:spcAft>
                <a:spcPts val="0"/>
              </a:spcAft>
              <a:buSzPts val="2600"/>
              <a:buChar char="●"/>
            </a:pPr>
            <a:r>
              <a:rPr lang="en-US" sz="2600"/>
              <a:t>Jiang, H., Yi, S., Li, J., Yang, F., Hu, X.(2010). Ant clustering algorithm with K-harmonic means clustering. Expert Systems with Applications 37, 8679-8684.</a:t>
            </a:r>
            <a:endParaRPr sz="2600"/>
          </a:p>
          <a:p>
            <a:pPr indent="-393700" lvl="0" marL="457200" marR="0" rtl="0" algn="l">
              <a:spcBef>
                <a:spcPts val="0"/>
              </a:spcBef>
              <a:spcAft>
                <a:spcPts val="0"/>
              </a:spcAft>
              <a:buSzPts val="2600"/>
              <a:buChar char="●"/>
            </a:pPr>
            <a:r>
              <a:rPr lang="en-US" sz="2600"/>
              <a:t>Madeleine Udell, .Corinne Horn, Reza. Zadeh, and Stephen. Boyd. (2016) Generalized Low Rank Models. Foundations and Trends in Machine Learning.</a:t>
            </a:r>
            <a:endParaRPr sz="2600"/>
          </a:p>
          <a:p>
            <a:pPr indent="-393700" lvl="0" marL="457200" marR="0" rtl="0" algn="l">
              <a:spcBef>
                <a:spcPts val="0"/>
              </a:spcBef>
              <a:spcAft>
                <a:spcPts val="0"/>
              </a:spcAft>
              <a:buSzPts val="2600"/>
              <a:buChar char="●"/>
            </a:pPr>
            <a:r>
              <a:rPr lang="en-US" sz="2600"/>
              <a:t>L. P. Jing, M. K. Ng, Z. X. Huang. (2007). An Entropy Weighting K-Means algorithm for subspace clustering of high-dimensional sparse data. IEEE Transactions on Knowledge and Data Engineering, 19(8): 1026-1041.</a:t>
            </a:r>
            <a:endParaRPr sz="2600"/>
          </a:p>
          <a:p>
            <a:pPr indent="0" lvl="0" marL="0" marR="0" rtl="0" algn="l">
              <a:spcBef>
                <a:spcPts val="0"/>
              </a:spcBef>
              <a:spcAft>
                <a:spcPts val="0"/>
              </a:spcAft>
              <a:buClr>
                <a:srgbClr val="2C3F71"/>
              </a:buClr>
              <a:buSzPts val="2500"/>
              <a:buFont typeface="Arial"/>
              <a:buNone/>
            </a:pPr>
            <a:r>
              <a:t/>
            </a:r>
            <a:endParaRPr sz="2600">
              <a:solidFill>
                <a:srgbClr val="333333"/>
              </a:solidFill>
              <a:highlight>
                <a:srgbClr val="E6D2A5"/>
              </a:highlight>
            </a:endParaRPr>
          </a:p>
        </p:txBody>
      </p:sp>
      <p:sp>
        <p:nvSpPr>
          <p:cNvPr id="99" name="Shape 99"/>
          <p:cNvSpPr txBox="1"/>
          <p:nvPr>
            <p:ph idx="17" type="body"/>
          </p:nvPr>
        </p:nvSpPr>
        <p:spPr>
          <a:xfrm>
            <a:off x="666850" y="10944976"/>
            <a:ext cx="10201200" cy="1398900"/>
          </a:xfrm>
          <a:prstGeom prst="rect">
            <a:avLst/>
          </a:prstGeom>
          <a:noFill/>
          <a:ln>
            <a:noFill/>
          </a:ln>
        </p:spPr>
        <p:txBody>
          <a:bodyPr anchorCtr="0" anchor="t" bIns="228575" lIns="228575" spcFirstLastPara="1" rIns="228575" wrap="square" tIns="228575">
            <a:noAutofit/>
          </a:bodyPr>
          <a:lstStyle/>
          <a:p>
            <a:pPr indent="-393700" lvl="0" marL="457200" marR="0" rtl="0" algn="l">
              <a:spcBef>
                <a:spcPts val="0"/>
              </a:spcBef>
              <a:spcAft>
                <a:spcPts val="0"/>
              </a:spcAft>
              <a:buSzPts val="2600"/>
              <a:buAutoNum type="arabicPeriod"/>
            </a:pPr>
            <a:r>
              <a:rPr lang="en-US" sz="2600"/>
              <a:t>Study the impact of high dimension on clustering performance.</a:t>
            </a:r>
            <a:endParaRPr sz="2600"/>
          </a:p>
          <a:p>
            <a:pPr indent="-393700" lvl="0" marL="457200" marR="0" rtl="0" algn="l">
              <a:spcBef>
                <a:spcPts val="0"/>
              </a:spcBef>
              <a:spcAft>
                <a:spcPts val="0"/>
              </a:spcAft>
              <a:buSzPts val="2600"/>
              <a:buAutoNum type="arabicPeriod"/>
            </a:pPr>
            <a:r>
              <a:rPr lang="en-US" sz="2600"/>
              <a:t>Customer segmentation to distinguish their profitability.</a:t>
            </a:r>
            <a:endParaRPr sz="2600"/>
          </a:p>
          <a:p>
            <a:pPr indent="0" lvl="0" marL="0" marR="0" rtl="0" algn="l">
              <a:spcBef>
                <a:spcPts val="0"/>
              </a:spcBef>
              <a:spcAft>
                <a:spcPts val="0"/>
              </a:spcAft>
              <a:buClr>
                <a:srgbClr val="2C3F71"/>
              </a:buClr>
              <a:buSzPts val="2500"/>
              <a:buFont typeface="Arial"/>
              <a:buNone/>
            </a:pPr>
            <a:r>
              <a:t/>
            </a:r>
            <a:endParaRPr/>
          </a:p>
        </p:txBody>
      </p:sp>
      <p:sp>
        <p:nvSpPr>
          <p:cNvPr id="100" name="Shape 100"/>
          <p:cNvSpPr txBox="1"/>
          <p:nvPr>
            <p:ph idx="18" type="body"/>
          </p:nvPr>
        </p:nvSpPr>
        <p:spPr>
          <a:xfrm>
            <a:off x="527045" y="2058281"/>
            <a:ext cx="21421800" cy="1280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34174"/>
              </a:buClr>
              <a:buSzPts val="6600"/>
              <a:buFont typeface="Arial"/>
              <a:buNone/>
            </a:pPr>
            <a:r>
              <a:rPr b="0" i="0" lang="en-US" sz="4800" u="none" cap="none" strike="noStrike">
                <a:solidFill>
                  <a:srgbClr val="334174"/>
                </a:solidFill>
                <a:latin typeface="Calibri"/>
                <a:ea typeface="Calibri"/>
                <a:cs typeface="Calibri"/>
                <a:sym typeface="Calibri"/>
              </a:rPr>
              <a:t>Mobing Zhuang, Sha Li, Yawen Li</a:t>
            </a:r>
            <a:endParaRPr b="0" i="0" sz="4800" u="none" cap="none" strike="noStrike">
              <a:solidFill>
                <a:srgbClr val="334174"/>
              </a:solidFill>
              <a:latin typeface="Calibri"/>
              <a:ea typeface="Calibri"/>
              <a:cs typeface="Calibri"/>
              <a:sym typeface="Calibri"/>
            </a:endParaRPr>
          </a:p>
        </p:txBody>
      </p:sp>
      <p:sp>
        <p:nvSpPr>
          <p:cNvPr id="101" name="Shape 101"/>
          <p:cNvSpPr txBox="1"/>
          <p:nvPr>
            <p:ph idx="19" type="body"/>
          </p:nvPr>
        </p:nvSpPr>
        <p:spPr>
          <a:xfrm>
            <a:off x="527083" y="2905864"/>
            <a:ext cx="21421800" cy="116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34174"/>
              </a:buClr>
              <a:buSzPts val="5400"/>
              <a:buFont typeface="Arial"/>
              <a:buNone/>
            </a:pPr>
            <a:r>
              <a:rPr b="0" i="0" lang="en-US" sz="4800" u="none" cap="none" strike="noStrike">
                <a:solidFill>
                  <a:srgbClr val="334174"/>
                </a:solidFill>
                <a:latin typeface="Calibri"/>
                <a:ea typeface="Calibri"/>
                <a:cs typeface="Calibri"/>
                <a:sym typeface="Calibri"/>
              </a:rPr>
              <a:t>Interdisciplinary Data Science Master Program</a:t>
            </a:r>
            <a:endParaRPr b="0" i="0" sz="4800" u="none" cap="none" strike="noStrike">
              <a:solidFill>
                <a:srgbClr val="334174"/>
              </a:solidFill>
              <a:latin typeface="Calibri"/>
              <a:ea typeface="Calibri"/>
              <a:cs typeface="Calibri"/>
              <a:sym typeface="Calibri"/>
            </a:endParaRPr>
          </a:p>
        </p:txBody>
      </p:sp>
      <p:sp>
        <p:nvSpPr>
          <p:cNvPr id="102" name="Shape 102"/>
          <p:cNvSpPr txBox="1"/>
          <p:nvPr>
            <p:ph idx="20" type="body"/>
          </p:nvPr>
        </p:nvSpPr>
        <p:spPr>
          <a:xfrm>
            <a:off x="527050" y="471082"/>
            <a:ext cx="34464000" cy="1280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34174"/>
              </a:buClr>
              <a:buSzPts val="9000"/>
              <a:buFont typeface="Arial"/>
              <a:buNone/>
            </a:pPr>
            <a:r>
              <a:rPr b="1" i="0" lang="en-US" sz="7400" u="none" cap="none" strike="noStrike">
                <a:solidFill>
                  <a:srgbClr val="334174"/>
                </a:solidFill>
                <a:latin typeface="Corben"/>
                <a:ea typeface="Corben"/>
                <a:cs typeface="Corben"/>
                <a:sym typeface="Corben"/>
              </a:rPr>
              <a:t>Customer Segmentation for Variable Annuity Products</a:t>
            </a:r>
            <a:endParaRPr b="1" i="0" sz="7400" u="none" cap="none" strike="noStrike">
              <a:solidFill>
                <a:srgbClr val="334174"/>
              </a:solidFill>
              <a:latin typeface="Corben"/>
              <a:ea typeface="Corben"/>
              <a:cs typeface="Corben"/>
              <a:sym typeface="Corben"/>
            </a:endParaRPr>
          </a:p>
        </p:txBody>
      </p:sp>
      <p:pic>
        <p:nvPicPr>
          <p:cNvPr id="103" name="Shape 103"/>
          <p:cNvPicPr preferRelativeResize="0"/>
          <p:nvPr/>
        </p:nvPicPr>
        <p:blipFill rotWithShape="1">
          <a:blip r:embed="rId3">
            <a:alphaModFix/>
          </a:blip>
          <a:srcRect b="0" l="0" r="0" t="0"/>
          <a:stretch/>
        </p:blipFill>
        <p:spPr>
          <a:xfrm>
            <a:off x="37249500" y="503800"/>
            <a:ext cx="5117701" cy="2878712"/>
          </a:xfrm>
          <a:prstGeom prst="rect">
            <a:avLst/>
          </a:prstGeom>
          <a:solidFill>
            <a:srgbClr val="E6D2A5"/>
          </a:solidFill>
          <a:ln>
            <a:noFill/>
          </a:ln>
        </p:spPr>
      </p:pic>
      <p:sp>
        <p:nvSpPr>
          <p:cNvPr id="104" name="Shape 104"/>
          <p:cNvSpPr txBox="1"/>
          <p:nvPr>
            <p:ph idx="15" type="body"/>
          </p:nvPr>
        </p:nvSpPr>
        <p:spPr>
          <a:xfrm>
            <a:off x="33185131" y="25451002"/>
            <a:ext cx="10201200" cy="753900"/>
          </a:xfrm>
          <a:prstGeom prst="rect">
            <a:avLst/>
          </a:prstGeom>
          <a:solidFill>
            <a:srgbClr val="334174"/>
          </a:solidFill>
          <a:ln>
            <a:noFill/>
          </a:ln>
        </p:spPr>
        <p:txBody>
          <a:bodyPr anchorCtr="0" anchor="ctr" bIns="91425" lIns="91425" spcFirstLastPara="1" rIns="91425" wrap="square" tIns="91425">
            <a:noAutofit/>
          </a:bodyPr>
          <a:lstStyle/>
          <a:p>
            <a:pPr indent="0" lvl="0" marL="0" marR="0" rtl="0">
              <a:spcBef>
                <a:spcPts val="0"/>
              </a:spcBef>
              <a:spcAft>
                <a:spcPts val="0"/>
              </a:spcAft>
              <a:buClr>
                <a:srgbClr val="2C3F71"/>
              </a:buClr>
              <a:buSzPts val="3700"/>
              <a:buFont typeface="Arial"/>
              <a:buNone/>
            </a:pPr>
            <a:r>
              <a:rPr lang="en-US" u="none">
                <a:solidFill>
                  <a:schemeClr val="lt1"/>
                </a:solidFill>
              </a:rPr>
              <a:t>Acknowledgement</a:t>
            </a:r>
            <a:endParaRPr b="1" i="0" sz="3700" u="none" cap="none" strike="noStrike">
              <a:solidFill>
                <a:schemeClr val="lt1"/>
              </a:solidFill>
              <a:latin typeface="Calibri"/>
              <a:ea typeface="Calibri"/>
              <a:cs typeface="Calibri"/>
              <a:sym typeface="Calibri"/>
            </a:endParaRPr>
          </a:p>
        </p:txBody>
      </p:sp>
      <p:sp>
        <p:nvSpPr>
          <p:cNvPr id="105" name="Shape 105"/>
          <p:cNvSpPr txBox="1"/>
          <p:nvPr>
            <p:ph idx="16" type="body"/>
          </p:nvPr>
        </p:nvSpPr>
        <p:spPr>
          <a:xfrm>
            <a:off x="33184700" y="26128698"/>
            <a:ext cx="10201200" cy="3002100"/>
          </a:xfrm>
          <a:prstGeom prst="rect">
            <a:avLst/>
          </a:prstGeom>
          <a:noFill/>
          <a:ln>
            <a:noFill/>
          </a:ln>
        </p:spPr>
        <p:txBody>
          <a:bodyPr anchorCtr="0" anchor="t" bIns="228575" lIns="228575" spcFirstLastPara="1" rIns="228575" wrap="square" tIns="228575">
            <a:noAutofit/>
          </a:bodyPr>
          <a:lstStyle/>
          <a:p>
            <a:pPr indent="0" lvl="0" marL="0" marR="0" rtl="0" algn="l">
              <a:spcBef>
                <a:spcPts val="0"/>
              </a:spcBef>
              <a:spcAft>
                <a:spcPts val="0"/>
              </a:spcAft>
              <a:buClr>
                <a:srgbClr val="2C3F71"/>
              </a:buClr>
              <a:buSzPts val="2500"/>
              <a:buFont typeface="Arial"/>
              <a:buNone/>
            </a:pPr>
            <a:r>
              <a:rPr lang="en-US" sz="2600"/>
              <a:t>Our team would like to show our appreciation to Megan Hazen, course instructor,  for giving us a good guideline throughout the last two quarters. We would also like to express our deepest gratitude to Guy Yollin, </a:t>
            </a:r>
            <a:r>
              <a:rPr lang="en-US" sz="2600"/>
              <a:t>Manikant Prasad, Matthias Kullowatz, </a:t>
            </a:r>
            <a:r>
              <a:rPr lang="en-US" sz="2600"/>
              <a:t>Talex Diede, and </a:t>
            </a:r>
            <a:r>
              <a:rPr lang="en-US" sz="2600"/>
              <a:t>Peggy Brinkmann, </a:t>
            </a:r>
            <a:r>
              <a:rPr lang="en-US" sz="2600"/>
              <a:t>people from the project </a:t>
            </a:r>
            <a:r>
              <a:rPr lang="en-US" sz="2600"/>
              <a:t>sponsor </a:t>
            </a:r>
            <a:r>
              <a:rPr lang="en-US" sz="2600"/>
              <a:t>Milliman, for their continued help and  support to make the project a success. </a:t>
            </a:r>
            <a:endParaRPr b="0" i="0" sz="2600" u="none" cap="none" strike="noStrike">
              <a:solidFill>
                <a:srgbClr val="2C3F71"/>
              </a:solidFill>
              <a:latin typeface="Times New Roman"/>
              <a:ea typeface="Times New Roman"/>
              <a:cs typeface="Times New Roman"/>
              <a:sym typeface="Times New Roman"/>
            </a:endParaRPr>
          </a:p>
        </p:txBody>
      </p:sp>
      <p:sp>
        <p:nvSpPr>
          <p:cNvPr id="106" name="Shape 106"/>
          <p:cNvSpPr txBox="1"/>
          <p:nvPr>
            <p:ph idx="16" type="body"/>
          </p:nvPr>
        </p:nvSpPr>
        <p:spPr>
          <a:xfrm>
            <a:off x="33288925" y="29635827"/>
            <a:ext cx="10201200" cy="1485900"/>
          </a:xfrm>
          <a:prstGeom prst="rect">
            <a:avLst/>
          </a:prstGeom>
          <a:noFill/>
          <a:ln>
            <a:noFill/>
          </a:ln>
        </p:spPr>
        <p:txBody>
          <a:bodyPr anchorCtr="0" anchor="t" bIns="228575" lIns="228575" spcFirstLastPara="1" rIns="228575" wrap="square" tIns="228575">
            <a:noAutofit/>
          </a:bodyPr>
          <a:lstStyle/>
          <a:p>
            <a:pPr indent="0" lvl="0" marL="0" marR="0" rtl="0" algn="l">
              <a:spcBef>
                <a:spcPts val="0"/>
              </a:spcBef>
              <a:spcAft>
                <a:spcPts val="0"/>
              </a:spcAft>
              <a:buClr>
                <a:srgbClr val="2C3F71"/>
              </a:buClr>
              <a:buSzPts val="2500"/>
              <a:buFont typeface="Arial"/>
              <a:buNone/>
            </a:pPr>
            <a:r>
              <a:rPr lang="en-US" sz="2600"/>
              <a:t>Mobing Zhuang, mbzhuang@uw.edu</a:t>
            </a:r>
            <a:endParaRPr sz="2600"/>
          </a:p>
          <a:p>
            <a:pPr indent="0" lvl="0" marL="0" marR="0" rtl="0" algn="l">
              <a:spcBef>
                <a:spcPts val="0"/>
              </a:spcBef>
              <a:spcAft>
                <a:spcPts val="0"/>
              </a:spcAft>
              <a:buClr>
                <a:srgbClr val="2C3F71"/>
              </a:buClr>
              <a:buSzPts val="2500"/>
              <a:buFont typeface="Arial"/>
              <a:buNone/>
            </a:pPr>
            <a:r>
              <a:rPr lang="en-US" sz="2600"/>
              <a:t>Sha Li, shali@uw.edu</a:t>
            </a:r>
            <a:endParaRPr sz="2600"/>
          </a:p>
          <a:p>
            <a:pPr indent="0" lvl="0" marL="0" marR="0" rtl="0" algn="l">
              <a:spcBef>
                <a:spcPts val="0"/>
              </a:spcBef>
              <a:spcAft>
                <a:spcPts val="0"/>
              </a:spcAft>
              <a:buClr>
                <a:srgbClr val="2C3F71"/>
              </a:buClr>
              <a:buSzPts val="2500"/>
              <a:buFont typeface="Arial"/>
              <a:buNone/>
            </a:pPr>
            <a:r>
              <a:rPr lang="en-US" sz="2600"/>
              <a:t>Yawen Li, liy44@uw.edu</a:t>
            </a:r>
            <a:endParaRPr sz="2600"/>
          </a:p>
        </p:txBody>
      </p:sp>
      <p:sp>
        <p:nvSpPr>
          <p:cNvPr id="107" name="Shape 107"/>
          <p:cNvSpPr txBox="1"/>
          <p:nvPr>
            <p:ph idx="15" type="body"/>
          </p:nvPr>
        </p:nvSpPr>
        <p:spPr>
          <a:xfrm>
            <a:off x="33184694" y="28944102"/>
            <a:ext cx="10201200" cy="753900"/>
          </a:xfrm>
          <a:prstGeom prst="rect">
            <a:avLst/>
          </a:prstGeom>
          <a:solidFill>
            <a:srgbClr val="334174"/>
          </a:solidFill>
          <a:ln>
            <a:noFill/>
          </a:ln>
        </p:spPr>
        <p:txBody>
          <a:bodyPr anchorCtr="0" anchor="ctr" bIns="91425" lIns="91425" spcFirstLastPara="1" rIns="91425" wrap="square" tIns="91425">
            <a:noAutofit/>
          </a:bodyPr>
          <a:lstStyle/>
          <a:p>
            <a:pPr indent="0" lvl="0" marL="0" marR="0" rtl="0">
              <a:spcBef>
                <a:spcPts val="0"/>
              </a:spcBef>
              <a:spcAft>
                <a:spcPts val="0"/>
              </a:spcAft>
              <a:buClr>
                <a:srgbClr val="2C3F71"/>
              </a:buClr>
              <a:buSzPts val="3700"/>
              <a:buFont typeface="Arial"/>
              <a:buNone/>
            </a:pPr>
            <a:r>
              <a:rPr lang="en-US" u="none">
                <a:solidFill>
                  <a:schemeClr val="lt1"/>
                </a:solidFill>
              </a:rPr>
              <a:t>Contact Information</a:t>
            </a:r>
            <a:endParaRPr b="1" i="0" sz="3700" u="none" cap="none" strike="noStrike">
              <a:solidFill>
                <a:schemeClr val="lt1"/>
              </a:solidFill>
              <a:latin typeface="Calibri"/>
              <a:ea typeface="Calibri"/>
              <a:cs typeface="Calibri"/>
              <a:sym typeface="Calibri"/>
            </a:endParaRPr>
          </a:p>
        </p:txBody>
      </p:sp>
      <p:sp>
        <p:nvSpPr>
          <p:cNvPr id="108" name="Shape 108"/>
          <p:cNvSpPr txBox="1"/>
          <p:nvPr>
            <p:ph idx="6" type="body"/>
          </p:nvPr>
        </p:nvSpPr>
        <p:spPr>
          <a:xfrm>
            <a:off x="11156463" y="14299819"/>
            <a:ext cx="21421800" cy="846300"/>
          </a:xfrm>
          <a:prstGeom prst="rect">
            <a:avLst/>
          </a:prstGeom>
          <a:solidFill>
            <a:srgbClr val="E6D2A5"/>
          </a:solidFill>
          <a:ln>
            <a:noFill/>
          </a:ln>
        </p:spPr>
        <p:txBody>
          <a:bodyPr anchorCtr="0" anchor="t" bIns="228575" lIns="228575" spcFirstLastPara="1" rIns="228575" wrap="square" tIns="228575">
            <a:noAutofit/>
          </a:bodyPr>
          <a:lstStyle/>
          <a:p>
            <a:pPr indent="0" lvl="0" marL="0" marR="0" rtl="0">
              <a:spcBef>
                <a:spcPts val="0"/>
              </a:spcBef>
              <a:spcAft>
                <a:spcPts val="0"/>
              </a:spcAft>
              <a:buClr>
                <a:srgbClr val="2C3F71"/>
              </a:buClr>
              <a:buSzPts val="2500"/>
              <a:buFont typeface="Arial"/>
              <a:buNone/>
            </a:pPr>
            <a:r>
              <a:rPr b="1" lang="en-US" sz="3000"/>
              <a:t>Clustering Algorithm Comparison</a:t>
            </a:r>
            <a:endParaRPr/>
          </a:p>
        </p:txBody>
      </p:sp>
      <p:sp>
        <p:nvSpPr>
          <p:cNvPr id="109" name="Shape 109"/>
          <p:cNvSpPr txBox="1"/>
          <p:nvPr>
            <p:ph idx="6" type="body"/>
          </p:nvPr>
        </p:nvSpPr>
        <p:spPr>
          <a:xfrm>
            <a:off x="11156463" y="23007031"/>
            <a:ext cx="21421800" cy="846300"/>
          </a:xfrm>
          <a:prstGeom prst="rect">
            <a:avLst/>
          </a:prstGeom>
          <a:noFill/>
          <a:ln>
            <a:noFill/>
          </a:ln>
        </p:spPr>
        <p:txBody>
          <a:bodyPr anchorCtr="0" anchor="t" bIns="228575" lIns="228575" spcFirstLastPara="1" rIns="228575" wrap="square" tIns="228575">
            <a:noAutofit/>
          </a:bodyPr>
          <a:lstStyle/>
          <a:p>
            <a:pPr indent="0" lvl="0" marL="0" marR="0" rtl="0">
              <a:spcBef>
                <a:spcPts val="0"/>
              </a:spcBef>
              <a:spcAft>
                <a:spcPts val="0"/>
              </a:spcAft>
              <a:buClr>
                <a:srgbClr val="2C3F71"/>
              </a:buClr>
              <a:buSzPts val="2500"/>
              <a:buFont typeface="Arial"/>
              <a:buNone/>
            </a:pPr>
            <a:r>
              <a:rPr b="1" lang="en-US" sz="3000"/>
              <a:t>Optimal Number of Clusters</a:t>
            </a:r>
            <a:endParaRPr b="1" sz="3000"/>
          </a:p>
          <a:p>
            <a:pPr indent="0" lvl="0" marL="0" marR="0" rtl="0">
              <a:spcBef>
                <a:spcPts val="0"/>
              </a:spcBef>
              <a:spcAft>
                <a:spcPts val="0"/>
              </a:spcAft>
              <a:buClr>
                <a:srgbClr val="2C3F71"/>
              </a:buClr>
              <a:buSzPts val="2500"/>
              <a:buFont typeface="Arial"/>
              <a:buNone/>
            </a:pPr>
            <a:r>
              <a:t/>
            </a:r>
            <a:endParaRPr b="1" sz="3000"/>
          </a:p>
        </p:txBody>
      </p:sp>
      <p:sp>
        <p:nvSpPr>
          <p:cNvPr id="110" name="Shape 110"/>
          <p:cNvSpPr txBox="1"/>
          <p:nvPr>
            <p:ph idx="4" type="body"/>
          </p:nvPr>
        </p:nvSpPr>
        <p:spPr>
          <a:xfrm>
            <a:off x="404700" y="19950475"/>
            <a:ext cx="10315800" cy="2150700"/>
          </a:xfrm>
          <a:prstGeom prst="rect">
            <a:avLst/>
          </a:prstGeom>
          <a:noFill/>
          <a:ln>
            <a:noFill/>
          </a:ln>
        </p:spPr>
        <p:txBody>
          <a:bodyPr anchorCtr="0" anchor="t" bIns="228575" lIns="228575" spcFirstLastPara="1" rIns="228575" wrap="square" tIns="228575">
            <a:noAutofit/>
          </a:bodyPr>
          <a:lstStyle/>
          <a:p>
            <a:pPr indent="-393700" lvl="0" marL="457200" marR="0" rtl="0" algn="l">
              <a:spcBef>
                <a:spcPts val="0"/>
              </a:spcBef>
              <a:spcAft>
                <a:spcPts val="0"/>
              </a:spcAft>
              <a:buClr>
                <a:srgbClr val="2C3F71"/>
              </a:buClr>
              <a:buSzPts val="2600"/>
              <a:buFont typeface="Times New Roman"/>
              <a:buChar char="●"/>
            </a:pPr>
            <a:r>
              <a:rPr lang="en-US" sz="2600"/>
              <a:t>Feature Selection</a:t>
            </a:r>
            <a:endParaRPr sz="2600"/>
          </a:p>
          <a:p>
            <a:pPr indent="-368300" lvl="1" marL="914400" marR="0" rtl="0" algn="l">
              <a:spcBef>
                <a:spcPts val="0"/>
              </a:spcBef>
              <a:spcAft>
                <a:spcPts val="0"/>
              </a:spcAft>
              <a:buSzPts val="2200"/>
              <a:buChar char="○"/>
            </a:pPr>
            <a:r>
              <a:rPr lang="en-US" sz="2200">
                <a:solidFill>
                  <a:srgbClr val="2C3F71"/>
                </a:solidFill>
                <a:latin typeface="Times New Roman"/>
                <a:ea typeface="Times New Roman"/>
                <a:cs typeface="Times New Roman"/>
                <a:sym typeface="Times New Roman"/>
              </a:rPr>
              <a:t>Feature Screening, remove irrelevant and correlated features</a:t>
            </a:r>
            <a:endParaRPr sz="2200">
              <a:solidFill>
                <a:srgbClr val="2C3F71"/>
              </a:solidFill>
              <a:latin typeface="Times New Roman"/>
              <a:ea typeface="Times New Roman"/>
              <a:cs typeface="Times New Roman"/>
              <a:sym typeface="Times New Roman"/>
            </a:endParaRPr>
          </a:p>
          <a:p>
            <a:pPr indent="-368300" lvl="1" marL="914400" marR="0" rtl="0" algn="l">
              <a:spcBef>
                <a:spcPts val="0"/>
              </a:spcBef>
              <a:spcAft>
                <a:spcPts val="0"/>
              </a:spcAft>
              <a:buSzPts val="2200"/>
              <a:buChar char="○"/>
            </a:pPr>
            <a:r>
              <a:rPr lang="en-US" sz="2200">
                <a:solidFill>
                  <a:srgbClr val="2C3F71"/>
                </a:solidFill>
                <a:latin typeface="Times New Roman"/>
                <a:ea typeface="Times New Roman"/>
                <a:cs typeface="Times New Roman"/>
                <a:sym typeface="Times New Roman"/>
              </a:rPr>
              <a:t>LASSO, select features having predicting power </a:t>
            </a:r>
            <a:endParaRPr sz="2200">
              <a:solidFill>
                <a:srgbClr val="2C3F71"/>
              </a:solidFill>
              <a:latin typeface="Times New Roman"/>
              <a:ea typeface="Times New Roman"/>
              <a:cs typeface="Times New Roman"/>
              <a:sym typeface="Times New Roman"/>
            </a:endParaRPr>
          </a:p>
          <a:p>
            <a:pPr indent="-368300" lvl="1" marL="914400" marR="0" rtl="0" algn="l">
              <a:spcBef>
                <a:spcPts val="0"/>
              </a:spcBef>
              <a:spcAft>
                <a:spcPts val="0"/>
              </a:spcAft>
              <a:buSzPts val="2200"/>
              <a:buChar char="○"/>
            </a:pPr>
            <a:r>
              <a:rPr lang="en-US" sz="2200">
                <a:solidFill>
                  <a:srgbClr val="2C3F71"/>
                </a:solidFill>
                <a:latin typeface="Times New Roman"/>
                <a:ea typeface="Times New Roman"/>
                <a:cs typeface="Times New Roman"/>
                <a:sym typeface="Times New Roman"/>
              </a:rPr>
              <a:t>PCA (filter model), dimension reduction</a:t>
            </a:r>
            <a:endParaRPr sz="2200">
              <a:solidFill>
                <a:srgbClr val="2C3F71"/>
              </a:solidFill>
              <a:latin typeface="Times New Roman"/>
              <a:ea typeface="Times New Roman"/>
              <a:cs typeface="Times New Roman"/>
              <a:sym typeface="Times New Roman"/>
            </a:endParaRPr>
          </a:p>
          <a:p>
            <a:pPr indent="-368300" lvl="1" marL="914400" marR="0" rtl="0" algn="l">
              <a:spcBef>
                <a:spcPts val="0"/>
              </a:spcBef>
              <a:spcAft>
                <a:spcPts val="0"/>
              </a:spcAft>
              <a:buClr>
                <a:srgbClr val="2C3F71"/>
              </a:buClr>
              <a:buSzPts val="2200"/>
              <a:buFont typeface="Times New Roman"/>
              <a:buChar char="○"/>
            </a:pPr>
            <a:r>
              <a:rPr lang="en-US" sz="2200">
                <a:solidFill>
                  <a:srgbClr val="2C3F71"/>
                </a:solidFill>
                <a:latin typeface="Times New Roman"/>
                <a:ea typeface="Times New Roman"/>
                <a:cs typeface="Times New Roman"/>
                <a:sym typeface="Times New Roman"/>
              </a:rPr>
              <a:t>Wrapper model, order features based on their cluster differentiability.</a:t>
            </a:r>
            <a:endParaRPr sz="2200">
              <a:solidFill>
                <a:srgbClr val="2C3F71"/>
              </a:solidFill>
              <a:latin typeface="Times New Roman"/>
              <a:ea typeface="Times New Roman"/>
              <a:cs typeface="Times New Roman"/>
              <a:sym typeface="Times New Roman"/>
            </a:endParaRPr>
          </a:p>
          <a:p>
            <a:pPr indent="-393700" lvl="0" marL="457200" marR="0" rtl="0" algn="l">
              <a:spcBef>
                <a:spcPts val="0"/>
              </a:spcBef>
              <a:spcAft>
                <a:spcPts val="0"/>
              </a:spcAft>
              <a:buSzPts val="2600"/>
              <a:buFont typeface="Times New Roman"/>
              <a:buChar char="●"/>
            </a:pPr>
            <a:r>
              <a:rPr lang="en-US" sz="2600"/>
              <a:t>Data </a:t>
            </a:r>
            <a:r>
              <a:rPr lang="en-US" sz="2600"/>
              <a:t>P</a:t>
            </a:r>
            <a:r>
              <a:rPr lang="en-US" sz="2600"/>
              <a:t>reparation</a:t>
            </a:r>
            <a:endParaRPr sz="2600"/>
          </a:p>
          <a:p>
            <a:pPr indent="-368300" lvl="1" marL="914400" rtl="0">
              <a:spcBef>
                <a:spcPts val="0"/>
              </a:spcBef>
              <a:spcAft>
                <a:spcPts val="0"/>
              </a:spcAft>
              <a:buClr>
                <a:srgbClr val="2C3F71"/>
              </a:buClr>
              <a:buSzPts val="2200"/>
              <a:buFont typeface="Times New Roman"/>
              <a:buChar char="○"/>
            </a:pPr>
            <a:r>
              <a:rPr lang="en-US" sz="2200">
                <a:solidFill>
                  <a:srgbClr val="2C3F71"/>
                </a:solidFill>
                <a:latin typeface="Times New Roman"/>
                <a:ea typeface="Times New Roman"/>
                <a:cs typeface="Times New Roman"/>
                <a:sym typeface="Times New Roman"/>
              </a:rPr>
              <a:t>Apply Generalized Low Rank Model on High-dimensional Data to reduce dimensionality and impute missing values.</a:t>
            </a:r>
            <a:endParaRPr sz="2200">
              <a:solidFill>
                <a:srgbClr val="2C3F71"/>
              </a:solidFill>
              <a:latin typeface="Times New Roman"/>
              <a:ea typeface="Times New Roman"/>
              <a:cs typeface="Times New Roman"/>
              <a:sym typeface="Times New Roman"/>
            </a:endParaRPr>
          </a:p>
        </p:txBody>
      </p:sp>
      <p:sp>
        <p:nvSpPr>
          <p:cNvPr id="111" name="Shape 111"/>
          <p:cNvSpPr txBox="1"/>
          <p:nvPr>
            <p:ph idx="5" type="body"/>
          </p:nvPr>
        </p:nvSpPr>
        <p:spPr>
          <a:xfrm>
            <a:off x="405125" y="19316750"/>
            <a:ext cx="10315800" cy="753900"/>
          </a:xfrm>
          <a:prstGeom prst="rect">
            <a:avLst/>
          </a:prstGeom>
          <a:solidFill>
            <a:srgbClr val="334174"/>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rgbClr val="2C3F71"/>
              </a:buClr>
              <a:buSzPts val="3700"/>
              <a:buFont typeface="Arial"/>
              <a:buNone/>
            </a:pPr>
            <a:r>
              <a:rPr lang="en-US" u="none">
                <a:solidFill>
                  <a:schemeClr val="lt1"/>
                </a:solidFill>
              </a:rPr>
              <a:t>Methods</a:t>
            </a:r>
            <a:endParaRPr b="1" i="0" sz="3700" u="none" cap="none" strike="noStrike">
              <a:solidFill>
                <a:schemeClr val="lt1"/>
              </a:solidFill>
              <a:latin typeface="Calibri"/>
              <a:ea typeface="Calibri"/>
              <a:cs typeface="Calibri"/>
              <a:sym typeface="Calibri"/>
            </a:endParaRPr>
          </a:p>
        </p:txBody>
      </p:sp>
      <p:sp>
        <p:nvSpPr>
          <p:cNvPr id="112" name="Shape 112"/>
          <p:cNvSpPr/>
          <p:nvPr/>
        </p:nvSpPr>
        <p:spPr>
          <a:xfrm>
            <a:off x="23351350" y="7716975"/>
            <a:ext cx="9190800" cy="63042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500">
                <a:solidFill>
                  <a:schemeClr val="dk1"/>
                </a:solidFill>
                <a:latin typeface="Times New Roman"/>
                <a:ea typeface="Times New Roman"/>
                <a:cs typeface="Times New Roman"/>
                <a:sym typeface="Times New Roman"/>
              </a:rPr>
              <a:t>LASSO Models</a:t>
            </a:r>
            <a:endParaRPr b="1" sz="2500">
              <a:solidFill>
                <a:schemeClr val="dk1"/>
              </a:solidFill>
              <a:latin typeface="Times New Roman"/>
              <a:ea typeface="Times New Roman"/>
              <a:cs typeface="Times New Roman"/>
              <a:sym typeface="Times New Roman"/>
            </a:endParaRPr>
          </a:p>
          <a:p>
            <a:pPr indent="457200" lvl="0" marL="0" rtl="0">
              <a:lnSpc>
                <a:spcPct val="115000"/>
              </a:lnSpc>
              <a:spcBef>
                <a:spcPts val="0"/>
              </a:spcBef>
              <a:spcAft>
                <a:spcPts val="0"/>
              </a:spcAft>
              <a:buNone/>
            </a:pPr>
            <a:r>
              <a:rPr lang="en-US" sz="2200">
                <a:solidFill>
                  <a:schemeClr val="dk1"/>
                </a:solidFill>
                <a:latin typeface="Times New Roman"/>
                <a:ea typeface="Times New Roman"/>
                <a:cs typeface="Times New Roman"/>
                <a:sym typeface="Times New Roman"/>
              </a:rPr>
              <a:t>We constructed two logistic regression models with LASSO regularization to find the features that can predict policyholder behavior, which is represented by two variables: </a:t>
            </a:r>
            <a:endParaRPr sz="2200">
              <a:solidFill>
                <a:schemeClr val="dk1"/>
              </a:solidFill>
              <a:latin typeface="Times New Roman"/>
              <a:ea typeface="Times New Roman"/>
              <a:cs typeface="Times New Roman"/>
              <a:sym typeface="Times New Roman"/>
            </a:endParaRPr>
          </a:p>
          <a:p>
            <a:pPr indent="457200" lvl="0" marL="0" rtl="0">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914400" rtl="0">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Surrender Indicator: binary, 1 or 0</a:t>
            </a:r>
            <a:endParaRPr sz="2200">
              <a:solidFill>
                <a:schemeClr val="dk1"/>
              </a:solidFill>
              <a:latin typeface="Times New Roman"/>
              <a:ea typeface="Times New Roman"/>
              <a:cs typeface="Times New Roman"/>
              <a:sym typeface="Times New Roman"/>
            </a:endParaRPr>
          </a:p>
          <a:p>
            <a:pPr indent="-368300" lvl="0" marL="914400" rtl="0">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Efficiency Group: 8 levels,  </a:t>
            </a:r>
            <a:endParaRPr sz="2200">
              <a:solidFill>
                <a:schemeClr val="dk1"/>
              </a:solidFill>
              <a:latin typeface="Times New Roman"/>
              <a:ea typeface="Times New Roman"/>
              <a:cs typeface="Times New Roman"/>
              <a:sym typeface="Times New Roman"/>
            </a:endParaRPr>
          </a:p>
          <a:p>
            <a:pPr indent="457200" lvl="0" marL="457200" rtl="0">
              <a:lnSpc>
                <a:spcPct val="115000"/>
              </a:lnSpc>
              <a:spcBef>
                <a:spcPts val="0"/>
              </a:spcBef>
              <a:spcAft>
                <a:spcPts val="0"/>
              </a:spcAft>
              <a:buNone/>
            </a:pPr>
            <a:r>
              <a:rPr lang="en-US" sz="2200">
                <a:solidFill>
                  <a:schemeClr val="dk1"/>
                </a:solidFill>
                <a:latin typeface="Times New Roman"/>
                <a:ea typeface="Times New Roman"/>
                <a:cs typeface="Times New Roman"/>
                <a:sym typeface="Times New Roman"/>
              </a:rPr>
              <a:t>I : "I" incomplete withdrawal record, </a:t>
            </a:r>
            <a:endParaRPr sz="2200">
              <a:solidFill>
                <a:schemeClr val="dk1"/>
              </a:solidFill>
              <a:latin typeface="Times New Roman"/>
              <a:ea typeface="Times New Roman"/>
              <a:cs typeface="Times New Roman"/>
              <a:sym typeface="Times New Roman"/>
            </a:endParaRPr>
          </a:p>
          <a:p>
            <a:pPr indent="457200" lvl="0" marL="457200" rtl="0">
              <a:lnSpc>
                <a:spcPct val="115000"/>
              </a:lnSpc>
              <a:spcBef>
                <a:spcPts val="0"/>
              </a:spcBef>
              <a:spcAft>
                <a:spcPts val="0"/>
              </a:spcAft>
              <a:buNone/>
            </a:pPr>
            <a:r>
              <a:rPr lang="en-US" sz="2200">
                <a:solidFill>
                  <a:schemeClr val="dk1"/>
                </a:solidFill>
                <a:latin typeface="Times New Roman"/>
                <a:ea typeface="Times New Roman"/>
                <a:cs typeface="Times New Roman"/>
                <a:sym typeface="Times New Roman"/>
              </a:rPr>
              <a:t>O1- O3: Light, Medium, Extreme Over Utilizer, </a:t>
            </a:r>
            <a:endParaRPr sz="2200">
              <a:solidFill>
                <a:schemeClr val="dk1"/>
              </a:solidFill>
              <a:latin typeface="Times New Roman"/>
              <a:ea typeface="Times New Roman"/>
              <a:cs typeface="Times New Roman"/>
              <a:sym typeface="Times New Roman"/>
            </a:endParaRPr>
          </a:p>
          <a:p>
            <a:pPr indent="457200" lvl="0" marL="457200" rtl="0">
              <a:lnSpc>
                <a:spcPct val="115000"/>
              </a:lnSpc>
              <a:spcBef>
                <a:spcPts val="0"/>
              </a:spcBef>
              <a:spcAft>
                <a:spcPts val="0"/>
              </a:spcAft>
              <a:buNone/>
            </a:pPr>
            <a:r>
              <a:rPr lang="en-US" sz="2200">
                <a:solidFill>
                  <a:schemeClr val="dk1"/>
                </a:solidFill>
                <a:latin typeface="Times New Roman"/>
                <a:ea typeface="Times New Roman"/>
                <a:cs typeface="Times New Roman"/>
                <a:sym typeface="Times New Roman"/>
              </a:rPr>
              <a:t>E: Efficient Utilizer, </a:t>
            </a:r>
            <a:endParaRPr sz="2200">
              <a:solidFill>
                <a:schemeClr val="dk1"/>
              </a:solidFill>
              <a:latin typeface="Times New Roman"/>
              <a:ea typeface="Times New Roman"/>
              <a:cs typeface="Times New Roman"/>
              <a:sym typeface="Times New Roman"/>
            </a:endParaRPr>
          </a:p>
          <a:p>
            <a:pPr indent="457200" lvl="0" marL="457200" rtl="0">
              <a:lnSpc>
                <a:spcPct val="115000"/>
              </a:lnSpc>
              <a:spcBef>
                <a:spcPts val="0"/>
              </a:spcBef>
              <a:spcAft>
                <a:spcPts val="0"/>
              </a:spcAft>
              <a:buNone/>
            </a:pPr>
            <a:r>
              <a:rPr lang="en-US" sz="2200">
                <a:solidFill>
                  <a:schemeClr val="dk1"/>
                </a:solidFill>
                <a:latin typeface="Times New Roman"/>
                <a:ea typeface="Times New Roman"/>
                <a:cs typeface="Times New Roman"/>
                <a:sym typeface="Times New Roman"/>
              </a:rPr>
              <a:t>U1 - U3: Light, Medium, Extreme Under Utilizer</a:t>
            </a:r>
            <a:endParaRPr sz="2200">
              <a:solidFill>
                <a:schemeClr val="dk1"/>
              </a:solidFill>
              <a:latin typeface="Times New Roman"/>
              <a:ea typeface="Times New Roman"/>
              <a:cs typeface="Times New Roman"/>
              <a:sym typeface="Times New Roman"/>
            </a:endParaRPr>
          </a:p>
          <a:p>
            <a:pPr indent="457200" lvl="0" marL="457200" rtl="0">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457200" lvl="0" marL="0">
              <a:spcBef>
                <a:spcPts val="0"/>
              </a:spcBef>
              <a:spcAft>
                <a:spcPts val="0"/>
              </a:spcAft>
              <a:buNone/>
            </a:pPr>
            <a:r>
              <a:rPr lang="en-US" sz="2200">
                <a:solidFill>
                  <a:schemeClr val="dk1"/>
                </a:solidFill>
                <a:latin typeface="Times New Roman"/>
                <a:ea typeface="Times New Roman"/>
                <a:cs typeface="Times New Roman"/>
                <a:sym typeface="Times New Roman"/>
              </a:rPr>
              <a:t>Specifically, the models were constructed using these two variables as response variable respectively and using third party variables as predictors.</a:t>
            </a:r>
            <a:endParaRPr sz="2200">
              <a:latin typeface="Times New Roman"/>
              <a:ea typeface="Times New Roman"/>
              <a:cs typeface="Times New Roman"/>
              <a:sym typeface="Times New Roman"/>
            </a:endParaRPr>
          </a:p>
        </p:txBody>
      </p:sp>
      <p:sp>
        <p:nvSpPr>
          <p:cNvPr id="113" name="Shape 113"/>
          <p:cNvSpPr/>
          <p:nvPr/>
        </p:nvSpPr>
        <p:spPr>
          <a:xfrm>
            <a:off x="10927875" y="7767125"/>
            <a:ext cx="12091800" cy="63042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500">
                <a:latin typeface="Times New Roman"/>
                <a:ea typeface="Times New Roman"/>
                <a:cs typeface="Times New Roman"/>
                <a:sym typeface="Times New Roman"/>
              </a:rPr>
              <a:t>Selected Features</a:t>
            </a:r>
            <a:endParaRPr b="1" sz="2500">
              <a:latin typeface="Times New Roman"/>
              <a:ea typeface="Times New Roman"/>
              <a:cs typeface="Times New Roman"/>
              <a:sym typeface="Times New Roman"/>
            </a:endParaRPr>
          </a:p>
          <a:p>
            <a:pPr indent="0" lvl="0" marL="0" rtl="0" algn="ctr">
              <a:spcBef>
                <a:spcPts val="0"/>
              </a:spcBef>
              <a:spcAft>
                <a:spcPts val="0"/>
              </a:spcAft>
              <a:buNone/>
            </a:pPr>
            <a:r>
              <a:t/>
            </a:r>
            <a:endParaRPr b="1" sz="2500">
              <a:latin typeface="Times New Roman"/>
              <a:ea typeface="Times New Roman"/>
              <a:cs typeface="Times New Roman"/>
              <a:sym typeface="Times New Roman"/>
            </a:endParaRPr>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p:txBody>
      </p:sp>
      <p:graphicFrame>
        <p:nvGraphicFramePr>
          <p:cNvPr id="114" name="Shape 114"/>
          <p:cNvGraphicFramePr/>
          <p:nvPr/>
        </p:nvGraphicFramePr>
        <p:xfrm>
          <a:off x="11243163" y="8260725"/>
          <a:ext cx="3000000" cy="3000000"/>
        </p:xfrm>
        <a:graphic>
          <a:graphicData uri="http://schemas.openxmlformats.org/drawingml/2006/table">
            <a:tbl>
              <a:tblPr>
                <a:noFill/>
                <a:tableStyleId>{C29F3194-30DC-4D6F-9F4C-C8935B05D2E3}</a:tableStyleId>
              </a:tblPr>
              <a:tblGrid>
                <a:gridCol w="2206275"/>
                <a:gridCol w="839025"/>
                <a:gridCol w="5313675"/>
                <a:gridCol w="3091875"/>
              </a:tblGrid>
              <a:tr h="399225">
                <a:tc>
                  <a:txBody>
                    <a:bodyPr>
                      <a:noAutofit/>
                    </a:bodyPr>
                    <a:lstStyle/>
                    <a:p>
                      <a:pPr indent="0" lvl="0" marL="0" rtl="0" algn="ctr">
                        <a:lnSpc>
                          <a:spcPct val="115000"/>
                        </a:lnSpc>
                        <a:spcBef>
                          <a:spcPts val="0"/>
                        </a:spcBef>
                        <a:spcAft>
                          <a:spcPts val="0"/>
                        </a:spcAft>
                        <a:buNone/>
                      </a:pPr>
                      <a:r>
                        <a:rPr b="1" lang="en-US" sz="2000">
                          <a:latin typeface="Times New Roman"/>
                          <a:ea typeface="Times New Roman"/>
                          <a:cs typeface="Times New Roman"/>
                          <a:sym typeface="Times New Roman"/>
                        </a:rPr>
                        <a:t>Feature Category</a:t>
                      </a:r>
                      <a:endParaRPr b="1"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6FA8DC"/>
                    </a:solidFill>
                  </a:tcPr>
                </a:tc>
                <a:tc>
                  <a:txBody>
                    <a:bodyPr>
                      <a:noAutofit/>
                    </a:bodyPr>
                    <a:lstStyle/>
                    <a:p>
                      <a:pPr indent="0" lvl="0" marL="0" rtl="0" algn="ctr">
                        <a:lnSpc>
                          <a:spcPct val="115000"/>
                        </a:lnSpc>
                        <a:spcBef>
                          <a:spcPts val="0"/>
                        </a:spcBef>
                        <a:spcAft>
                          <a:spcPts val="0"/>
                        </a:spcAft>
                        <a:buNone/>
                      </a:pP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6FA8DC"/>
                    </a:solidFill>
                  </a:tcPr>
                </a:tc>
                <a:tc>
                  <a:txBody>
                    <a:bodyPr>
                      <a:noAutofit/>
                    </a:bodyPr>
                    <a:lstStyle/>
                    <a:p>
                      <a:pPr indent="0" lvl="0" marL="0" rtl="0" algn="ctr">
                        <a:lnSpc>
                          <a:spcPct val="115000"/>
                        </a:lnSpc>
                        <a:spcBef>
                          <a:spcPts val="0"/>
                        </a:spcBef>
                        <a:spcAft>
                          <a:spcPts val="0"/>
                        </a:spcAft>
                        <a:buNone/>
                      </a:pPr>
                      <a:r>
                        <a:rPr b="1" lang="en-US" sz="2000">
                          <a:latin typeface="Times New Roman"/>
                          <a:ea typeface="Times New Roman"/>
                          <a:cs typeface="Times New Roman"/>
                          <a:sym typeface="Times New Roman"/>
                        </a:rPr>
                        <a:t>Feature Description or Representatives</a:t>
                      </a:r>
                      <a:endParaRPr b="1"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6FA8DC"/>
                    </a:solidFill>
                  </a:tcPr>
                </a:tc>
                <a:tc>
                  <a:txBody>
                    <a:bodyPr>
                      <a:noAutofit/>
                    </a:bodyPr>
                    <a:lstStyle/>
                    <a:p>
                      <a:pPr indent="0" lvl="0" marL="0" rtl="0" algn="ctr">
                        <a:lnSpc>
                          <a:spcPct val="115000"/>
                        </a:lnSpc>
                        <a:spcBef>
                          <a:spcPts val="0"/>
                        </a:spcBef>
                        <a:spcAft>
                          <a:spcPts val="0"/>
                        </a:spcAft>
                        <a:buNone/>
                      </a:pPr>
                      <a:r>
                        <a:rPr b="1" lang="en-US" sz="2000">
                          <a:latin typeface="Times New Roman"/>
                          <a:ea typeface="Times New Roman"/>
                          <a:cs typeface="Times New Roman"/>
                          <a:sym typeface="Times New Roman"/>
                        </a:rPr>
                        <a:t>PCA Transformation</a:t>
                      </a:r>
                      <a:endParaRPr b="1"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6FA8DC"/>
                    </a:solidFill>
                  </a:tcPr>
                </a:tc>
              </a:tr>
              <a:tr h="399225">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Delinquency</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19</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Delinquency number, amount, credit change, etc.</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reduced to 10 dimensions</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681075">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Finance</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9</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Close to limit mortgage, Length of finance history, etc.</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reduced to 4 dimensions</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681075">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Housing</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8</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Market value, lot size, mortgage, residence length, etc.</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681075">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Neighborhood</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13</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Neighborhood income, occupation, education, housing</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reduced to 7 dimensions</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399225">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Trade</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21</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Number, balance, and utilization of trades</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reduced to 9 dimensions</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399225">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Auto Score</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Auto score</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399225">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Credit Score</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Credit score</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399225">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Health</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Health Score</a:t>
                      </a:r>
                      <a:r>
                        <a:rPr lang="en-US" sz="1000">
                          <a:solidFill>
                            <a:schemeClr val="dk1"/>
                          </a:solidFill>
                        </a:rPr>
                        <a:t>* </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399225">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Income</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Bucketed Income Group</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399225">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Life Status</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2</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Age, etc.</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192100">
                <a:tc gridSpan="4">
                  <a:txBody>
                    <a:bodyPr>
                      <a:noAutofit/>
                    </a:bodyPr>
                    <a:lstStyle/>
                    <a:p>
                      <a:pPr indent="0" lvl="0" marL="0" rtl="0" algn="ctr">
                        <a:lnSpc>
                          <a:spcPct val="115000"/>
                        </a:lnSpc>
                        <a:spcBef>
                          <a:spcPts val="0"/>
                        </a:spcBef>
                        <a:spcAft>
                          <a:spcPts val="0"/>
                        </a:spcAft>
                        <a:buNone/>
                      </a:pPr>
                      <a:r>
                        <a:rPr lang="en-US" sz="1000"/>
                        <a:t>* Health Score: relative health score based on prescriptions - greater values imply greater mortality risk</a:t>
                      </a:r>
                      <a:endParaRPr sz="1000">
                        <a:latin typeface="Times New Roman"/>
                        <a:ea typeface="Times New Roman"/>
                        <a:cs typeface="Times New Roman"/>
                        <a:sym typeface="Times New Roman"/>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E6D2A5"/>
                    </a:solidFill>
                  </a:tcPr>
                </a:tc>
                <a:tc hMerge="1"/>
                <a:tc hMerge="1"/>
                <a:tc hMerge="1"/>
              </a:tr>
            </a:tbl>
          </a:graphicData>
        </a:graphic>
      </p:graphicFrame>
      <p:sp>
        <p:nvSpPr>
          <p:cNvPr id="115" name="Shape 115"/>
          <p:cNvSpPr txBox="1"/>
          <p:nvPr/>
        </p:nvSpPr>
        <p:spPr>
          <a:xfrm>
            <a:off x="11624025" y="24298225"/>
            <a:ext cx="9674700" cy="51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2C3F71"/>
              </a:buClr>
              <a:buSzPts val="2500"/>
              <a:buFont typeface="Arial"/>
              <a:buNone/>
            </a:pPr>
            <a:r>
              <a:rPr b="1" lang="en-US" sz="2600">
                <a:solidFill>
                  <a:srgbClr val="2C3F71"/>
                </a:solidFill>
                <a:latin typeface="Times New Roman"/>
                <a:ea typeface="Times New Roman"/>
                <a:cs typeface="Times New Roman"/>
                <a:sym typeface="Times New Roman"/>
              </a:rPr>
              <a:t>       </a:t>
            </a:r>
            <a:r>
              <a:rPr b="1" lang="en-US" sz="2600">
                <a:latin typeface="Times New Roman"/>
                <a:ea typeface="Times New Roman"/>
                <a:cs typeface="Times New Roman"/>
                <a:sym typeface="Times New Roman"/>
              </a:rPr>
              <a:t>Elbow Method                       Average silhouette score analysis</a:t>
            </a:r>
            <a:endParaRPr b="1" sz="2600"/>
          </a:p>
        </p:txBody>
      </p:sp>
      <p:graphicFrame>
        <p:nvGraphicFramePr>
          <p:cNvPr id="116" name="Shape 116"/>
          <p:cNvGraphicFramePr/>
          <p:nvPr/>
        </p:nvGraphicFramePr>
        <p:xfrm>
          <a:off x="11154150" y="15370975"/>
          <a:ext cx="3000000" cy="3000000"/>
        </p:xfrm>
        <a:graphic>
          <a:graphicData uri="http://schemas.openxmlformats.org/drawingml/2006/table">
            <a:tbl>
              <a:tblPr>
                <a:noFill/>
                <a:tableStyleId>{CB93D49A-BA2F-4328-8B63-18A6E8F22F42}</a:tableStyleId>
              </a:tblPr>
              <a:tblGrid>
                <a:gridCol w="2657325"/>
                <a:gridCol w="5448025"/>
                <a:gridCol w="4677450"/>
                <a:gridCol w="3723050"/>
              </a:tblGrid>
              <a:tr h="468275">
                <a:tc>
                  <a:txBody>
                    <a:bodyPr>
                      <a:noAutofit/>
                    </a:bodyPr>
                    <a:lstStyle/>
                    <a:p>
                      <a:pPr indent="228600" lvl="0" marL="0" rtl="0">
                        <a:lnSpc>
                          <a:spcPct val="100000"/>
                        </a:lnSpc>
                        <a:spcBef>
                          <a:spcPts val="0"/>
                        </a:spcBef>
                        <a:spcAft>
                          <a:spcPts val="0"/>
                        </a:spcAft>
                        <a:buNone/>
                      </a:pPr>
                      <a:r>
                        <a:rPr b="1" i="1" lang="en-US">
                          <a:latin typeface="Times New Roman"/>
                          <a:ea typeface="Times New Roman"/>
                          <a:cs typeface="Times New Roman"/>
                          <a:sym typeface="Times New Roman"/>
                        </a:rPr>
                        <a:t>Algorithm</a:t>
                      </a:r>
                      <a:endParaRPr b="1" i="1">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6FA8DC"/>
                    </a:solidFill>
                  </a:tcPr>
                </a:tc>
                <a:tc>
                  <a:txBody>
                    <a:bodyPr>
                      <a:noAutofit/>
                    </a:bodyPr>
                    <a:lstStyle/>
                    <a:p>
                      <a:pPr indent="228600" lvl="0" marL="0" rtl="0">
                        <a:lnSpc>
                          <a:spcPct val="100000"/>
                        </a:lnSpc>
                        <a:spcBef>
                          <a:spcPts val="0"/>
                        </a:spcBef>
                        <a:spcAft>
                          <a:spcPts val="0"/>
                        </a:spcAft>
                        <a:buNone/>
                      </a:pPr>
                      <a:r>
                        <a:rPr b="1" i="1" lang="en-US">
                          <a:latin typeface="Times New Roman"/>
                          <a:ea typeface="Times New Roman"/>
                          <a:cs typeface="Times New Roman"/>
                          <a:sym typeface="Times New Roman"/>
                        </a:rPr>
                        <a:t>Pros</a:t>
                      </a:r>
                      <a:endParaRPr b="1" i="1">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6FA8DC"/>
                    </a:solidFill>
                  </a:tcPr>
                </a:tc>
                <a:tc>
                  <a:txBody>
                    <a:bodyPr>
                      <a:noAutofit/>
                    </a:bodyPr>
                    <a:lstStyle/>
                    <a:p>
                      <a:pPr indent="228600" lvl="0" marL="0" rtl="0">
                        <a:lnSpc>
                          <a:spcPct val="100000"/>
                        </a:lnSpc>
                        <a:spcBef>
                          <a:spcPts val="0"/>
                        </a:spcBef>
                        <a:spcAft>
                          <a:spcPts val="0"/>
                        </a:spcAft>
                        <a:buNone/>
                      </a:pPr>
                      <a:r>
                        <a:rPr b="1" i="1" lang="en-US">
                          <a:latin typeface="Times New Roman"/>
                          <a:ea typeface="Times New Roman"/>
                          <a:cs typeface="Times New Roman"/>
                          <a:sym typeface="Times New Roman"/>
                        </a:rPr>
                        <a:t>Cons</a:t>
                      </a:r>
                      <a:endParaRPr b="1" i="1">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6FA8DC"/>
                    </a:solidFill>
                  </a:tcPr>
                </a:tc>
                <a:tc>
                  <a:txBody>
                    <a:bodyPr>
                      <a:noAutofit/>
                    </a:bodyPr>
                    <a:lstStyle/>
                    <a:p>
                      <a:pPr indent="228600" lvl="0" marL="0" rtl="0">
                        <a:lnSpc>
                          <a:spcPct val="100000"/>
                        </a:lnSpc>
                        <a:spcBef>
                          <a:spcPts val="0"/>
                        </a:spcBef>
                        <a:spcAft>
                          <a:spcPts val="0"/>
                        </a:spcAft>
                        <a:buNone/>
                      </a:pPr>
                      <a:r>
                        <a:rPr b="1" i="1" lang="en-US">
                          <a:latin typeface="Times New Roman"/>
                          <a:ea typeface="Times New Roman"/>
                          <a:cs typeface="Times New Roman"/>
                          <a:sym typeface="Times New Roman"/>
                        </a:rPr>
                        <a:t>Scalability</a:t>
                      </a:r>
                      <a:endParaRPr b="1" i="1">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6FA8DC"/>
                    </a:solidFill>
                  </a:tcPr>
                </a:tc>
              </a:tr>
              <a:tr h="949200">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K-Means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1200"/>
                        </a:spcAft>
                        <a:buNone/>
                      </a:pPr>
                      <a:r>
                        <a:rPr lang="en-US">
                          <a:latin typeface="Times New Roman"/>
                          <a:ea typeface="Times New Roman"/>
                          <a:cs typeface="Times New Roman"/>
                          <a:sym typeface="Times New Roman"/>
                        </a:rPr>
                        <a:t>Running Time;  Better for high dimensional data;  Easy to interpret and Implement.</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1200"/>
                        </a:spcAft>
                        <a:buNone/>
                      </a:pPr>
                      <a:r>
                        <a:rPr lang="en-US">
                          <a:latin typeface="Times New Roman"/>
                          <a:ea typeface="Times New Roman"/>
                          <a:cs typeface="Times New Roman"/>
                          <a:sym typeface="Times New Roman"/>
                        </a:rPr>
                        <a:t>Assumes the clusters as spherical, so does not work efficiently with complex geometrical shaped data (Mostly Non-Linear); Hard Assignment might lead to mis grouping.</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Very large n, medium K</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00075">
                <a:tc>
                  <a:txBody>
                    <a:bodyPr>
                      <a:noAutofit/>
                    </a:bodyPr>
                    <a:lstStyle/>
                    <a:p>
                      <a:pPr indent="0" lvl="0" marL="0"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K-Medians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spcBef>
                          <a:spcPts val="0"/>
                        </a:spcBef>
                        <a:spcAft>
                          <a:spcPts val="1200"/>
                        </a:spcAft>
                        <a:buClr>
                          <a:schemeClr val="dk1"/>
                        </a:buClr>
                        <a:buSzPts val="1100"/>
                        <a:buFont typeface="Arial"/>
                        <a:buNone/>
                      </a:pPr>
                      <a:r>
                        <a:rPr lang="en-US">
                          <a:latin typeface="Times New Roman"/>
                          <a:ea typeface="Times New Roman"/>
                          <a:cs typeface="Times New Roman"/>
                          <a:sym typeface="Times New Roman"/>
                        </a:rPr>
                        <a:t>Calculates the median for each cluster as opposed to calculating the mean of the cluster. More robust to outliers compared to K-Means.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spcBef>
                          <a:spcPts val="0"/>
                        </a:spcBef>
                        <a:spcAft>
                          <a:spcPts val="1200"/>
                        </a:spcAft>
                        <a:buClr>
                          <a:schemeClr val="dk1"/>
                        </a:buClr>
                        <a:buSzPts val="1100"/>
                        <a:buFont typeface="Arial"/>
                        <a:buNone/>
                      </a:pPr>
                      <a:r>
                        <a:rPr lang="en-US">
                          <a:latin typeface="Times New Roman"/>
                          <a:ea typeface="Times New Roman"/>
                          <a:cs typeface="Times New Roman"/>
                          <a:sym typeface="Times New Roman"/>
                        </a:rPr>
                        <a:t>Hard Assignment might lead to miscategorization.</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Very large n, medium K</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8350">
                <a:tc>
                  <a:txBody>
                    <a:bodyPr>
                      <a:noAutofit/>
                    </a:bodyPr>
                    <a:lstStyle/>
                    <a:p>
                      <a:pPr indent="0" lvl="0" marL="0"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Fuzzy K-Means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spcBef>
                          <a:spcPts val="0"/>
                        </a:spcBef>
                        <a:spcAft>
                          <a:spcPts val="1200"/>
                        </a:spcAft>
                        <a:buClr>
                          <a:srgbClr val="000000"/>
                        </a:buClr>
                        <a:buSzPts val="1100"/>
                        <a:buFont typeface="Arial"/>
                        <a:buNone/>
                      </a:pPr>
                      <a:r>
                        <a:rPr lang="en-US">
                          <a:latin typeface="Times New Roman"/>
                          <a:ea typeface="Times New Roman"/>
                          <a:cs typeface="Times New Roman"/>
                          <a:sym typeface="Times New Roman"/>
                        </a:rPr>
                        <a:t>Allow one piece of data to belong to two or more clusters.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spcBef>
                          <a:spcPts val="0"/>
                        </a:spcBef>
                        <a:spcAft>
                          <a:spcPts val="1200"/>
                        </a:spcAft>
                        <a:buNone/>
                      </a:pPr>
                      <a:r>
                        <a:rPr lang="en-US">
                          <a:latin typeface="Times New Roman"/>
                          <a:ea typeface="Times New Roman"/>
                          <a:cs typeface="Times New Roman"/>
                          <a:sym typeface="Times New Roman"/>
                        </a:rPr>
                        <a:t>A fixed number of cluster K.</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US">
                          <a:latin typeface="Times New Roman"/>
                          <a:ea typeface="Times New Roman"/>
                          <a:cs typeface="Times New Roman"/>
                          <a:sym typeface="Times New Roman"/>
                        </a:rPr>
                        <a:t>Very large n, medium K</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00075">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Minibatch K-Means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Reduce the convergence time of K-Means.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Slightly worse performance compared to standard.</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Not scalable with n</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92775">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MeanShift</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Simplicity, only one parameter—the kernel bandwidth value is needed, does not require number of clusters to be specified.</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N-squared algorithm, slow. However, it’s parallelizable.</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Not scalable with n</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99125">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Ward hierarchical clustering</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When spherical multivariate normal distributions are used, Ward’s method is excellent.</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Ward’s method only performs well if an equal number of objects is drawn from each population and that it has difficulties with clusters of unequal diameters.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Large n and K</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00075">
                <a:tc>
                  <a:txBody>
                    <a:bodyPr>
                      <a:noAutofit/>
                    </a:bodyPr>
                    <a:lstStyle/>
                    <a:p>
                      <a:pPr indent="0" lvl="0" marL="0" rtl="0">
                        <a:lnSpc>
                          <a:spcPct val="100000"/>
                        </a:lnSpc>
                        <a:spcBef>
                          <a:spcPts val="0"/>
                        </a:spcBef>
                        <a:spcAft>
                          <a:spcPts val="0"/>
                        </a:spcAft>
                        <a:buNone/>
                      </a:pPr>
                      <a:r>
                        <a:rPr lang="en-US">
                          <a:uFill>
                            <a:noFill/>
                          </a:uFill>
                          <a:latin typeface="Times New Roman"/>
                          <a:ea typeface="Times New Roman"/>
                          <a:cs typeface="Times New Roman"/>
                          <a:sym typeface="Times New Roman"/>
                          <a:hlinkClick r:id="rId4"/>
                        </a:rPr>
                        <a:t>Agglomerative clustering</a:t>
                      </a:r>
                      <a:endParaRPr u="sng">
                        <a:latin typeface="Times New Roman"/>
                        <a:ea typeface="Times New Roman"/>
                        <a:cs typeface="Times New Roman"/>
                        <a:sym typeface="Times New Roman"/>
                        <a:hlinkClick r:id="rId5"/>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Any valid measure of distance can be used.</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Time complexity O(n3) and requires O(n2) memory.</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Large n and K</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92775">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DBSCAN(</a:t>
                      </a:r>
                      <a:r>
                        <a:rPr lang="en-US">
                          <a:latin typeface="Times New Roman"/>
                          <a:ea typeface="Times New Roman"/>
                          <a:cs typeface="Times New Roman"/>
                          <a:sym typeface="Times New Roman"/>
                        </a:rPr>
                        <a:t>Density-based spatial clustering of applications with noise) </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Clusters can be any shape, and no need to specify number of clusters. As opposed to K-Means which assumes that clusters are convex shaped.</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DBSCAN i</a:t>
                      </a:r>
                      <a:r>
                        <a:rPr lang="en-US">
                          <a:latin typeface="Times New Roman"/>
                          <a:ea typeface="Times New Roman"/>
                          <a:cs typeface="Times New Roman"/>
                          <a:sym typeface="Times New Roman"/>
                        </a:rPr>
                        <a:t>s not entirely deterministic and cannot cluster data sets well with large differences in densities.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Very large n and medium K</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81925">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BIRCH (Blanced Iterative reducing and clustering using hierarchies）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Reduced the I/O costs given the limited amount of memory. Robust to outliers and more easily parallelized.</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Handles only numeric data.</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Very large n and medium K</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961525">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Gaussian mixtures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1200"/>
                        </a:spcAft>
                        <a:buNone/>
                      </a:pPr>
                      <a:r>
                        <a:rPr lang="en-US">
                          <a:latin typeface="Times New Roman"/>
                          <a:ea typeface="Times New Roman"/>
                          <a:cs typeface="Times New Roman"/>
                          <a:sym typeface="Times New Roman"/>
                        </a:rPr>
                        <a:t>Does not assume clusters to be of any geometry. Works well with non-linear geometric distributions as well. Does not bias the cluster sizes to have specific structures as does by K-Means (Circular).</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1200"/>
                        </a:spcAft>
                        <a:buNone/>
                      </a:pPr>
                      <a:r>
                        <a:rPr lang="en-US">
                          <a:latin typeface="Times New Roman"/>
                          <a:ea typeface="Times New Roman"/>
                          <a:cs typeface="Times New Roman"/>
                          <a:sym typeface="Times New Roman"/>
                        </a:rPr>
                        <a:t>Uses all the components it has access to, so initialization of clusters will be difficult when dimensionality of data is high;  Difficult to interpret.</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nSpc>
                          <a:spcPct val="100000"/>
                        </a:lnSpc>
                        <a:spcBef>
                          <a:spcPts val="0"/>
                        </a:spcBef>
                        <a:spcAft>
                          <a:spcPts val="0"/>
                        </a:spcAft>
                        <a:buNone/>
                      </a:pPr>
                      <a:r>
                        <a:rPr lang="en-US">
                          <a:latin typeface="Times New Roman"/>
                          <a:ea typeface="Times New Roman"/>
                          <a:cs typeface="Times New Roman"/>
                          <a:sym typeface="Times New Roman"/>
                        </a:rPr>
                        <a:t>Not scalable</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117" name="Shape 117"/>
          <p:cNvSpPr txBox="1"/>
          <p:nvPr/>
        </p:nvSpPr>
        <p:spPr>
          <a:xfrm>
            <a:off x="27818150" y="20343850"/>
            <a:ext cx="4668900" cy="2381400"/>
          </a:xfrm>
          <a:prstGeom prst="rect">
            <a:avLst/>
          </a:prstGeom>
          <a:solidFill>
            <a:srgbClr val="E6D2A5"/>
          </a:solidFill>
          <a:ln>
            <a:noFill/>
          </a:ln>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US" sz="1600"/>
              <a:t>The silhouette value is a measure of how similar an object is to its own cluster compared to other clusters. Ranges from -1 to +1, where a high value indicated that the object is well matched to its own cluster and poorly matched to neighboring clusters.</a:t>
            </a:r>
            <a:endParaRPr sz="1600"/>
          </a:p>
          <a:p>
            <a:pPr indent="-330200" lvl="0" marL="457200" rtl="0">
              <a:spcBef>
                <a:spcPts val="0"/>
              </a:spcBef>
              <a:spcAft>
                <a:spcPts val="0"/>
              </a:spcAft>
              <a:buSzPts val="1600"/>
              <a:buChar char="❖"/>
            </a:pPr>
            <a:r>
              <a:rPr lang="en-US" sz="1600"/>
              <a:t>The comparison was run on a 1.25% random sample from the original size data, with reduced dimension to 2. </a:t>
            </a:r>
            <a:endParaRPr/>
          </a:p>
        </p:txBody>
      </p:sp>
      <p:sp>
        <p:nvSpPr>
          <p:cNvPr id="118" name="Shape 118"/>
          <p:cNvSpPr txBox="1"/>
          <p:nvPr/>
        </p:nvSpPr>
        <p:spPr>
          <a:xfrm>
            <a:off x="426925" y="25656850"/>
            <a:ext cx="10196400" cy="7521900"/>
          </a:xfrm>
          <a:prstGeom prst="rect">
            <a:avLst/>
          </a:prstGeom>
          <a:noFill/>
          <a:ln>
            <a:noFill/>
          </a:ln>
        </p:spPr>
        <p:txBody>
          <a:bodyPr anchorCtr="0" anchor="t" bIns="91425" lIns="91425" spcFirstLastPara="1" rIns="91425" wrap="square" tIns="91425">
            <a:noAutofit/>
          </a:bodyPr>
          <a:lstStyle/>
          <a:p>
            <a:pPr indent="-393700" lvl="0" marL="457200" rtl="0">
              <a:spcBef>
                <a:spcPts val="0"/>
              </a:spcBef>
              <a:spcAft>
                <a:spcPts val="0"/>
              </a:spcAft>
              <a:buClr>
                <a:srgbClr val="2C3F71"/>
              </a:buClr>
              <a:buSzPts val="2600"/>
              <a:buFont typeface="Times New Roman"/>
              <a:buChar char="●"/>
            </a:pPr>
            <a:r>
              <a:rPr lang="en-US" sz="2600">
                <a:solidFill>
                  <a:srgbClr val="2C3F71"/>
                </a:solidFill>
                <a:latin typeface="Times New Roman"/>
                <a:ea typeface="Times New Roman"/>
                <a:cs typeface="Times New Roman"/>
                <a:sym typeface="Times New Roman"/>
              </a:rPr>
              <a:t>Model Selection</a:t>
            </a:r>
            <a:endParaRPr sz="2600">
              <a:solidFill>
                <a:srgbClr val="2C3F71"/>
              </a:solidFill>
              <a:latin typeface="Times New Roman"/>
              <a:ea typeface="Times New Roman"/>
              <a:cs typeface="Times New Roman"/>
              <a:sym typeface="Times New Roman"/>
            </a:endParaRPr>
          </a:p>
          <a:p>
            <a:pPr indent="-368300" lvl="1" marL="914400" rtl="0">
              <a:spcBef>
                <a:spcPts val="0"/>
              </a:spcBef>
              <a:spcAft>
                <a:spcPts val="0"/>
              </a:spcAft>
              <a:buClr>
                <a:schemeClr val="dk1"/>
              </a:buClr>
              <a:buSzPts val="2200"/>
              <a:buFont typeface="Times New Roman"/>
              <a:buChar char="○"/>
            </a:pPr>
            <a:r>
              <a:rPr lang="en-US" sz="2200">
                <a:solidFill>
                  <a:srgbClr val="2C3F71"/>
                </a:solidFill>
                <a:latin typeface="Times New Roman"/>
                <a:ea typeface="Times New Roman"/>
                <a:cs typeface="Times New Roman"/>
                <a:sym typeface="Times New Roman"/>
              </a:rPr>
              <a:t>Applied 10 different clustering algorithms range from basic K-Means, K-Means extensions to hierarchical clustering, kernel-based clustering, density-based clustering and probabilistic model using existing packages.</a:t>
            </a:r>
            <a:endParaRPr sz="2200">
              <a:solidFill>
                <a:srgbClr val="2C3F71"/>
              </a:solidFill>
              <a:latin typeface="Times New Roman"/>
              <a:ea typeface="Times New Roman"/>
              <a:cs typeface="Times New Roman"/>
              <a:sym typeface="Times New Roman"/>
            </a:endParaRPr>
          </a:p>
          <a:p>
            <a:pPr indent="-368300" lvl="1" marL="914400" rtl="0">
              <a:spcBef>
                <a:spcPts val="0"/>
              </a:spcBef>
              <a:spcAft>
                <a:spcPts val="0"/>
              </a:spcAft>
              <a:buClr>
                <a:srgbClr val="2C3F71"/>
              </a:buClr>
              <a:buSzPts val="2200"/>
              <a:buFont typeface="Times New Roman"/>
              <a:buChar char="○"/>
            </a:pPr>
            <a:r>
              <a:rPr lang="en-US" sz="2200">
                <a:solidFill>
                  <a:srgbClr val="2C3F71"/>
                </a:solidFill>
                <a:latin typeface="Times New Roman"/>
                <a:ea typeface="Times New Roman"/>
                <a:cs typeface="Times New Roman"/>
                <a:sym typeface="Times New Roman"/>
              </a:rPr>
              <a:t>Self-implemented K-Means, K-Medians, K-Harmonic Means and K-Prototype clustering algorithms from scratch. </a:t>
            </a:r>
            <a:endParaRPr sz="2200">
              <a:solidFill>
                <a:srgbClr val="2C3F71"/>
              </a:solidFill>
              <a:latin typeface="Times New Roman"/>
              <a:ea typeface="Times New Roman"/>
              <a:cs typeface="Times New Roman"/>
              <a:sym typeface="Times New Roman"/>
            </a:endParaRPr>
          </a:p>
          <a:p>
            <a:pPr indent="-393700" lvl="0" marL="457200" rtl="0">
              <a:spcBef>
                <a:spcPts val="0"/>
              </a:spcBef>
              <a:spcAft>
                <a:spcPts val="0"/>
              </a:spcAft>
              <a:buClr>
                <a:srgbClr val="2C3F71"/>
              </a:buClr>
              <a:buSzPts val="2600"/>
              <a:buFont typeface="Times New Roman"/>
              <a:buChar char="●"/>
            </a:pPr>
            <a:r>
              <a:rPr lang="en-US" sz="2600">
                <a:solidFill>
                  <a:srgbClr val="2C3F71"/>
                </a:solidFill>
                <a:latin typeface="Times New Roman"/>
                <a:ea typeface="Times New Roman"/>
                <a:cs typeface="Times New Roman"/>
                <a:sym typeface="Times New Roman"/>
              </a:rPr>
              <a:t>Determination of Optimal K</a:t>
            </a:r>
            <a:endParaRPr sz="2600">
              <a:solidFill>
                <a:srgbClr val="2C3F71"/>
              </a:solidFill>
              <a:latin typeface="Times New Roman"/>
              <a:ea typeface="Times New Roman"/>
              <a:cs typeface="Times New Roman"/>
              <a:sym typeface="Times New Roman"/>
            </a:endParaRPr>
          </a:p>
          <a:p>
            <a:pPr indent="-381000" lvl="1" marL="914400" rtl="0">
              <a:spcBef>
                <a:spcPts val="0"/>
              </a:spcBef>
              <a:spcAft>
                <a:spcPts val="0"/>
              </a:spcAft>
              <a:buClr>
                <a:srgbClr val="2C3F71"/>
              </a:buClr>
              <a:buSzPts val="2400"/>
              <a:buFont typeface="Times New Roman"/>
              <a:buChar char="○"/>
            </a:pPr>
            <a:r>
              <a:rPr lang="en-US" sz="2400">
                <a:solidFill>
                  <a:srgbClr val="2C3F71"/>
                </a:solidFill>
                <a:latin typeface="Times New Roman"/>
                <a:ea typeface="Times New Roman"/>
                <a:cs typeface="Times New Roman"/>
                <a:sym typeface="Times New Roman"/>
              </a:rPr>
              <a:t>Elbow Method</a:t>
            </a:r>
            <a:endParaRPr sz="2400">
              <a:solidFill>
                <a:srgbClr val="2C3F71"/>
              </a:solidFill>
              <a:latin typeface="Times New Roman"/>
              <a:ea typeface="Times New Roman"/>
              <a:cs typeface="Times New Roman"/>
              <a:sym typeface="Times New Roman"/>
            </a:endParaRPr>
          </a:p>
          <a:p>
            <a:pPr indent="0" lvl="0" marL="457200" rtl="0">
              <a:spcBef>
                <a:spcPts val="0"/>
              </a:spcBef>
              <a:spcAft>
                <a:spcPts val="0"/>
              </a:spcAft>
              <a:buClr>
                <a:schemeClr val="dk1"/>
              </a:buClr>
              <a:buSzPts val="1100"/>
              <a:buFont typeface="Arial"/>
              <a:buNone/>
            </a:pPr>
            <a:r>
              <a:rPr lang="en-US" sz="2200">
                <a:solidFill>
                  <a:srgbClr val="2C3F71"/>
                </a:solidFill>
                <a:latin typeface="Times New Roman"/>
                <a:ea typeface="Times New Roman"/>
                <a:cs typeface="Times New Roman"/>
                <a:sym typeface="Times New Roman"/>
              </a:rPr>
              <a:t>To define clusters such that the explained variance (between-cluster sum of squares/total sum of squares) is maximized.</a:t>
            </a:r>
            <a:endParaRPr sz="2200">
              <a:solidFill>
                <a:srgbClr val="2C3F71"/>
              </a:solidFill>
              <a:latin typeface="Times New Roman"/>
              <a:ea typeface="Times New Roman"/>
              <a:cs typeface="Times New Roman"/>
              <a:sym typeface="Times New Roman"/>
            </a:endParaRPr>
          </a:p>
          <a:p>
            <a:pPr indent="-381000" lvl="1" marL="914400" rtl="0">
              <a:spcBef>
                <a:spcPts val="0"/>
              </a:spcBef>
              <a:spcAft>
                <a:spcPts val="0"/>
              </a:spcAft>
              <a:buClr>
                <a:srgbClr val="2C3F71"/>
              </a:buClr>
              <a:buSzPts val="2400"/>
              <a:buFont typeface="Times New Roman"/>
              <a:buChar char="○"/>
            </a:pPr>
            <a:r>
              <a:rPr lang="en-US" sz="2400">
                <a:solidFill>
                  <a:srgbClr val="2C3F71"/>
                </a:solidFill>
                <a:latin typeface="Times New Roman"/>
                <a:ea typeface="Times New Roman"/>
                <a:cs typeface="Times New Roman"/>
                <a:sym typeface="Times New Roman"/>
              </a:rPr>
              <a:t>Average Silhouette Score Analysis</a:t>
            </a:r>
            <a:endParaRPr sz="2400">
              <a:solidFill>
                <a:srgbClr val="2C3F71"/>
              </a:solidFill>
              <a:latin typeface="Times New Roman"/>
              <a:ea typeface="Times New Roman"/>
              <a:cs typeface="Times New Roman"/>
              <a:sym typeface="Times New Roman"/>
            </a:endParaRPr>
          </a:p>
          <a:p>
            <a:pPr indent="0" lvl="0" marL="457200" rtl="0">
              <a:spcBef>
                <a:spcPts val="0"/>
              </a:spcBef>
              <a:spcAft>
                <a:spcPts val="0"/>
              </a:spcAft>
              <a:buClr>
                <a:schemeClr val="dk1"/>
              </a:buClr>
              <a:buSzPts val="1100"/>
              <a:buFont typeface="Arial"/>
              <a:buNone/>
            </a:pPr>
            <a:r>
              <a:rPr lang="en-US" sz="2200">
                <a:solidFill>
                  <a:srgbClr val="2C3F71"/>
                </a:solidFill>
                <a:latin typeface="Times New Roman"/>
                <a:ea typeface="Times New Roman"/>
                <a:cs typeface="Times New Roman"/>
                <a:sym typeface="Times New Roman"/>
              </a:rPr>
              <a:t>Silhouette coefficient is calculated using the mean intra-cluster distance and the mean nearest-cluster distance for each sample. Average silhouette measures how close each point in one cluster is to points in the neighboring clusters and thus provides a way to assess clustering performance. </a:t>
            </a:r>
            <a:endParaRPr sz="2200">
              <a:solidFill>
                <a:srgbClr val="2C3F71"/>
              </a:solidFill>
              <a:latin typeface="Times New Roman"/>
              <a:ea typeface="Times New Roman"/>
              <a:cs typeface="Times New Roman"/>
              <a:sym typeface="Times New Roman"/>
            </a:endParaRPr>
          </a:p>
          <a:p>
            <a:pPr indent="0" lvl="0" marL="0">
              <a:spcBef>
                <a:spcPts val="0"/>
              </a:spcBef>
              <a:spcAft>
                <a:spcPts val="0"/>
              </a:spcAft>
              <a:buNone/>
            </a:pPr>
            <a:r>
              <a:t/>
            </a:r>
            <a:endParaRPr sz="2600"/>
          </a:p>
        </p:txBody>
      </p:sp>
      <p:sp>
        <p:nvSpPr>
          <p:cNvPr id="119" name="Shape 119"/>
          <p:cNvSpPr txBox="1"/>
          <p:nvPr/>
        </p:nvSpPr>
        <p:spPr>
          <a:xfrm>
            <a:off x="1218400" y="23954963"/>
            <a:ext cx="3898800" cy="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2C3F71"/>
                </a:solidFill>
                <a:latin typeface="Times New Roman"/>
                <a:ea typeface="Times New Roman"/>
                <a:cs typeface="Times New Roman"/>
                <a:sym typeface="Times New Roman"/>
              </a:rPr>
              <a:t>Get Low Rank Representation</a:t>
            </a:r>
            <a:endParaRPr b="1" sz="1800">
              <a:solidFill>
                <a:srgbClr val="2C3F71"/>
              </a:solidFill>
              <a:latin typeface="Times New Roman"/>
              <a:ea typeface="Times New Roman"/>
              <a:cs typeface="Times New Roman"/>
              <a:sym typeface="Times New Roman"/>
            </a:endParaRPr>
          </a:p>
        </p:txBody>
      </p:sp>
      <p:grpSp>
        <p:nvGrpSpPr>
          <p:cNvPr id="120" name="Shape 120"/>
          <p:cNvGrpSpPr/>
          <p:nvPr/>
        </p:nvGrpSpPr>
        <p:grpSpPr>
          <a:xfrm>
            <a:off x="11330000" y="5877125"/>
            <a:ext cx="20837625" cy="1690775"/>
            <a:chOff x="11330000" y="6867725"/>
            <a:chExt cx="20837625" cy="1690775"/>
          </a:xfrm>
        </p:grpSpPr>
        <p:sp>
          <p:nvSpPr>
            <p:cNvPr id="121" name="Shape 121"/>
            <p:cNvSpPr/>
            <p:nvPr/>
          </p:nvSpPr>
          <p:spPr>
            <a:xfrm>
              <a:off x="25908725" y="6940600"/>
              <a:ext cx="6258900" cy="1617900"/>
            </a:xfrm>
            <a:prstGeom prst="rightArrow">
              <a:avLst>
                <a:gd fmla="val 50000" name="adj1"/>
                <a:gd fmla="val 50000" name="adj2"/>
              </a:avLst>
            </a:prstGeom>
            <a:solidFill>
              <a:srgbClr val="E69138"/>
            </a:solidFill>
            <a:ln cap="flat" cmpd="sng" w="9525">
              <a:solidFill>
                <a:schemeClr val="dk2"/>
              </a:solidFill>
              <a:prstDash val="solid"/>
              <a:round/>
              <a:headEnd len="sm" w="sm" type="none"/>
              <a:tailEnd len="sm" w="sm" type="none"/>
            </a:ln>
            <a:effectLst>
              <a:outerShdw rotWithShape="0" algn="bl" dir="5400000" dist="19050">
                <a:srgbClr val="000000">
                  <a:alpha val="50000"/>
                </a:srgbClr>
              </a:outerShdw>
            </a:effectLst>
          </p:spPr>
          <p:txBody>
            <a:bodyPr anchorCtr="0" anchor="ctr" bIns="91425" lIns="91425" spcFirstLastPara="1" rIns="91425" wrap="square" tIns="91425">
              <a:noAutofit/>
            </a:bodyPr>
            <a:lstStyle/>
            <a:p>
              <a:pPr indent="0" lvl="0" marL="914400" rtl="0">
                <a:spcBef>
                  <a:spcPts val="0"/>
                </a:spcBef>
                <a:spcAft>
                  <a:spcPts val="0"/>
                </a:spcAft>
                <a:buNone/>
              </a:pPr>
              <a:r>
                <a:rPr lang="en-US" sz="2500">
                  <a:solidFill>
                    <a:schemeClr val="dk1"/>
                  </a:solidFill>
                </a:rPr>
                <a:t>Step 4: Group features and PCA transformation.</a:t>
              </a:r>
              <a:endParaRPr sz="2500">
                <a:solidFill>
                  <a:schemeClr val="dk1"/>
                </a:solidFill>
              </a:endParaRPr>
            </a:p>
          </p:txBody>
        </p:sp>
        <p:grpSp>
          <p:nvGrpSpPr>
            <p:cNvPr id="122" name="Shape 122"/>
            <p:cNvGrpSpPr/>
            <p:nvPr/>
          </p:nvGrpSpPr>
          <p:grpSpPr>
            <a:xfrm>
              <a:off x="11330000" y="6867725"/>
              <a:ext cx="15510100" cy="1665000"/>
              <a:chOff x="11330000" y="6867725"/>
              <a:chExt cx="15510100" cy="1665000"/>
            </a:xfrm>
          </p:grpSpPr>
          <p:sp>
            <p:nvSpPr>
              <p:cNvPr id="123" name="Shape 123"/>
              <p:cNvSpPr/>
              <p:nvPr/>
            </p:nvSpPr>
            <p:spPr>
              <a:xfrm>
                <a:off x="19683600" y="6914825"/>
                <a:ext cx="7156500" cy="1617900"/>
              </a:xfrm>
              <a:prstGeom prst="rightArrow">
                <a:avLst>
                  <a:gd fmla="val 50000" name="adj1"/>
                  <a:gd fmla="val 50000" name="adj2"/>
                </a:avLst>
              </a:prstGeom>
              <a:solidFill>
                <a:srgbClr val="F6B26B"/>
              </a:solidFill>
              <a:ln cap="flat" cmpd="sng" w="9525">
                <a:solidFill>
                  <a:schemeClr val="dk2"/>
                </a:solidFill>
                <a:prstDash val="solid"/>
                <a:round/>
                <a:headEnd len="sm" w="sm" type="none"/>
                <a:tailEnd len="sm" w="sm" type="none"/>
              </a:ln>
              <a:effectLst>
                <a:outerShdw rotWithShape="0" algn="bl" dir="5400000" dist="19050">
                  <a:srgbClr val="000000">
                    <a:alpha val="50000"/>
                  </a:srgbClr>
                </a:outerShdw>
              </a:effectLst>
            </p:spPr>
            <p:txBody>
              <a:bodyPr anchorCtr="0" anchor="ctr" bIns="91425" lIns="91425" spcFirstLastPara="1" rIns="91425" wrap="square" tIns="91425">
                <a:noAutofit/>
              </a:bodyPr>
              <a:lstStyle/>
              <a:p>
                <a:pPr indent="0" lvl="0" marL="914400" rtl="0">
                  <a:spcBef>
                    <a:spcPts val="0"/>
                  </a:spcBef>
                  <a:spcAft>
                    <a:spcPts val="0"/>
                  </a:spcAft>
                  <a:buNone/>
                </a:pPr>
                <a:r>
                  <a:rPr lang="en-US" sz="2500">
                    <a:solidFill>
                      <a:schemeClr val="dk1"/>
                    </a:solidFill>
                  </a:rPr>
                  <a:t>Step 3: LASSO, select features that can predict policyholders’ behaviors.</a:t>
                </a:r>
                <a:endParaRPr sz="2500">
                  <a:solidFill>
                    <a:schemeClr val="dk1"/>
                  </a:solidFill>
                </a:endParaRPr>
              </a:p>
            </p:txBody>
          </p:sp>
          <p:sp>
            <p:nvSpPr>
              <p:cNvPr id="124" name="Shape 124"/>
              <p:cNvSpPr/>
              <p:nvPr/>
            </p:nvSpPr>
            <p:spPr>
              <a:xfrm>
                <a:off x="15918300" y="6867725"/>
                <a:ext cx="4638600" cy="1665000"/>
              </a:xfrm>
              <a:prstGeom prst="rightArrow">
                <a:avLst>
                  <a:gd fmla="val 50000" name="adj1"/>
                  <a:gd fmla="val 50000" name="adj2"/>
                </a:avLst>
              </a:prstGeom>
              <a:solidFill>
                <a:srgbClr val="F9CB9C"/>
              </a:solidFill>
              <a:ln cap="flat" cmpd="sng" w="9525">
                <a:solidFill>
                  <a:schemeClr val="dk2"/>
                </a:solidFill>
                <a:prstDash val="solid"/>
                <a:round/>
                <a:headEnd len="sm" w="sm" type="none"/>
                <a:tailEnd len="sm" w="sm" type="none"/>
              </a:ln>
              <a:effectLst>
                <a:outerShdw rotWithShape="0" algn="bl" dir="5400000" dist="19050">
                  <a:srgbClr val="000000">
                    <a:alpha val="52999"/>
                  </a:srgbClr>
                </a:outerShdw>
              </a:effectLst>
            </p:spPr>
            <p:txBody>
              <a:bodyPr anchorCtr="0" anchor="ctr" bIns="91425" lIns="91425" spcFirstLastPara="1" rIns="91425" wrap="square" tIns="91425">
                <a:noAutofit/>
              </a:bodyPr>
              <a:lstStyle/>
              <a:p>
                <a:pPr indent="0" lvl="0" marL="914400" rtl="0">
                  <a:spcBef>
                    <a:spcPts val="0"/>
                  </a:spcBef>
                  <a:spcAft>
                    <a:spcPts val="0"/>
                  </a:spcAft>
                  <a:buClr>
                    <a:schemeClr val="dk1"/>
                  </a:buClr>
                  <a:buSzPts val="1100"/>
                  <a:buFont typeface="Arial"/>
                  <a:buNone/>
                </a:pPr>
                <a:r>
                  <a:rPr lang="en-US" sz="2500">
                    <a:solidFill>
                      <a:schemeClr val="dk1"/>
                    </a:solidFill>
                  </a:rPr>
                  <a:t>Step 2: Remove correlated features.</a:t>
                </a:r>
                <a:endParaRPr sz="2500"/>
              </a:p>
            </p:txBody>
          </p:sp>
          <p:sp>
            <p:nvSpPr>
              <p:cNvPr id="125" name="Shape 125"/>
              <p:cNvSpPr/>
              <p:nvPr/>
            </p:nvSpPr>
            <p:spPr>
              <a:xfrm>
                <a:off x="11330000" y="6867725"/>
                <a:ext cx="5498100" cy="16650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a:effectLst>
                <a:outerShdw rotWithShape="0" algn="bl" dir="5400000" dist="19050">
                  <a:srgbClr val="000000"/>
                </a:outerShdw>
              </a:effectLst>
            </p:spPr>
            <p:txBody>
              <a:bodyPr anchorCtr="0" anchor="ctr" bIns="91425" lIns="91425" spcFirstLastPara="1" rIns="91425" wrap="square" tIns="91425">
                <a:noAutofit/>
              </a:bodyPr>
              <a:lstStyle/>
              <a:p>
                <a:pPr indent="0" lvl="0" marL="457200">
                  <a:spcBef>
                    <a:spcPts val="0"/>
                  </a:spcBef>
                  <a:spcAft>
                    <a:spcPts val="0"/>
                  </a:spcAft>
                  <a:buNone/>
                </a:pPr>
                <a:r>
                  <a:rPr lang="en-US" sz="2500"/>
                  <a:t>Step 1: Go through all features and remove </a:t>
                </a:r>
                <a:r>
                  <a:rPr lang="en-US" sz="2500"/>
                  <a:t>irrelevant</a:t>
                </a:r>
                <a:r>
                  <a:rPr lang="en-US" sz="2500"/>
                  <a:t> ones.</a:t>
                </a:r>
                <a:endParaRPr sz="2500"/>
              </a:p>
            </p:txBody>
          </p:sp>
        </p:grpSp>
      </p:grpSp>
      <p:pic>
        <p:nvPicPr>
          <p:cNvPr id="126" name="Shape 126"/>
          <p:cNvPicPr preferRelativeResize="0"/>
          <p:nvPr/>
        </p:nvPicPr>
        <p:blipFill>
          <a:blip r:embed="rId6">
            <a:alphaModFix/>
          </a:blip>
          <a:stretch>
            <a:fillRect/>
          </a:stretch>
        </p:blipFill>
        <p:spPr>
          <a:xfrm>
            <a:off x="1105000" y="23453825"/>
            <a:ext cx="4125605" cy="1891700"/>
          </a:xfrm>
          <a:prstGeom prst="rect">
            <a:avLst/>
          </a:prstGeom>
          <a:noFill/>
          <a:ln>
            <a:noFill/>
          </a:ln>
        </p:spPr>
      </p:pic>
      <p:sp>
        <p:nvSpPr>
          <p:cNvPr id="127" name="Shape 127"/>
          <p:cNvSpPr txBox="1"/>
          <p:nvPr/>
        </p:nvSpPr>
        <p:spPr>
          <a:xfrm>
            <a:off x="5750225" y="25365175"/>
            <a:ext cx="4972800" cy="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rgbClr val="2C3F71"/>
                </a:solidFill>
                <a:latin typeface="Times New Roman"/>
                <a:ea typeface="Times New Roman"/>
                <a:cs typeface="Times New Roman"/>
                <a:sym typeface="Times New Roman"/>
              </a:rPr>
              <a:t>Original</a:t>
            </a:r>
            <a:r>
              <a:rPr lang="en-US" sz="1600">
                <a:solidFill>
                  <a:srgbClr val="2C3F71"/>
                </a:solidFill>
                <a:latin typeface="Times New Roman"/>
                <a:ea typeface="Times New Roman"/>
                <a:cs typeface="Times New Roman"/>
                <a:sym typeface="Times New Roman"/>
              </a:rPr>
              <a:t> Data                                Imputed Data</a:t>
            </a:r>
            <a:endParaRPr sz="1600">
              <a:solidFill>
                <a:srgbClr val="2C3F71"/>
              </a:solidFill>
              <a:latin typeface="Times New Roman"/>
              <a:ea typeface="Times New Roman"/>
              <a:cs typeface="Times New Roman"/>
              <a:sym typeface="Times New Roman"/>
            </a:endParaRPr>
          </a:p>
          <a:p>
            <a:pPr indent="0" lvl="0" marL="0" rtl="0" algn="ctr">
              <a:spcBef>
                <a:spcPts val="0"/>
              </a:spcBef>
              <a:spcAft>
                <a:spcPts val="0"/>
              </a:spcAft>
              <a:buNone/>
            </a:pPr>
            <a:r>
              <a:rPr lang="en-US" sz="1600">
                <a:solidFill>
                  <a:srgbClr val="2C3F71"/>
                </a:solidFill>
                <a:latin typeface="Times New Roman"/>
                <a:ea typeface="Times New Roman"/>
                <a:cs typeface="Times New Roman"/>
                <a:sym typeface="Times New Roman"/>
              </a:rPr>
              <a:t>17 variables                                   </a:t>
            </a:r>
            <a:r>
              <a:rPr lang="en-US" sz="1600">
                <a:solidFill>
                  <a:srgbClr val="2C3F71"/>
                </a:solidFill>
                <a:latin typeface="Times New Roman"/>
                <a:ea typeface="Times New Roman"/>
                <a:cs typeface="Times New Roman"/>
                <a:sym typeface="Times New Roman"/>
              </a:rPr>
              <a:t>17 variables</a:t>
            </a:r>
            <a:endParaRPr sz="1600">
              <a:solidFill>
                <a:srgbClr val="2C3F71"/>
              </a:solidFill>
              <a:latin typeface="Times New Roman"/>
              <a:ea typeface="Times New Roman"/>
              <a:cs typeface="Times New Roman"/>
              <a:sym typeface="Times New Roman"/>
            </a:endParaRPr>
          </a:p>
        </p:txBody>
      </p:sp>
      <p:sp>
        <p:nvSpPr>
          <p:cNvPr id="128" name="Shape 128"/>
          <p:cNvSpPr txBox="1"/>
          <p:nvPr/>
        </p:nvSpPr>
        <p:spPr>
          <a:xfrm>
            <a:off x="681400" y="25322600"/>
            <a:ext cx="4972800" cy="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rgbClr val="2C3F71"/>
                </a:solidFill>
                <a:latin typeface="Times New Roman"/>
                <a:ea typeface="Times New Roman"/>
                <a:cs typeface="Times New Roman"/>
                <a:sym typeface="Times New Roman"/>
              </a:rPr>
              <a:t>Generalized Low Rank Model (GLRM) Illustration</a:t>
            </a:r>
            <a:endParaRPr sz="1600">
              <a:solidFill>
                <a:srgbClr val="2C3F71"/>
              </a:solidFill>
              <a:latin typeface="Times New Roman"/>
              <a:ea typeface="Times New Roman"/>
              <a:cs typeface="Times New Roman"/>
              <a:sym typeface="Times New Roman"/>
            </a:endParaRPr>
          </a:p>
        </p:txBody>
      </p:sp>
      <p:sp>
        <p:nvSpPr>
          <p:cNvPr id="129" name="Shape 129"/>
          <p:cNvSpPr txBox="1"/>
          <p:nvPr/>
        </p:nvSpPr>
        <p:spPr>
          <a:xfrm>
            <a:off x="1218400" y="23028488"/>
            <a:ext cx="3898800" cy="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2C3F71"/>
                </a:solidFill>
                <a:latin typeface="Times New Roman"/>
                <a:ea typeface="Times New Roman"/>
                <a:cs typeface="Times New Roman"/>
                <a:sym typeface="Times New Roman"/>
              </a:rPr>
              <a:t>Get Low Rank Representation</a:t>
            </a:r>
            <a:endParaRPr b="1" sz="1800">
              <a:solidFill>
                <a:srgbClr val="2C3F71"/>
              </a:solidFill>
              <a:latin typeface="Times New Roman"/>
              <a:ea typeface="Times New Roman"/>
              <a:cs typeface="Times New Roman"/>
              <a:sym typeface="Times New Roman"/>
            </a:endParaRPr>
          </a:p>
        </p:txBody>
      </p:sp>
      <p:sp>
        <p:nvSpPr>
          <p:cNvPr id="130" name="Shape 130"/>
          <p:cNvSpPr txBox="1"/>
          <p:nvPr/>
        </p:nvSpPr>
        <p:spPr>
          <a:xfrm>
            <a:off x="5522526" y="22952300"/>
            <a:ext cx="5634000" cy="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2C3F71"/>
                </a:solidFill>
                <a:latin typeface="Times New Roman"/>
                <a:ea typeface="Times New Roman"/>
                <a:cs typeface="Times New Roman"/>
                <a:sym typeface="Times New Roman"/>
              </a:rPr>
              <a:t>Pearson Correlation Patterns, original vs. imputed data</a:t>
            </a:r>
            <a:endParaRPr b="1" sz="1800">
              <a:solidFill>
                <a:srgbClr val="2C3F71"/>
              </a:solidFill>
              <a:latin typeface="Times New Roman"/>
              <a:ea typeface="Times New Roman"/>
              <a:cs typeface="Times New Roman"/>
              <a:sym typeface="Times New Roman"/>
            </a:endParaRPr>
          </a:p>
        </p:txBody>
      </p:sp>
      <p:sp>
        <p:nvSpPr>
          <p:cNvPr id="131" name="Shape 131"/>
          <p:cNvSpPr txBox="1"/>
          <p:nvPr>
            <p:ph idx="3" type="body"/>
          </p:nvPr>
        </p:nvSpPr>
        <p:spPr>
          <a:xfrm>
            <a:off x="519850" y="15932581"/>
            <a:ext cx="10210800" cy="753900"/>
          </a:xfrm>
          <a:prstGeom prst="rect">
            <a:avLst/>
          </a:prstGeom>
          <a:solidFill>
            <a:srgbClr val="334174"/>
          </a:solidFill>
          <a:ln cap="flat" cmpd="sng" w="9525">
            <a:solidFill>
              <a:srgbClr val="33417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2C3F71"/>
              </a:buClr>
              <a:buSzPts val="3700"/>
              <a:buFont typeface="Arial"/>
              <a:buNone/>
            </a:pPr>
            <a:r>
              <a:rPr lang="en-US" u="none">
                <a:solidFill>
                  <a:schemeClr val="lt1"/>
                </a:solidFill>
              </a:rPr>
              <a:t>Data</a:t>
            </a:r>
            <a:endParaRPr b="1" i="0" sz="3700" u="none" cap="none" strike="noStrike">
              <a:solidFill>
                <a:schemeClr val="lt1"/>
              </a:solidFill>
              <a:latin typeface="Calibri"/>
              <a:ea typeface="Calibri"/>
              <a:cs typeface="Calibri"/>
              <a:sym typeface="Calibri"/>
            </a:endParaRPr>
          </a:p>
        </p:txBody>
      </p:sp>
      <p:grpSp>
        <p:nvGrpSpPr>
          <p:cNvPr id="132" name="Shape 132"/>
          <p:cNvGrpSpPr/>
          <p:nvPr/>
        </p:nvGrpSpPr>
        <p:grpSpPr>
          <a:xfrm>
            <a:off x="755675" y="12192163"/>
            <a:ext cx="2457600" cy="3295800"/>
            <a:chOff x="527075" y="12039763"/>
            <a:chExt cx="2457600" cy="3295800"/>
          </a:xfrm>
        </p:grpSpPr>
        <p:sp>
          <p:nvSpPr>
            <p:cNvPr id="133" name="Shape 133"/>
            <p:cNvSpPr/>
            <p:nvPr/>
          </p:nvSpPr>
          <p:spPr>
            <a:xfrm>
              <a:off x="527075" y="12992263"/>
              <a:ext cx="2457600" cy="476400"/>
            </a:xfrm>
            <a:prstGeom prst="homePlate">
              <a:avLst>
                <a:gd fmla="val 50000"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Deliverable 2</a:t>
              </a:r>
              <a:endParaRPr b="1" sz="2400"/>
            </a:p>
          </p:txBody>
        </p:sp>
        <p:sp>
          <p:nvSpPr>
            <p:cNvPr id="134" name="Shape 134"/>
            <p:cNvSpPr/>
            <p:nvPr/>
          </p:nvSpPr>
          <p:spPr>
            <a:xfrm>
              <a:off x="527075" y="13944763"/>
              <a:ext cx="2457600" cy="476400"/>
            </a:xfrm>
            <a:prstGeom prst="homePlate">
              <a:avLst>
                <a:gd fmla="val 50000"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chemeClr val="dk1"/>
                  </a:solidFill>
                </a:rPr>
                <a:t>Deliverable 3</a:t>
              </a:r>
              <a:endParaRPr b="1" sz="2400">
                <a:solidFill>
                  <a:schemeClr val="dk1"/>
                </a:solidFill>
              </a:endParaRPr>
            </a:p>
          </p:txBody>
        </p:sp>
        <p:sp>
          <p:nvSpPr>
            <p:cNvPr id="135" name="Shape 135"/>
            <p:cNvSpPr/>
            <p:nvPr/>
          </p:nvSpPr>
          <p:spPr>
            <a:xfrm>
              <a:off x="527075" y="12039763"/>
              <a:ext cx="2457600" cy="476400"/>
            </a:xfrm>
            <a:prstGeom prst="homePlate">
              <a:avLst>
                <a:gd fmla="val 50000"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Deliverable 1</a:t>
              </a:r>
              <a:endParaRPr b="1" sz="2400"/>
            </a:p>
          </p:txBody>
        </p:sp>
        <p:sp>
          <p:nvSpPr>
            <p:cNvPr id="136" name="Shape 136"/>
            <p:cNvSpPr/>
            <p:nvPr/>
          </p:nvSpPr>
          <p:spPr>
            <a:xfrm>
              <a:off x="527075" y="14859163"/>
              <a:ext cx="2457600" cy="476400"/>
            </a:xfrm>
            <a:prstGeom prst="homePlate">
              <a:avLst>
                <a:gd fmla="val 50000"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Deliverable 4</a:t>
              </a:r>
              <a:endParaRPr b="1" sz="2400"/>
            </a:p>
          </p:txBody>
        </p:sp>
      </p:grpSp>
      <p:grpSp>
        <p:nvGrpSpPr>
          <p:cNvPr id="137" name="Shape 137"/>
          <p:cNvGrpSpPr/>
          <p:nvPr/>
        </p:nvGrpSpPr>
        <p:grpSpPr>
          <a:xfrm>
            <a:off x="3327425" y="12039763"/>
            <a:ext cx="6515100" cy="3904113"/>
            <a:chOff x="3251225" y="12039763"/>
            <a:chExt cx="6515100" cy="3904113"/>
          </a:xfrm>
        </p:grpSpPr>
        <p:sp>
          <p:nvSpPr>
            <p:cNvPr id="138" name="Shape 138"/>
            <p:cNvSpPr txBox="1"/>
            <p:nvPr/>
          </p:nvSpPr>
          <p:spPr>
            <a:xfrm>
              <a:off x="3251225" y="12039763"/>
              <a:ext cx="6515100" cy="97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200">
                  <a:solidFill>
                    <a:srgbClr val="2C3F71"/>
                  </a:solidFill>
                  <a:latin typeface="Times New Roman"/>
                  <a:ea typeface="Times New Roman"/>
                  <a:cs typeface="Times New Roman"/>
                  <a:sym typeface="Times New Roman"/>
                </a:rPr>
                <a:t>Enriched datasets with missing value imputation and reduced datasets dimensions with feature selection.</a:t>
              </a:r>
              <a:endParaRPr sz="2200">
                <a:solidFill>
                  <a:srgbClr val="2C3F71"/>
                </a:solidFill>
                <a:latin typeface="Times New Roman"/>
                <a:ea typeface="Times New Roman"/>
                <a:cs typeface="Times New Roman"/>
                <a:sym typeface="Times New Roman"/>
              </a:endParaRPr>
            </a:p>
            <a:p>
              <a:pPr indent="0" lvl="0" marL="0" rtl="0">
                <a:spcBef>
                  <a:spcPts val="600"/>
                </a:spcBef>
                <a:spcAft>
                  <a:spcPts val="600"/>
                </a:spcAft>
                <a:buNone/>
              </a:pPr>
              <a:r>
                <a:t/>
              </a:r>
              <a:endParaRPr sz="1200">
                <a:solidFill>
                  <a:schemeClr val="dk1"/>
                </a:solidFill>
                <a:latin typeface="Times New Roman"/>
                <a:ea typeface="Times New Roman"/>
                <a:cs typeface="Times New Roman"/>
                <a:sym typeface="Times New Roman"/>
              </a:endParaRPr>
            </a:p>
          </p:txBody>
        </p:sp>
        <p:sp>
          <p:nvSpPr>
            <p:cNvPr id="139" name="Shape 139"/>
            <p:cNvSpPr txBox="1"/>
            <p:nvPr/>
          </p:nvSpPr>
          <p:spPr>
            <a:xfrm>
              <a:off x="3251225" y="13963413"/>
              <a:ext cx="6515100" cy="97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200">
                  <a:solidFill>
                    <a:srgbClr val="2C3F71"/>
                  </a:solidFill>
                  <a:latin typeface="Times New Roman"/>
                  <a:ea typeface="Times New Roman"/>
                  <a:cs typeface="Times New Roman"/>
                  <a:sym typeface="Times New Roman"/>
                </a:rPr>
                <a:t>Developed and performed different clustering algorithms, compared their clustering performance and running time.</a:t>
              </a:r>
              <a:endParaRPr sz="2200">
                <a:solidFill>
                  <a:srgbClr val="2C3F71"/>
                </a:solidFill>
                <a:latin typeface="Times New Roman"/>
                <a:ea typeface="Times New Roman"/>
                <a:cs typeface="Times New Roman"/>
                <a:sym typeface="Times New Roman"/>
              </a:endParaRPr>
            </a:p>
            <a:p>
              <a:pPr indent="0" lvl="0" marL="0" rtl="0">
                <a:spcBef>
                  <a:spcPts val="0"/>
                </a:spcBef>
                <a:spcAft>
                  <a:spcPts val="0"/>
                </a:spcAft>
                <a:buNone/>
              </a:pPr>
              <a:r>
                <a:t/>
              </a:r>
              <a:endParaRPr sz="2200">
                <a:solidFill>
                  <a:srgbClr val="2C3F71"/>
                </a:solidFill>
                <a:latin typeface="Times New Roman"/>
                <a:ea typeface="Times New Roman"/>
                <a:cs typeface="Times New Roman"/>
                <a:sym typeface="Times New Roman"/>
              </a:endParaRPr>
            </a:p>
          </p:txBody>
        </p:sp>
        <p:sp>
          <p:nvSpPr>
            <p:cNvPr id="140" name="Shape 140"/>
            <p:cNvSpPr txBox="1"/>
            <p:nvPr/>
          </p:nvSpPr>
          <p:spPr>
            <a:xfrm>
              <a:off x="3251225" y="13001588"/>
              <a:ext cx="6515100" cy="97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200">
                  <a:solidFill>
                    <a:srgbClr val="2C3F71"/>
                  </a:solidFill>
                  <a:latin typeface="Times New Roman"/>
                  <a:ea typeface="Times New Roman"/>
                  <a:cs typeface="Times New Roman"/>
                  <a:sym typeface="Times New Roman"/>
                </a:rPr>
                <a:t>Method of determining optimal number of clusters (optimal K) based on internal metric.</a:t>
              </a:r>
              <a:endParaRPr sz="2200">
                <a:solidFill>
                  <a:srgbClr val="2C3F71"/>
                </a:solidFill>
                <a:latin typeface="Times New Roman"/>
                <a:ea typeface="Times New Roman"/>
                <a:cs typeface="Times New Roman"/>
                <a:sym typeface="Times New Roman"/>
              </a:endParaRPr>
            </a:p>
          </p:txBody>
        </p:sp>
        <p:sp>
          <p:nvSpPr>
            <p:cNvPr id="141" name="Shape 141"/>
            <p:cNvSpPr txBox="1"/>
            <p:nvPr/>
          </p:nvSpPr>
          <p:spPr>
            <a:xfrm>
              <a:off x="3251225" y="14972175"/>
              <a:ext cx="6515100" cy="97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200">
                  <a:solidFill>
                    <a:srgbClr val="2C3F71"/>
                  </a:solidFill>
                  <a:latin typeface="Times New Roman"/>
                  <a:ea typeface="Times New Roman"/>
                  <a:cs typeface="Times New Roman"/>
                  <a:sym typeface="Times New Roman"/>
                </a:rPr>
                <a:t>Clustering results based on two methods: K-Means and subspace entropy weighting K-Means.</a:t>
              </a:r>
              <a:endParaRPr sz="2200">
                <a:solidFill>
                  <a:srgbClr val="2C3F71"/>
                </a:solidFill>
                <a:latin typeface="Times New Roman"/>
                <a:ea typeface="Times New Roman"/>
                <a:cs typeface="Times New Roman"/>
                <a:sym typeface="Times New Roman"/>
              </a:endParaRPr>
            </a:p>
          </p:txBody>
        </p:sp>
      </p:grpSp>
      <p:sp>
        <p:nvSpPr>
          <p:cNvPr id="142" name="Shape 142"/>
          <p:cNvSpPr txBox="1"/>
          <p:nvPr>
            <p:ph idx="17" type="body"/>
          </p:nvPr>
        </p:nvSpPr>
        <p:spPr>
          <a:xfrm>
            <a:off x="384650" y="16584350"/>
            <a:ext cx="10315800" cy="2698200"/>
          </a:xfrm>
          <a:prstGeom prst="rect">
            <a:avLst/>
          </a:prstGeom>
          <a:noFill/>
          <a:ln>
            <a:noFill/>
          </a:ln>
        </p:spPr>
        <p:txBody>
          <a:bodyPr anchorCtr="0" anchor="t" bIns="228575" lIns="228575" spcFirstLastPara="1" rIns="228575" wrap="square" tIns="228575">
            <a:noAutofit/>
          </a:bodyPr>
          <a:lstStyle/>
          <a:p>
            <a:pPr indent="-393700" lvl="0" marL="457200" marR="0" rtl="0" algn="l">
              <a:spcBef>
                <a:spcPts val="0"/>
              </a:spcBef>
              <a:spcAft>
                <a:spcPts val="0"/>
              </a:spcAft>
              <a:buSzPts val="2600"/>
              <a:buChar char="●"/>
            </a:pPr>
            <a:r>
              <a:rPr lang="en-US" sz="2600"/>
              <a:t>More than 4 million rows and 1063 variables, which are from:</a:t>
            </a:r>
            <a:endParaRPr sz="2600"/>
          </a:p>
          <a:p>
            <a:pPr indent="-393700" lvl="0" marL="1371600" marR="0" rtl="0" algn="l">
              <a:spcBef>
                <a:spcPts val="0"/>
              </a:spcBef>
              <a:spcAft>
                <a:spcPts val="0"/>
              </a:spcAft>
              <a:buSzPts val="2600"/>
              <a:buAutoNum type="arabicPeriod"/>
            </a:pPr>
            <a:r>
              <a:rPr lang="en-US" sz="2600"/>
              <a:t>Insurance </a:t>
            </a:r>
            <a:r>
              <a:rPr lang="en-US" sz="2600"/>
              <a:t>C</a:t>
            </a:r>
            <a:r>
              <a:rPr lang="en-US" sz="2600"/>
              <a:t>ompany </a:t>
            </a:r>
            <a:endParaRPr sz="2600"/>
          </a:p>
          <a:p>
            <a:pPr indent="-393700" lvl="0" marL="1371600" marR="0" rtl="0" algn="l">
              <a:spcBef>
                <a:spcPts val="0"/>
              </a:spcBef>
              <a:spcAft>
                <a:spcPts val="0"/>
              </a:spcAft>
              <a:buSzPts val="2600"/>
              <a:buAutoNum type="arabicPeriod"/>
            </a:pPr>
            <a:r>
              <a:rPr lang="en-US" sz="2600"/>
              <a:t>Vendor </a:t>
            </a:r>
            <a:r>
              <a:rPr lang="en-US" sz="2600"/>
              <a:t>D</a:t>
            </a:r>
            <a:r>
              <a:rPr lang="en-US" sz="2600"/>
              <a:t>ata</a:t>
            </a:r>
            <a:endParaRPr sz="2600"/>
          </a:p>
          <a:p>
            <a:pPr indent="-393700" lvl="4" marL="2286000" rtl="0">
              <a:spcBef>
                <a:spcPts val="0"/>
              </a:spcBef>
              <a:spcAft>
                <a:spcPts val="0"/>
              </a:spcAft>
              <a:buClr>
                <a:srgbClr val="2C3F71"/>
              </a:buClr>
              <a:buSzPts val="2600"/>
              <a:buFont typeface="Times New Roman"/>
              <a:buChar char="○"/>
            </a:pPr>
            <a:r>
              <a:rPr lang="en-US" sz="2600">
                <a:solidFill>
                  <a:srgbClr val="2C3F71"/>
                </a:solidFill>
                <a:latin typeface="Times New Roman"/>
                <a:ea typeface="Times New Roman"/>
                <a:cs typeface="Times New Roman"/>
                <a:sym typeface="Times New Roman"/>
              </a:rPr>
              <a:t>Consumer Data</a:t>
            </a:r>
            <a:endParaRPr sz="2600">
              <a:solidFill>
                <a:srgbClr val="2C3F71"/>
              </a:solidFill>
              <a:latin typeface="Times New Roman"/>
              <a:ea typeface="Times New Roman"/>
              <a:cs typeface="Times New Roman"/>
              <a:sym typeface="Times New Roman"/>
            </a:endParaRPr>
          </a:p>
          <a:p>
            <a:pPr indent="-393700" lvl="4" marL="2286000" rtl="0">
              <a:spcBef>
                <a:spcPts val="0"/>
              </a:spcBef>
              <a:spcAft>
                <a:spcPts val="0"/>
              </a:spcAft>
              <a:buSzPts val="2600"/>
              <a:buChar char="○"/>
            </a:pPr>
            <a:r>
              <a:rPr lang="en-US" sz="2600">
                <a:solidFill>
                  <a:srgbClr val="2C3F71"/>
                </a:solidFill>
                <a:latin typeface="Times New Roman"/>
                <a:ea typeface="Times New Roman"/>
                <a:cs typeface="Times New Roman"/>
                <a:sym typeface="Times New Roman"/>
              </a:rPr>
              <a:t>Credit Data </a:t>
            </a:r>
            <a:endParaRPr sz="2600">
              <a:solidFill>
                <a:srgbClr val="2C3F71"/>
              </a:solidFill>
              <a:latin typeface="Times New Roman"/>
              <a:ea typeface="Times New Roman"/>
              <a:cs typeface="Times New Roman"/>
              <a:sym typeface="Times New Roman"/>
            </a:endParaRPr>
          </a:p>
          <a:p>
            <a:pPr indent="-393700" lvl="4" marL="2286000" rtl="0">
              <a:spcBef>
                <a:spcPts val="0"/>
              </a:spcBef>
              <a:spcAft>
                <a:spcPts val="0"/>
              </a:spcAft>
              <a:buSzPts val="2600"/>
              <a:buChar char="○"/>
            </a:pPr>
            <a:r>
              <a:rPr lang="en-US" sz="2600">
                <a:solidFill>
                  <a:srgbClr val="2C3F71"/>
                </a:solidFill>
                <a:latin typeface="Times New Roman"/>
                <a:ea typeface="Times New Roman"/>
                <a:cs typeface="Times New Roman"/>
                <a:sym typeface="Times New Roman"/>
              </a:rPr>
              <a:t>Mortgage Data</a:t>
            </a:r>
            <a:endParaRPr sz="2600"/>
          </a:p>
          <a:p>
            <a:pPr indent="0" lvl="0" marL="0" marR="0" rtl="0" algn="l">
              <a:spcBef>
                <a:spcPts val="0"/>
              </a:spcBef>
              <a:spcAft>
                <a:spcPts val="0"/>
              </a:spcAft>
              <a:buNone/>
            </a:pPr>
            <a:r>
              <a:t/>
            </a:r>
            <a:endParaRPr sz="2600"/>
          </a:p>
          <a:p>
            <a:pPr indent="0" lvl="0" marL="0" marR="0" rtl="0" algn="l">
              <a:spcBef>
                <a:spcPts val="0"/>
              </a:spcBef>
              <a:spcAft>
                <a:spcPts val="0"/>
              </a:spcAft>
              <a:buClr>
                <a:srgbClr val="2C3F71"/>
              </a:buClr>
              <a:buSzPts val="2500"/>
              <a:buFont typeface="Arial"/>
              <a:buNone/>
            </a:pPr>
            <a:r>
              <a:t/>
            </a:r>
            <a:endParaRPr sz="2600"/>
          </a:p>
        </p:txBody>
      </p:sp>
      <p:sp>
        <p:nvSpPr>
          <p:cNvPr id="143" name="Shape 143"/>
          <p:cNvSpPr txBox="1"/>
          <p:nvPr>
            <p:ph idx="17" type="body"/>
          </p:nvPr>
        </p:nvSpPr>
        <p:spPr>
          <a:xfrm>
            <a:off x="4575650" y="16965350"/>
            <a:ext cx="5117700" cy="2150700"/>
          </a:xfrm>
          <a:prstGeom prst="rect">
            <a:avLst/>
          </a:prstGeom>
          <a:noFill/>
          <a:ln>
            <a:noFill/>
          </a:ln>
        </p:spPr>
        <p:txBody>
          <a:bodyPr anchorCtr="0" anchor="t" bIns="228575" lIns="228575" spcFirstLastPara="1" rIns="228575" wrap="square" tIns="228575">
            <a:noAutofit/>
          </a:bodyPr>
          <a:lstStyle/>
          <a:p>
            <a:pPr indent="0" lvl="0" marL="0" marR="0" rtl="0" algn="l">
              <a:spcBef>
                <a:spcPts val="0"/>
              </a:spcBef>
              <a:spcAft>
                <a:spcPts val="0"/>
              </a:spcAft>
              <a:buNone/>
            </a:pPr>
            <a:r>
              <a:t/>
            </a:r>
            <a:endParaRPr sz="2600"/>
          </a:p>
          <a:p>
            <a:pPr indent="0" lvl="0" marL="0" marR="0" rtl="0" algn="l">
              <a:spcBef>
                <a:spcPts val="0"/>
              </a:spcBef>
              <a:spcAft>
                <a:spcPts val="0"/>
              </a:spcAft>
              <a:buNone/>
            </a:pPr>
            <a:r>
              <a:t/>
            </a:r>
            <a:endParaRPr sz="2600"/>
          </a:p>
          <a:p>
            <a:pPr indent="-393700" lvl="1" marL="914400" rtl="0">
              <a:spcBef>
                <a:spcPts val="0"/>
              </a:spcBef>
              <a:spcAft>
                <a:spcPts val="0"/>
              </a:spcAft>
              <a:buSzPts val="2600"/>
              <a:buChar char="○"/>
            </a:pPr>
            <a:r>
              <a:rPr lang="en-US" sz="2600">
                <a:solidFill>
                  <a:srgbClr val="2C3F71"/>
                </a:solidFill>
                <a:latin typeface="Times New Roman"/>
                <a:ea typeface="Times New Roman"/>
                <a:cs typeface="Times New Roman"/>
                <a:sym typeface="Times New Roman"/>
              </a:rPr>
              <a:t>Census</a:t>
            </a:r>
            <a:r>
              <a:rPr lang="en-US" sz="2600">
                <a:solidFill>
                  <a:srgbClr val="2C3F71"/>
                </a:solidFill>
                <a:latin typeface="Times New Roman"/>
                <a:ea typeface="Times New Roman"/>
                <a:cs typeface="Times New Roman"/>
                <a:sym typeface="Times New Roman"/>
              </a:rPr>
              <a:t> Data</a:t>
            </a:r>
            <a:endParaRPr sz="2600">
              <a:solidFill>
                <a:srgbClr val="2C3F71"/>
              </a:solidFill>
              <a:latin typeface="Times New Roman"/>
              <a:ea typeface="Times New Roman"/>
              <a:cs typeface="Times New Roman"/>
              <a:sym typeface="Times New Roman"/>
            </a:endParaRPr>
          </a:p>
          <a:p>
            <a:pPr indent="-393700" lvl="1" marL="914400" rtl="0">
              <a:spcBef>
                <a:spcPts val="0"/>
              </a:spcBef>
              <a:spcAft>
                <a:spcPts val="0"/>
              </a:spcAft>
              <a:buSzPts val="2600"/>
              <a:buChar char="○"/>
            </a:pPr>
            <a:r>
              <a:rPr lang="en-US" sz="2600">
                <a:solidFill>
                  <a:srgbClr val="2C3F71"/>
                </a:solidFill>
                <a:latin typeface="Times New Roman"/>
                <a:ea typeface="Times New Roman"/>
                <a:cs typeface="Times New Roman"/>
                <a:sym typeface="Times New Roman"/>
              </a:rPr>
              <a:t>Health Score </a:t>
            </a:r>
            <a:endParaRPr sz="2600"/>
          </a:p>
          <a:p>
            <a:pPr indent="0" lvl="0" marL="0" marR="0" rtl="0" algn="l">
              <a:spcBef>
                <a:spcPts val="0"/>
              </a:spcBef>
              <a:spcAft>
                <a:spcPts val="0"/>
              </a:spcAft>
              <a:buNone/>
            </a:pPr>
            <a:r>
              <a:t/>
            </a:r>
            <a:endParaRPr sz="2600"/>
          </a:p>
          <a:p>
            <a:pPr indent="0" lvl="0" marL="0" marR="0" rtl="0" algn="l">
              <a:spcBef>
                <a:spcPts val="0"/>
              </a:spcBef>
              <a:spcAft>
                <a:spcPts val="0"/>
              </a:spcAft>
              <a:buClr>
                <a:srgbClr val="2C3F71"/>
              </a:buClr>
              <a:buSzPts val="2500"/>
              <a:buFont typeface="Arial"/>
              <a:buNone/>
            </a:pPr>
            <a:r>
              <a:t/>
            </a:r>
            <a:endParaRPr sz="2600"/>
          </a:p>
        </p:txBody>
      </p:sp>
      <p:pic>
        <p:nvPicPr>
          <p:cNvPr id="144" name="Shape 144"/>
          <p:cNvPicPr preferRelativeResize="0"/>
          <p:nvPr/>
        </p:nvPicPr>
        <p:blipFill>
          <a:blip r:embed="rId7">
            <a:alphaModFix/>
          </a:blip>
          <a:stretch>
            <a:fillRect/>
          </a:stretch>
        </p:blipFill>
        <p:spPr>
          <a:xfrm>
            <a:off x="27777175" y="16389150"/>
            <a:ext cx="4668950" cy="3954710"/>
          </a:xfrm>
          <a:prstGeom prst="rect">
            <a:avLst/>
          </a:prstGeom>
          <a:noFill/>
          <a:ln>
            <a:noFill/>
          </a:ln>
        </p:spPr>
      </p:pic>
      <p:sp>
        <p:nvSpPr>
          <p:cNvPr id="145" name="Shape 145"/>
          <p:cNvSpPr txBox="1"/>
          <p:nvPr/>
        </p:nvSpPr>
        <p:spPr>
          <a:xfrm>
            <a:off x="21815300" y="30226125"/>
            <a:ext cx="10530900" cy="513900"/>
          </a:xfrm>
          <a:prstGeom prst="rect">
            <a:avLst/>
          </a:prstGeom>
          <a:solidFill>
            <a:srgbClr val="E6D2A5"/>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600"/>
              <a:t>Left column: silhouette plot for various clusters; Right column: clustered data visualization on the first two principal components.</a:t>
            </a:r>
            <a:endParaRPr/>
          </a:p>
        </p:txBody>
      </p:sp>
      <p:sp>
        <p:nvSpPr>
          <p:cNvPr id="146" name="Shape 146"/>
          <p:cNvSpPr txBox="1"/>
          <p:nvPr/>
        </p:nvSpPr>
        <p:spPr>
          <a:xfrm flipH="1">
            <a:off x="23426125" y="24507275"/>
            <a:ext cx="10377000" cy="51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US" sz="1800"/>
              <a:t>Silhouette analysis on low dimension of various cluster numbers </a:t>
            </a:r>
            <a:endParaRPr b="1" sz="1800"/>
          </a:p>
          <a:p>
            <a:pPr indent="0" lvl="0" marL="0" rtl="0">
              <a:spcBef>
                <a:spcPts val="0"/>
              </a:spcBef>
              <a:spcAft>
                <a:spcPts val="0"/>
              </a:spcAft>
              <a:buClr>
                <a:srgbClr val="2C3F71"/>
              </a:buClr>
              <a:buSzPts val="2500"/>
              <a:buFont typeface="Arial"/>
              <a:buNone/>
            </a:pPr>
            <a:r>
              <a:t/>
            </a:r>
            <a:endParaRPr b="1" sz="2400">
              <a:latin typeface="Times New Roman"/>
              <a:ea typeface="Times New Roman"/>
              <a:cs typeface="Times New Roman"/>
              <a:sym typeface="Times New Roman"/>
            </a:endParaRPr>
          </a:p>
        </p:txBody>
      </p:sp>
      <p:sp>
        <p:nvSpPr>
          <p:cNvPr id="147" name="Shape 147"/>
          <p:cNvSpPr txBox="1"/>
          <p:nvPr/>
        </p:nvSpPr>
        <p:spPr>
          <a:xfrm flipH="1">
            <a:off x="27818150" y="15432025"/>
            <a:ext cx="4587000" cy="75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2C3F71"/>
              </a:buClr>
              <a:buSzPts val="2500"/>
              <a:buFont typeface="Arial"/>
              <a:buNone/>
            </a:pPr>
            <a:r>
              <a:rPr b="1" lang="en-US" sz="3000"/>
              <a:t>Run time and clustering performance compare</a:t>
            </a:r>
            <a:endParaRPr b="1" sz="3000">
              <a:latin typeface="Times New Roman"/>
              <a:ea typeface="Times New Roman"/>
              <a:cs typeface="Times New Roman"/>
              <a:sym typeface="Times New Roman"/>
            </a:endParaRPr>
          </a:p>
        </p:txBody>
      </p:sp>
      <p:pic>
        <p:nvPicPr>
          <p:cNvPr id="148" name="Shape 148"/>
          <p:cNvPicPr preferRelativeResize="0"/>
          <p:nvPr/>
        </p:nvPicPr>
        <p:blipFill>
          <a:blip r:embed="rId8">
            <a:alphaModFix/>
          </a:blip>
          <a:stretch>
            <a:fillRect/>
          </a:stretch>
        </p:blipFill>
        <p:spPr>
          <a:xfrm>
            <a:off x="21290242" y="24940775"/>
            <a:ext cx="5576490" cy="2513725"/>
          </a:xfrm>
          <a:prstGeom prst="rect">
            <a:avLst/>
          </a:prstGeom>
          <a:noFill/>
          <a:ln>
            <a:noFill/>
          </a:ln>
        </p:spPr>
      </p:pic>
      <p:pic>
        <p:nvPicPr>
          <p:cNvPr id="149" name="Shape 149"/>
          <p:cNvPicPr preferRelativeResize="0"/>
          <p:nvPr/>
        </p:nvPicPr>
        <p:blipFill>
          <a:blip r:embed="rId9">
            <a:alphaModFix/>
          </a:blip>
          <a:stretch>
            <a:fillRect/>
          </a:stretch>
        </p:blipFill>
        <p:spPr>
          <a:xfrm>
            <a:off x="26968399" y="24940785"/>
            <a:ext cx="5576499" cy="2513715"/>
          </a:xfrm>
          <a:prstGeom prst="rect">
            <a:avLst/>
          </a:prstGeom>
          <a:noFill/>
          <a:ln>
            <a:noFill/>
          </a:ln>
        </p:spPr>
      </p:pic>
      <p:pic>
        <p:nvPicPr>
          <p:cNvPr id="150" name="Shape 150"/>
          <p:cNvPicPr preferRelativeResize="0"/>
          <p:nvPr/>
        </p:nvPicPr>
        <p:blipFill>
          <a:blip r:embed="rId10">
            <a:alphaModFix/>
          </a:blip>
          <a:stretch>
            <a:fillRect/>
          </a:stretch>
        </p:blipFill>
        <p:spPr>
          <a:xfrm>
            <a:off x="21290225" y="27663874"/>
            <a:ext cx="5576507" cy="2513725"/>
          </a:xfrm>
          <a:prstGeom prst="rect">
            <a:avLst/>
          </a:prstGeom>
          <a:noFill/>
          <a:ln>
            <a:noFill/>
          </a:ln>
        </p:spPr>
      </p:pic>
      <p:pic>
        <p:nvPicPr>
          <p:cNvPr id="151" name="Shape 151"/>
          <p:cNvPicPr preferRelativeResize="0"/>
          <p:nvPr/>
        </p:nvPicPr>
        <p:blipFill>
          <a:blip r:embed="rId11">
            <a:alphaModFix/>
          </a:blip>
          <a:stretch>
            <a:fillRect/>
          </a:stretch>
        </p:blipFill>
        <p:spPr>
          <a:xfrm>
            <a:off x="26968399" y="27663874"/>
            <a:ext cx="5720400" cy="2537325"/>
          </a:xfrm>
          <a:prstGeom prst="rect">
            <a:avLst/>
          </a:prstGeom>
          <a:noFill/>
          <a:ln>
            <a:noFill/>
          </a:ln>
        </p:spPr>
      </p:pic>
      <p:pic>
        <p:nvPicPr>
          <p:cNvPr id="152" name="Shape 152"/>
          <p:cNvPicPr preferRelativeResize="0"/>
          <p:nvPr/>
        </p:nvPicPr>
        <p:blipFill>
          <a:blip r:embed="rId12">
            <a:alphaModFix/>
          </a:blip>
          <a:stretch>
            <a:fillRect/>
          </a:stretch>
        </p:blipFill>
        <p:spPr>
          <a:xfrm>
            <a:off x="11538875" y="25104625"/>
            <a:ext cx="9674701" cy="5688092"/>
          </a:xfrm>
          <a:prstGeom prst="rect">
            <a:avLst/>
          </a:prstGeom>
          <a:noFill/>
          <a:ln>
            <a:noFill/>
          </a:ln>
        </p:spPr>
      </p:pic>
      <p:grpSp>
        <p:nvGrpSpPr>
          <p:cNvPr id="153" name="Shape 153"/>
          <p:cNvGrpSpPr/>
          <p:nvPr/>
        </p:nvGrpSpPr>
        <p:grpSpPr>
          <a:xfrm>
            <a:off x="5750537" y="23367763"/>
            <a:ext cx="4972716" cy="2031036"/>
            <a:chOff x="5750537" y="23291563"/>
            <a:chExt cx="4972716" cy="2031036"/>
          </a:xfrm>
        </p:grpSpPr>
        <p:sp>
          <p:nvSpPr>
            <p:cNvPr id="154" name="Shape 154"/>
            <p:cNvSpPr/>
            <p:nvPr/>
          </p:nvSpPr>
          <p:spPr>
            <a:xfrm>
              <a:off x="5750537" y="23291563"/>
              <a:ext cx="4972716" cy="2031036"/>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5" name="Shape 155"/>
            <p:cNvPicPr preferRelativeResize="0"/>
            <p:nvPr/>
          </p:nvPicPr>
          <p:blipFill>
            <a:blip r:embed="rId13">
              <a:alphaModFix/>
            </a:blip>
            <a:stretch>
              <a:fillRect/>
            </a:stretch>
          </p:blipFill>
          <p:spPr>
            <a:xfrm>
              <a:off x="5802175" y="23377600"/>
              <a:ext cx="2306463" cy="1891700"/>
            </a:xfrm>
            <a:prstGeom prst="rect">
              <a:avLst/>
            </a:prstGeom>
            <a:noFill/>
            <a:ln>
              <a:noFill/>
            </a:ln>
          </p:spPr>
        </p:pic>
        <p:pic>
          <p:nvPicPr>
            <p:cNvPr id="156" name="Shape 156"/>
            <p:cNvPicPr preferRelativeResize="0"/>
            <p:nvPr/>
          </p:nvPicPr>
          <p:blipFill>
            <a:blip r:embed="rId14">
              <a:alphaModFix/>
            </a:blip>
            <a:stretch>
              <a:fillRect/>
            </a:stretch>
          </p:blipFill>
          <p:spPr>
            <a:xfrm>
              <a:off x="8313725" y="23380475"/>
              <a:ext cx="2302810" cy="18917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PosterPresentations.com-36x48_Trifold_Template-V3">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