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668375"/>
            <a:ext cx="8520600" cy="2052600"/>
          </a:xfrm>
          <a:prstGeom prst="rect">
            <a:avLst/>
          </a:prstGeom>
        </p:spPr>
        <p:txBody>
          <a:bodyPr anchorCtr="0" anchor="b" bIns="91425" lIns="91425" rIns="91425" wrap="square" tIns="91425">
            <a:noAutofit/>
          </a:bodyPr>
          <a:lstStyle/>
          <a:p>
            <a:pPr indent="0" lvl="0" marL="0">
              <a:spcBef>
                <a:spcPts val="0"/>
              </a:spcBef>
              <a:buNone/>
            </a:pPr>
            <a:r>
              <a:rPr b="1" lang="en" sz="3600"/>
              <a:t>Customer Segmentation for </a:t>
            </a:r>
          </a:p>
          <a:p>
            <a:pPr indent="-69850" lvl="0" marL="0">
              <a:spcBef>
                <a:spcPts val="0"/>
              </a:spcBef>
              <a:buClr>
                <a:schemeClr val="dk1"/>
              </a:buClr>
              <a:buSzPts val="1100"/>
              <a:buFont typeface="Arial"/>
              <a:buNone/>
            </a:pPr>
            <a:r>
              <a:rPr b="1" lang="en" sz="3600"/>
              <a:t>Variable Annuity Products</a:t>
            </a:r>
          </a:p>
          <a:p>
            <a:pPr indent="-69850" lvl="0" marL="0">
              <a:spcBef>
                <a:spcPts val="0"/>
              </a:spcBef>
              <a:buClr>
                <a:schemeClr val="dk1"/>
              </a:buClr>
              <a:buSzPts val="1100"/>
              <a:buFont typeface="Arial"/>
              <a:buNone/>
            </a:pPr>
            <a:r>
              <a:t/>
            </a:r>
            <a:endParaRPr b="1" sz="3600"/>
          </a:p>
          <a:p>
            <a:pPr indent="0" lvl="0" marL="0" rtl="0">
              <a:spcBef>
                <a:spcPts val="0"/>
              </a:spcBef>
              <a:buNone/>
            </a:pPr>
            <a:r>
              <a:rPr lang="en" sz="3600"/>
              <a:t>The Data Pipeline</a:t>
            </a:r>
          </a:p>
        </p:txBody>
      </p:sp>
      <p:sp>
        <p:nvSpPr>
          <p:cNvPr id="55" name="Shape 55"/>
          <p:cNvSpPr txBox="1"/>
          <p:nvPr>
            <p:ph idx="1" type="subTitle"/>
          </p:nvPr>
        </p:nvSpPr>
        <p:spPr>
          <a:xfrm>
            <a:off x="311700" y="2910325"/>
            <a:ext cx="8520600" cy="7926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sz="1400">
                <a:solidFill>
                  <a:schemeClr val="dk1"/>
                </a:solidFill>
              </a:rPr>
              <a:t>Mobing Zhuang</a:t>
            </a:r>
          </a:p>
          <a:p>
            <a:pPr indent="-69850" lvl="0" marL="0" rtl="0">
              <a:spcBef>
                <a:spcPts val="0"/>
              </a:spcBef>
              <a:buClr>
                <a:schemeClr val="dk1"/>
              </a:buClr>
              <a:buSzPts val="1100"/>
              <a:buFont typeface="Arial"/>
              <a:buNone/>
            </a:pPr>
            <a:r>
              <a:rPr lang="en" sz="1400">
                <a:solidFill>
                  <a:schemeClr val="dk1"/>
                </a:solidFill>
              </a:rPr>
              <a:t>Sha Li </a:t>
            </a:r>
          </a:p>
          <a:p>
            <a:pPr indent="0" lvl="0" marL="0">
              <a:spcBef>
                <a:spcPts val="0"/>
              </a:spcBef>
              <a:buNone/>
            </a:pPr>
            <a:r>
              <a:rPr lang="en" sz="1400">
                <a:solidFill>
                  <a:schemeClr val="dk1"/>
                </a:solidFill>
              </a:rPr>
              <a:t>Yawen Li</a:t>
            </a:r>
          </a:p>
          <a:p>
            <a:pPr indent="-69850" lvl="0" marL="0" rtl="0">
              <a:spcBef>
                <a:spcPts val="0"/>
              </a:spcBef>
              <a:buClr>
                <a:schemeClr val="dk1"/>
              </a:buClr>
              <a:buSzPts val="1100"/>
              <a:buFont typeface="Arial"/>
              <a:buNone/>
            </a:pPr>
            <a:r>
              <a:t/>
            </a:r>
            <a:endParaRPr sz="1400">
              <a:solidFill>
                <a:schemeClr val="dk1"/>
              </a:solidFill>
            </a:endParaRPr>
          </a:p>
          <a:p>
            <a:pPr indent="-69850" lvl="0" marL="0" rtl="0">
              <a:spcBef>
                <a:spcPts val="0"/>
              </a:spcBef>
              <a:buClr>
                <a:schemeClr val="dk1"/>
              </a:buClr>
              <a:buSzPts val="1100"/>
              <a:buFont typeface="Arial"/>
              <a:buNone/>
            </a:pPr>
            <a:r>
              <a:rPr lang="en" sz="1400">
                <a:solidFill>
                  <a:schemeClr val="dk1"/>
                </a:solidFill>
              </a:rPr>
              <a:t>Interdisciplinary Data Science Masters Program, University of Washington</a:t>
            </a:r>
          </a:p>
          <a:p>
            <a:pPr indent="0" lvl="0" mar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b="1" lang="en" sz="2400"/>
              <a:t>Data Pipeline</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a:t>Data Sources</a:t>
            </a:r>
          </a:p>
        </p:txBody>
      </p:sp>
      <p:pic>
        <p:nvPicPr>
          <p:cNvPr id="113" name="Shape 113"/>
          <p:cNvPicPr preferRelativeResize="0"/>
          <p:nvPr/>
        </p:nvPicPr>
        <p:blipFill>
          <a:blip r:embed="rId3">
            <a:alphaModFix/>
          </a:blip>
          <a:stretch>
            <a:fillRect/>
          </a:stretch>
        </p:blipFill>
        <p:spPr>
          <a:xfrm>
            <a:off x="2788831" y="1420226"/>
            <a:ext cx="4623444" cy="3416400"/>
          </a:xfrm>
          <a:prstGeom prst="rect">
            <a:avLst/>
          </a:prstGeom>
          <a:noFill/>
          <a:ln>
            <a:noFill/>
          </a:ln>
        </p:spPr>
      </p:pic>
      <p:sp>
        <p:nvSpPr>
          <p:cNvPr id="114" name="Shape 114"/>
          <p:cNvSpPr txBox="1"/>
          <p:nvPr/>
        </p:nvSpPr>
        <p:spPr>
          <a:xfrm>
            <a:off x="6769325" y="4437650"/>
            <a:ext cx="1736700" cy="317700"/>
          </a:xfrm>
          <a:prstGeom prst="rect">
            <a:avLst/>
          </a:prstGeom>
          <a:noFill/>
          <a:ln>
            <a:noFill/>
          </a:ln>
        </p:spPr>
        <p:txBody>
          <a:bodyPr anchorCtr="0" anchor="t" bIns="91425" lIns="91425" rIns="91425" wrap="square" tIns="91425">
            <a:noAutofit/>
          </a:bodyPr>
          <a:lstStyle/>
          <a:p>
            <a:pPr indent="0" lvl="0" marL="0">
              <a:spcBef>
                <a:spcPts val="0"/>
              </a:spcBef>
              <a:buNone/>
            </a:pPr>
            <a:r>
              <a:rPr lang="en" sz="1200"/>
              <a:t>No data match 2%</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b="1" lang="en" sz="2400"/>
              <a:t>Data Pipeline</a:t>
            </a:r>
          </a:p>
        </p:txBody>
      </p:sp>
      <p:sp>
        <p:nvSpPr>
          <p:cNvPr id="120" name="Shape 120"/>
          <p:cNvSpPr txBox="1"/>
          <p:nvPr>
            <p:ph idx="1" type="body"/>
          </p:nvPr>
        </p:nvSpPr>
        <p:spPr>
          <a:xfrm>
            <a:off x="311700" y="1152475"/>
            <a:ext cx="8520600" cy="469500"/>
          </a:xfrm>
          <a:prstGeom prst="rect">
            <a:avLst/>
          </a:prstGeom>
        </p:spPr>
        <p:txBody>
          <a:bodyPr anchorCtr="0" anchor="t" bIns="91425" lIns="91425" rIns="91425" wrap="square" tIns="91425">
            <a:noAutofit/>
          </a:bodyPr>
          <a:lstStyle/>
          <a:p>
            <a:pPr indent="-342900" lvl="0" marL="457200" rtl="0">
              <a:spcBef>
                <a:spcPts val="0"/>
              </a:spcBef>
              <a:spcAft>
                <a:spcPts val="1000"/>
              </a:spcAft>
              <a:buSzPts val="1800"/>
              <a:buChar char="●"/>
            </a:pPr>
            <a:r>
              <a:rPr lang="en"/>
              <a:t>Computation Platform - Azure, Data Science Virtual Machine (DSVM)</a:t>
            </a:r>
          </a:p>
          <a:p>
            <a:pPr indent="0" lvl="0" marL="0" rtl="0">
              <a:spcBef>
                <a:spcPts val="0"/>
              </a:spcBef>
              <a:buNone/>
            </a:pPr>
            <a:r>
              <a:rPr lang="en" sz="1400"/>
              <a:t> </a:t>
            </a:r>
          </a:p>
        </p:txBody>
      </p:sp>
      <p:pic>
        <p:nvPicPr>
          <p:cNvPr id="121" name="Shape 121"/>
          <p:cNvPicPr preferRelativeResize="0"/>
          <p:nvPr/>
        </p:nvPicPr>
        <p:blipFill>
          <a:blip r:embed="rId3">
            <a:alphaModFix/>
          </a:blip>
          <a:stretch>
            <a:fillRect/>
          </a:stretch>
        </p:blipFill>
        <p:spPr>
          <a:xfrm>
            <a:off x="4216825" y="1621975"/>
            <a:ext cx="4364074" cy="3292376"/>
          </a:xfrm>
          <a:prstGeom prst="rect">
            <a:avLst/>
          </a:prstGeom>
          <a:noFill/>
          <a:ln>
            <a:noFill/>
          </a:ln>
        </p:spPr>
      </p:pic>
      <p:sp>
        <p:nvSpPr>
          <p:cNvPr id="122" name="Shape 122"/>
          <p:cNvSpPr txBox="1"/>
          <p:nvPr/>
        </p:nvSpPr>
        <p:spPr>
          <a:xfrm>
            <a:off x="832775" y="1622025"/>
            <a:ext cx="3237000" cy="3281100"/>
          </a:xfrm>
          <a:prstGeom prst="rect">
            <a:avLst/>
          </a:prstGeom>
          <a:noFill/>
          <a:ln>
            <a:noFill/>
          </a:ln>
        </p:spPr>
        <p:txBody>
          <a:bodyPr anchorCtr="0" anchor="t" bIns="91425" lIns="91425" rIns="91425" wrap="square" tIns="91425">
            <a:noAutofit/>
          </a:bodyPr>
          <a:lstStyle/>
          <a:p>
            <a:pPr indent="-317500" lvl="0" marL="457200" rtl="0">
              <a:lnSpc>
                <a:spcPct val="115000"/>
              </a:lnSpc>
              <a:spcBef>
                <a:spcPts val="0"/>
              </a:spcBef>
              <a:spcAft>
                <a:spcPts val="1600"/>
              </a:spcAft>
              <a:buClr>
                <a:schemeClr val="dk2"/>
              </a:buClr>
              <a:buSzPts val="1400"/>
              <a:buChar char="➔"/>
            </a:pPr>
            <a:r>
              <a:rPr lang="en">
                <a:solidFill>
                  <a:schemeClr val="dk2"/>
                </a:solidFill>
              </a:rPr>
              <a:t>The raw datasets will be copied to DSVM by data engineers at Milliman. </a:t>
            </a:r>
          </a:p>
          <a:p>
            <a:pPr indent="-317500" lvl="0" marL="457200" rtl="0">
              <a:lnSpc>
                <a:spcPct val="115000"/>
              </a:lnSpc>
              <a:spcBef>
                <a:spcPts val="0"/>
              </a:spcBef>
              <a:spcAft>
                <a:spcPts val="1600"/>
              </a:spcAft>
              <a:buClr>
                <a:schemeClr val="dk2"/>
              </a:buClr>
              <a:buSzPts val="1400"/>
              <a:buChar char="➔"/>
            </a:pPr>
            <a:r>
              <a:rPr lang="en">
                <a:solidFill>
                  <a:schemeClr val="dk2"/>
                </a:solidFill>
              </a:rPr>
              <a:t>We will perform the following data processing and analysis on this great platform, a pre-configured environment in the cloud for data science. The plentiful options of languages, tools of development, data ingestion, data visualization, and machine learning will provide great flexibility for the project.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2203875"/>
            <a:ext cx="8520600" cy="572700"/>
          </a:xfrm>
          <a:prstGeom prst="rect">
            <a:avLst/>
          </a:prstGeom>
        </p:spPr>
        <p:txBody>
          <a:bodyPr anchorCtr="0" anchor="t" bIns="91425" lIns="91425" rIns="91425" wrap="square" tIns="91425">
            <a:noAutofit/>
          </a:bodyPr>
          <a:lstStyle/>
          <a:p>
            <a:pPr indent="0" lvl="0" marL="0" rtl="0" algn="ctr">
              <a:spcBef>
                <a:spcPts val="0"/>
              </a:spcBef>
              <a:buNone/>
            </a:pPr>
            <a:r>
              <a:rPr b="1" lang="en" sz="2400"/>
              <a:t>The end!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rtl="0">
              <a:spcBef>
                <a:spcPts val="0"/>
              </a:spcBef>
              <a:spcAft>
                <a:spcPts val="600"/>
              </a:spcAft>
              <a:buClr>
                <a:schemeClr val="dk1"/>
              </a:buClr>
              <a:buSzPts val="1100"/>
              <a:buFont typeface="Arial"/>
              <a:buNone/>
            </a:pPr>
            <a:r>
              <a:rPr b="1" lang="en" sz="2400"/>
              <a:t>Statement of Problem</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17500" lvl="0" marL="457200" rtl="0">
              <a:lnSpc>
                <a:spcPct val="100000"/>
              </a:lnSpc>
              <a:spcBef>
                <a:spcPts val="0"/>
              </a:spcBef>
              <a:spcAft>
                <a:spcPts val="600"/>
              </a:spcAft>
              <a:buSzPts val="1400"/>
              <a:buChar char="●"/>
            </a:pPr>
            <a:r>
              <a:rPr lang="en" sz="1400"/>
              <a:t>Variable</a:t>
            </a:r>
            <a:r>
              <a:rPr lang="en" sz="1400">
                <a:solidFill>
                  <a:srgbClr val="273A56"/>
                </a:solidFill>
                <a:highlight>
                  <a:srgbClr val="FFFFFF"/>
                </a:highlight>
              </a:rPr>
              <a:t> </a:t>
            </a:r>
            <a:r>
              <a:rPr lang="en" sz="1400"/>
              <a:t>annuities have become a part of the retirement and investment plans of many Americans.</a:t>
            </a:r>
          </a:p>
          <a:p>
            <a:pPr indent="-317500" lvl="0" marL="457200" rtl="0">
              <a:lnSpc>
                <a:spcPct val="100000"/>
              </a:lnSpc>
              <a:spcBef>
                <a:spcPts val="0"/>
              </a:spcBef>
              <a:spcAft>
                <a:spcPts val="600"/>
              </a:spcAft>
              <a:buSzPts val="1400"/>
              <a:buChar char="●"/>
            </a:pPr>
            <a:r>
              <a:rPr lang="en" sz="1400"/>
              <a:t>Customers purchase a variable annuity contract by making either a single purchase payment or a series of purchase payments. Under the contract, the insurer agrees to make periodic payments to customer, beginning either immediately or at some future date.</a:t>
            </a:r>
          </a:p>
          <a:p>
            <a:pPr indent="-317500" lvl="0" marL="457200" rtl="0">
              <a:lnSpc>
                <a:spcPct val="100000"/>
              </a:lnSpc>
              <a:spcBef>
                <a:spcPts val="0"/>
              </a:spcBef>
              <a:spcAft>
                <a:spcPts val="600"/>
              </a:spcAft>
              <a:buSzPts val="1400"/>
              <a:buChar char="●"/>
            </a:pPr>
            <a:r>
              <a:rPr lang="en" sz="1400"/>
              <a:t>In the U.S., there are $2 trillion in assets in variable annuity (VA) market under management. </a:t>
            </a:r>
          </a:p>
          <a:p>
            <a:pPr indent="-317500" lvl="0" marL="457200" rtl="0">
              <a:lnSpc>
                <a:spcPct val="100000"/>
              </a:lnSpc>
              <a:spcBef>
                <a:spcPts val="0"/>
              </a:spcBef>
              <a:spcAft>
                <a:spcPts val="600"/>
              </a:spcAft>
              <a:buSzPts val="1400"/>
              <a:buChar char="●"/>
            </a:pPr>
            <a:r>
              <a:rPr lang="en" sz="1400"/>
              <a:t>Policyholder behaviors have an enormous impact on how much it will cost insurers to provide a product. Nevertheless, the enormous uncertainty in the VA space around policyholder’s behavior poses risk towards insurance companies, and such risk is not hedgeable. </a:t>
            </a:r>
          </a:p>
          <a:p>
            <a:pPr indent="-317500" lvl="0" marL="457200" rtl="0">
              <a:lnSpc>
                <a:spcPct val="100000"/>
              </a:lnSpc>
              <a:spcBef>
                <a:spcPts val="0"/>
              </a:spcBef>
              <a:spcAft>
                <a:spcPts val="600"/>
              </a:spcAft>
              <a:buSzPts val="1400"/>
              <a:buChar char="●"/>
            </a:pPr>
            <a:r>
              <a:rPr lang="en" sz="1400"/>
              <a:t>The big challenge for insurers: relatively little ability to distinguish between policyholders that will behave in different ways.</a:t>
            </a:r>
          </a:p>
          <a:p>
            <a:pPr indent="-317500" lvl="0" marL="457200" rtl="0">
              <a:lnSpc>
                <a:spcPct val="100000"/>
              </a:lnSpc>
              <a:spcBef>
                <a:spcPts val="0"/>
              </a:spcBef>
              <a:spcAft>
                <a:spcPts val="600"/>
              </a:spcAft>
              <a:buSzPts val="1400"/>
              <a:buChar char="●"/>
            </a:pPr>
            <a:r>
              <a:rPr lang="en" sz="1400"/>
              <a:t>This project sponsor Milliman has been a leader in actuarial consulting since 1947. </a:t>
            </a:r>
          </a:p>
          <a:p>
            <a:pPr indent="0" lvl="0" marL="0" rtl="0">
              <a:lnSpc>
                <a:spcPct val="100000"/>
              </a:lnSpc>
              <a:spcBef>
                <a:spcPts val="0"/>
              </a:spcBef>
              <a:spcAft>
                <a:spcPts val="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rtl="0">
              <a:spcBef>
                <a:spcPts val="0"/>
              </a:spcBef>
              <a:spcAft>
                <a:spcPts val="600"/>
              </a:spcAft>
              <a:buClr>
                <a:schemeClr val="dk1"/>
              </a:buClr>
              <a:buSzPts val="1100"/>
              <a:buFont typeface="Arial"/>
              <a:buNone/>
            </a:pPr>
            <a:r>
              <a:rPr b="1" lang="en" sz="2400"/>
              <a:t>Design Objectives</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17500" lvl="0" marL="457200" rtl="0">
              <a:lnSpc>
                <a:spcPct val="100000"/>
              </a:lnSpc>
              <a:spcBef>
                <a:spcPts val="0"/>
              </a:spcBef>
              <a:spcAft>
                <a:spcPts val="600"/>
              </a:spcAft>
              <a:buSzPts val="1400"/>
              <a:buChar char="●"/>
            </a:pPr>
            <a:r>
              <a:rPr lang="en" sz="1400"/>
              <a:t>Perform customer segmentation analysis, thus provide accurate estimation of policyholder’s behavior:</a:t>
            </a:r>
          </a:p>
          <a:p>
            <a:pPr indent="0" lvl="0" marL="0" rtl="0">
              <a:lnSpc>
                <a:spcPct val="100000"/>
              </a:lnSpc>
              <a:spcBef>
                <a:spcPts val="0"/>
              </a:spcBef>
              <a:spcAft>
                <a:spcPts val="600"/>
              </a:spcAft>
              <a:buNone/>
            </a:pPr>
            <a:r>
              <a:t/>
            </a:r>
            <a:endParaRPr sz="1400"/>
          </a:p>
          <a:p>
            <a:pPr indent="-317500" lvl="0" marL="914400" rtl="0">
              <a:lnSpc>
                <a:spcPct val="100000"/>
              </a:lnSpc>
              <a:spcBef>
                <a:spcPts val="0"/>
              </a:spcBef>
              <a:spcAft>
                <a:spcPts val="1000"/>
              </a:spcAft>
              <a:buSzPts val="1400"/>
              <a:buAutoNum type="arabicPeriod"/>
            </a:pPr>
            <a:r>
              <a:rPr lang="en" sz="1400"/>
              <a:t>Improve the current clustering technique, K-means</a:t>
            </a:r>
            <a:br>
              <a:rPr lang="en" sz="1400"/>
            </a:br>
            <a:r>
              <a:rPr lang="en" sz="1400"/>
              <a:t>	</a:t>
            </a:r>
            <a:r>
              <a:rPr lang="en" sz="1200"/>
              <a:t>Convergence and initial partition: reasonable initial partition, fast convergence, and a global search of optimum.</a:t>
            </a:r>
            <a:br>
              <a:rPr lang="en" sz="1200"/>
            </a:br>
            <a:r>
              <a:rPr lang="en" sz="1200"/>
              <a:t>	The number of K: implement algorithms to find optimum number of clusters.</a:t>
            </a:r>
            <a:br>
              <a:rPr lang="en" sz="1200"/>
            </a:br>
            <a:r>
              <a:rPr lang="en" sz="1200"/>
              <a:t>	Robustness: implement algorithms to be resilient to outliers and noise.</a:t>
            </a:r>
            <a:br>
              <a:rPr lang="en" sz="1200"/>
            </a:br>
            <a:r>
              <a:rPr lang="en" sz="1200"/>
              <a:t>	Extension of definition of means: replace means with other metrics in the algorithm</a:t>
            </a:r>
          </a:p>
          <a:p>
            <a:pPr indent="-317500" lvl="0" marL="914400" rtl="0">
              <a:lnSpc>
                <a:spcPct val="100000"/>
              </a:lnSpc>
              <a:spcBef>
                <a:spcPts val="0"/>
              </a:spcBef>
              <a:spcAft>
                <a:spcPts val="600"/>
              </a:spcAft>
              <a:buSzPts val="1400"/>
              <a:buAutoNum type="arabicPeriod"/>
            </a:pPr>
            <a:r>
              <a:rPr lang="en" sz="1400"/>
              <a:t>Explore and compare K-means with other nonlinear clustering method</a:t>
            </a:r>
            <a:br>
              <a:rPr lang="en" sz="1400"/>
            </a:br>
            <a:r>
              <a:rPr lang="en" sz="1400"/>
              <a:t>	</a:t>
            </a:r>
            <a:r>
              <a:rPr lang="en" sz="1200"/>
              <a:t>We will use perform nonlinear transformation on the data matrix and compare the clustering.</a:t>
            </a:r>
            <a:br>
              <a:rPr lang="en" sz="1400"/>
            </a:b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Shape 72"/>
          <p:cNvPicPr preferRelativeResize="0"/>
          <p:nvPr/>
        </p:nvPicPr>
        <p:blipFill>
          <a:blip r:embed="rId3">
            <a:alphaModFix/>
          </a:blip>
          <a:stretch>
            <a:fillRect/>
          </a:stretch>
        </p:blipFill>
        <p:spPr>
          <a:xfrm>
            <a:off x="1745924" y="1378425"/>
            <a:ext cx="6056223" cy="3171075"/>
          </a:xfrm>
          <a:prstGeom prst="rect">
            <a:avLst/>
          </a:prstGeom>
          <a:noFill/>
          <a:ln>
            <a:noFill/>
          </a:ln>
        </p:spPr>
      </p:pic>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b="1" lang="en" sz="2400"/>
              <a:t>Data Pipeline</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a:t>Data Sources</a:t>
            </a:r>
          </a:p>
        </p:txBody>
      </p:sp>
      <p:sp>
        <p:nvSpPr>
          <p:cNvPr id="75" name="Shape 75"/>
          <p:cNvSpPr txBox="1"/>
          <p:nvPr/>
        </p:nvSpPr>
        <p:spPr>
          <a:xfrm>
            <a:off x="716825" y="4512600"/>
            <a:ext cx="8299200" cy="7833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sz="1100"/>
              <a:t>Consumer Data: Epsilon, Credit Data: </a:t>
            </a:r>
            <a:r>
              <a:rPr lang="en" sz="1100">
                <a:solidFill>
                  <a:schemeClr val="dk1"/>
                </a:solidFill>
              </a:rPr>
              <a:t>Transunion, </a:t>
            </a:r>
            <a:r>
              <a:rPr lang="en" sz="1100"/>
              <a:t>Mortgage Data: Black Knight</a:t>
            </a:r>
          </a:p>
          <a:p>
            <a:pPr indent="0" lvl="0" marL="0" algn="ctr">
              <a:spcBef>
                <a:spcPts val="0"/>
              </a:spcBef>
              <a:buNone/>
            </a:pPr>
            <a:r>
              <a:rPr lang="en" sz="1100"/>
              <a:t>Health Score data not used in this study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b="1" lang="en" sz="2400"/>
              <a:t>Data Pipeline</a:t>
            </a: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Data Sources - Census Data</a:t>
            </a:r>
          </a:p>
          <a:p>
            <a:pPr indent="-317500" lvl="0" marL="914400" rtl="0">
              <a:lnSpc>
                <a:spcPct val="100000"/>
              </a:lnSpc>
              <a:spcBef>
                <a:spcPts val="1000"/>
              </a:spcBef>
              <a:spcAft>
                <a:spcPts val="1000"/>
              </a:spcAft>
              <a:buSzPts val="1400"/>
              <a:buChar char="➔"/>
            </a:pPr>
            <a:r>
              <a:rPr lang="en" sz="1400"/>
              <a:t>Census tract and block group level</a:t>
            </a:r>
          </a:p>
          <a:p>
            <a:pPr indent="-317500" lvl="0" marL="914400" rtl="0">
              <a:lnSpc>
                <a:spcPct val="100000"/>
              </a:lnSpc>
              <a:spcBef>
                <a:spcPts val="0"/>
              </a:spcBef>
              <a:spcAft>
                <a:spcPts val="1000"/>
              </a:spcAft>
              <a:buSzPts val="1400"/>
              <a:buChar char="➔"/>
            </a:pPr>
            <a:r>
              <a:rPr lang="en" sz="1400"/>
              <a:t>Geocode the addresses associated with each VA contract to identify the corresponding census tract and block group.</a:t>
            </a:r>
          </a:p>
          <a:p>
            <a:pPr indent="-317500" lvl="0" marL="914400" rtl="0">
              <a:lnSpc>
                <a:spcPct val="100000"/>
              </a:lnSpc>
              <a:spcBef>
                <a:spcPts val="0"/>
              </a:spcBef>
              <a:spcAft>
                <a:spcPts val="1000"/>
              </a:spcAft>
              <a:buSzPts val="1400"/>
              <a:buChar char="➔"/>
            </a:pPr>
            <a:r>
              <a:rPr lang="en" sz="1400"/>
              <a:t>Focus on the following variables:</a:t>
            </a:r>
          </a:p>
          <a:p>
            <a:pPr indent="-311150" lvl="0" marL="1371600" rtl="0">
              <a:lnSpc>
                <a:spcPct val="115000"/>
              </a:lnSpc>
              <a:spcBef>
                <a:spcPts val="0"/>
              </a:spcBef>
              <a:spcAft>
                <a:spcPts val="0"/>
              </a:spcAft>
              <a:buSzPts val="1300"/>
              <a:buChar char="➢"/>
            </a:pPr>
            <a:r>
              <a:rPr lang="en" sz="1300"/>
              <a:t>Population density</a:t>
            </a:r>
          </a:p>
          <a:p>
            <a:pPr indent="-311150" lvl="0" marL="1371600" rtl="0">
              <a:lnSpc>
                <a:spcPct val="115000"/>
              </a:lnSpc>
              <a:spcBef>
                <a:spcPts val="0"/>
              </a:spcBef>
              <a:spcAft>
                <a:spcPts val="0"/>
              </a:spcAft>
              <a:buSzPts val="1300"/>
              <a:buChar char="➢"/>
            </a:pPr>
            <a:r>
              <a:rPr lang="en" sz="1300"/>
              <a:t>Demographic - distribution by gender, age, education, and household type</a:t>
            </a:r>
          </a:p>
          <a:p>
            <a:pPr indent="-311150" lvl="0" marL="1371600" rtl="0">
              <a:lnSpc>
                <a:spcPct val="115000"/>
              </a:lnSpc>
              <a:spcBef>
                <a:spcPts val="0"/>
              </a:spcBef>
              <a:spcAft>
                <a:spcPts val="0"/>
              </a:spcAft>
              <a:buSzPts val="1300"/>
              <a:buChar char="➢"/>
            </a:pPr>
            <a:r>
              <a:rPr lang="en" sz="1300"/>
              <a:t>Income - distribution and percentiles, per capita average, distribution by type(wage, self-employment, social security, etc.), percent below poverty level</a:t>
            </a:r>
          </a:p>
          <a:p>
            <a:pPr indent="-311150" lvl="0" marL="1371600" rtl="0">
              <a:lnSpc>
                <a:spcPct val="115000"/>
              </a:lnSpc>
              <a:spcBef>
                <a:spcPts val="0"/>
              </a:spcBef>
              <a:spcAft>
                <a:spcPts val="0"/>
              </a:spcAft>
              <a:buSzPts val="1300"/>
              <a:buChar char="➢"/>
            </a:pPr>
            <a:r>
              <a:rPr lang="en" sz="1300"/>
              <a:t>Housing - percent owner occupied, distribution by value of owner occupied units, mortgage status, and mortgage amounts by age</a:t>
            </a:r>
          </a:p>
          <a:p>
            <a:pPr indent="-311150" lvl="0" marL="1371600" rtl="0">
              <a:lnSpc>
                <a:spcPct val="115000"/>
              </a:lnSpc>
              <a:spcBef>
                <a:spcPts val="0"/>
              </a:spcBef>
              <a:buSzPts val="1300"/>
              <a:buChar char="➢"/>
            </a:pPr>
            <a:r>
              <a:rPr lang="en" sz="1300"/>
              <a:t>Workforce - distribution and by occupation and industry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b="1" lang="en" sz="2400"/>
              <a:t>Data Pipeline</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Data Sources - Credit Data, </a:t>
            </a:r>
            <a:r>
              <a:rPr lang="en"/>
              <a:t>Black Knight</a:t>
            </a:r>
          </a:p>
          <a:p>
            <a:pPr indent="-317500" lvl="0" marL="914400" rtl="0">
              <a:lnSpc>
                <a:spcPct val="100000"/>
              </a:lnSpc>
              <a:spcBef>
                <a:spcPts val="1000"/>
              </a:spcBef>
              <a:spcAft>
                <a:spcPts val="1000"/>
              </a:spcAft>
              <a:buSzPts val="1400"/>
              <a:buChar char="➔"/>
            </a:pPr>
            <a:r>
              <a:rPr lang="en" sz="1400"/>
              <a:t>Black Knight provides data and analytics for the mortgage and real estate industries. The data is compiled from county property tax and deed records, as well as mortgage lenders.</a:t>
            </a:r>
          </a:p>
          <a:p>
            <a:pPr indent="-317500" lvl="0" marL="914400" rtl="0">
              <a:lnSpc>
                <a:spcPct val="100000"/>
              </a:lnSpc>
              <a:spcBef>
                <a:spcPts val="0"/>
              </a:spcBef>
              <a:spcAft>
                <a:spcPts val="1000"/>
              </a:spcAft>
              <a:buSzPts val="1400"/>
              <a:buChar char="➔"/>
            </a:pPr>
            <a:r>
              <a:rPr lang="en" sz="1400"/>
              <a:t>Milliman provided addresses to Black Knight and receive the matching property data.</a:t>
            </a:r>
          </a:p>
          <a:p>
            <a:pPr indent="-317500" lvl="0" marL="914400" rtl="0">
              <a:lnSpc>
                <a:spcPct val="100000"/>
              </a:lnSpc>
              <a:spcBef>
                <a:spcPts val="0"/>
              </a:spcBef>
              <a:spcAft>
                <a:spcPts val="1000"/>
              </a:spcAft>
              <a:buSzPts val="1400"/>
              <a:buChar char="➔"/>
            </a:pPr>
            <a:r>
              <a:rPr lang="en" sz="1400"/>
              <a:t>Focus on the following variables:</a:t>
            </a:r>
          </a:p>
          <a:p>
            <a:pPr indent="-311150" lvl="0" marL="1371600" rtl="0">
              <a:lnSpc>
                <a:spcPct val="115000"/>
              </a:lnSpc>
              <a:spcBef>
                <a:spcPts val="0"/>
              </a:spcBef>
              <a:spcAft>
                <a:spcPts val="0"/>
              </a:spcAft>
              <a:buSzPts val="1300"/>
              <a:buChar char="➢"/>
            </a:pPr>
            <a:r>
              <a:rPr lang="en" sz="1300"/>
              <a:t>Loans - the number of active loans, loan types, loan terms, loan ages, amount borrowed, estimated payments and outstanding loan amounts, estimated loan to value</a:t>
            </a:r>
          </a:p>
          <a:p>
            <a:pPr indent="-311150" lvl="0" marL="1371600" rtl="0">
              <a:lnSpc>
                <a:spcPct val="115000"/>
              </a:lnSpc>
              <a:spcBef>
                <a:spcPts val="0"/>
              </a:spcBef>
              <a:spcAft>
                <a:spcPts val="0"/>
              </a:spcAft>
              <a:buSzPts val="1300"/>
              <a:buChar char="➢"/>
            </a:pPr>
            <a:r>
              <a:rPr lang="en" sz="1300"/>
              <a:t>Property - estimated value, change in value, value per square foot, age of home, years owned, lot size</a:t>
            </a:r>
          </a:p>
          <a:p>
            <a:pPr indent="-311150" lvl="0" marL="1371600" rtl="0">
              <a:lnSpc>
                <a:spcPct val="115000"/>
              </a:lnSpc>
              <a:spcBef>
                <a:spcPts val="0"/>
              </a:spcBef>
              <a:buSzPts val="1300"/>
              <a:buChar char="➢"/>
            </a:pPr>
            <a:r>
              <a:rPr lang="en" sz="1300"/>
              <a:t>Neighborhood - average loan to value, property value, year built, etc. for the ZIP code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b="1" lang="en" sz="2400"/>
              <a:t>Data Pipeline</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Data Sources - Consumer Data, Epsilon</a:t>
            </a:r>
          </a:p>
          <a:p>
            <a:pPr indent="-317500" lvl="0" marL="914400" rtl="0">
              <a:spcBef>
                <a:spcPts val="1000"/>
              </a:spcBef>
              <a:spcAft>
                <a:spcPts val="1000"/>
              </a:spcAft>
              <a:buSzPts val="1400"/>
              <a:buChar char="➔"/>
            </a:pPr>
            <a:r>
              <a:rPr lang="en" sz="1400"/>
              <a:t>Epsilon is a major vendor of transactional, survey, and consumer data, and also provides various marketing scores and household lifestyle/lifestage clusters.</a:t>
            </a:r>
          </a:p>
          <a:p>
            <a:pPr indent="-317500" lvl="0" marL="914400" rtl="0">
              <a:spcBef>
                <a:spcPts val="1000"/>
              </a:spcBef>
              <a:spcAft>
                <a:spcPts val="1000"/>
              </a:spcAft>
              <a:buSzPts val="1400"/>
              <a:buChar char="➔"/>
            </a:pPr>
            <a:r>
              <a:rPr lang="en" sz="1400"/>
              <a:t>Epsilon used names and addresses from the policy data to match data from their database.</a:t>
            </a:r>
          </a:p>
          <a:p>
            <a:pPr indent="-317500" lvl="0" marL="914400" rtl="0">
              <a:spcBef>
                <a:spcPts val="1000"/>
              </a:spcBef>
              <a:spcAft>
                <a:spcPts val="1000"/>
              </a:spcAft>
              <a:buSzPts val="1400"/>
              <a:buChar char="➔"/>
            </a:pPr>
            <a:r>
              <a:rPr lang="en" sz="1400"/>
              <a:t>Focus on the following variables:</a:t>
            </a:r>
          </a:p>
          <a:p>
            <a:pPr indent="-311150" lvl="0" marL="1371600" rtl="0">
              <a:spcBef>
                <a:spcPts val="0"/>
              </a:spcBef>
              <a:spcAft>
                <a:spcPts val="0"/>
              </a:spcAft>
              <a:buSzPts val="1300"/>
              <a:buChar char="➢"/>
            </a:pPr>
            <a:r>
              <a:rPr lang="en" sz="1300"/>
              <a:t>Lifestyle - health conditions (e.g. anxiety, arthritis), interests (e.g. golf, travel, fitness)</a:t>
            </a:r>
          </a:p>
          <a:p>
            <a:pPr indent="-311150" lvl="0" marL="1371600" rtl="0">
              <a:spcBef>
                <a:spcPts val="0"/>
              </a:spcBef>
              <a:spcAft>
                <a:spcPts val="0"/>
              </a:spcAft>
              <a:buSzPts val="1300"/>
              <a:buChar char="➢"/>
            </a:pPr>
            <a:r>
              <a:rPr lang="en" sz="1300"/>
              <a:t>Financial - estimated income, net worth, liabilities, types of credit cards and loans</a:t>
            </a:r>
          </a:p>
          <a:p>
            <a:pPr indent="-311150" lvl="0" marL="1371600" rtl="0">
              <a:spcBef>
                <a:spcPts val="0"/>
              </a:spcBef>
              <a:spcAft>
                <a:spcPts val="0"/>
              </a:spcAft>
              <a:buSzPts val="1300"/>
              <a:buChar char="➢"/>
            </a:pPr>
            <a:r>
              <a:rPr lang="en" sz="1300"/>
              <a:t>Property - dwelling type, mortgage amount, home sale price, home equity,home market value, refinance activity, loan to value</a:t>
            </a:r>
          </a:p>
          <a:p>
            <a:pPr indent="-311150" lvl="0" marL="1371600" rtl="0">
              <a:spcBef>
                <a:spcPts val="0"/>
              </a:spcBef>
              <a:spcAft>
                <a:spcPts val="0"/>
              </a:spcAft>
              <a:buSzPts val="1300"/>
              <a:buChar char="➢"/>
            </a:pPr>
            <a:r>
              <a:rPr lang="en" sz="1300"/>
              <a:t>Marketing scores - general, automotive finance, credit card</a:t>
            </a:r>
          </a:p>
          <a:p>
            <a:pPr indent="-311150" lvl="0" marL="1371600" rtl="0">
              <a:spcBef>
                <a:spcPts val="0"/>
              </a:spcBef>
              <a:spcAft>
                <a:spcPts val="0"/>
              </a:spcAft>
              <a:buSzPts val="1300"/>
              <a:buChar char="➢"/>
            </a:pPr>
            <a:r>
              <a:rPr lang="en" sz="1300"/>
              <a:t>Census - percent owner occupied, percent families, median school years completed, percent single family homes, median home value</a:t>
            </a:r>
          </a:p>
          <a:p>
            <a:pPr indent="0" lvl="0" marL="0" rtl="0">
              <a:lnSpc>
                <a:spcPct val="115000"/>
              </a:lnSpc>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b="1" lang="en" sz="2400"/>
              <a:t>Data Pipeline</a:t>
            </a:r>
          </a:p>
        </p:txBody>
      </p:sp>
      <p:sp>
        <p:nvSpPr>
          <p:cNvPr id="99" name="Shape 99"/>
          <p:cNvSpPr txBox="1"/>
          <p:nvPr>
            <p:ph idx="1" type="body"/>
          </p:nvPr>
        </p:nvSpPr>
        <p:spPr>
          <a:xfrm>
            <a:off x="311700" y="1152475"/>
            <a:ext cx="8520600" cy="38838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Data Sources - Credit Data, </a:t>
            </a:r>
            <a:r>
              <a:rPr lang="en"/>
              <a:t>Transunion</a:t>
            </a:r>
          </a:p>
          <a:p>
            <a:pPr indent="-317500" lvl="0" marL="914400" rtl="0">
              <a:spcBef>
                <a:spcPts val="1000"/>
              </a:spcBef>
              <a:spcAft>
                <a:spcPts val="1000"/>
              </a:spcAft>
              <a:buSzPts val="1400"/>
              <a:buChar char="➔"/>
            </a:pPr>
            <a:r>
              <a:rPr lang="en" sz="1400"/>
              <a:t>Transunion is one of the three major consumer credit reporting agencies. Data is compiled from lenders such as credit card issuers, auto finance companies, and mortgage lenders as well as collection agencies and courts.</a:t>
            </a:r>
          </a:p>
          <a:p>
            <a:pPr indent="-317500" lvl="0" marL="914400" rtl="0">
              <a:spcBef>
                <a:spcPts val="1000"/>
              </a:spcBef>
              <a:spcAft>
                <a:spcPts val="1000"/>
              </a:spcAft>
              <a:buSzPts val="1400"/>
              <a:buChar char="➔"/>
            </a:pPr>
            <a:r>
              <a:rPr lang="en" sz="1400"/>
              <a:t>Transunion used policyholder name, addresses, date of birth, and last 4 digit of SSN to match on the credit records.</a:t>
            </a:r>
          </a:p>
          <a:p>
            <a:pPr indent="-317500" lvl="0" marL="914400" rtl="0">
              <a:spcBef>
                <a:spcPts val="1000"/>
              </a:spcBef>
              <a:spcAft>
                <a:spcPts val="1000"/>
              </a:spcAft>
              <a:buSzPts val="1400"/>
              <a:buChar char="➔"/>
            </a:pPr>
            <a:r>
              <a:rPr lang="en" sz="1400"/>
              <a:t>Focus on the following variables:</a:t>
            </a:r>
          </a:p>
          <a:p>
            <a:pPr indent="-311150" lvl="0" marL="1371600" rtl="0">
              <a:spcBef>
                <a:spcPts val="0"/>
              </a:spcBef>
              <a:spcAft>
                <a:spcPts val="0"/>
              </a:spcAft>
              <a:buSzPts val="1300"/>
              <a:buChar char="➢"/>
            </a:pPr>
            <a:r>
              <a:rPr lang="en" sz="1300"/>
              <a:t>Length of credit history - number, age, types of accounts</a:t>
            </a:r>
          </a:p>
          <a:p>
            <a:pPr indent="-311150" lvl="0" marL="1371600" rtl="0">
              <a:spcBef>
                <a:spcPts val="0"/>
              </a:spcBef>
              <a:spcAft>
                <a:spcPts val="0"/>
              </a:spcAft>
              <a:buSzPts val="1300"/>
              <a:buChar char="➢"/>
            </a:pPr>
            <a:r>
              <a:rPr lang="en" sz="1300"/>
              <a:t>Recent credit seeking - number of inquiries, number of recent opened accounts</a:t>
            </a:r>
          </a:p>
          <a:p>
            <a:pPr indent="-311150" lvl="0" marL="1371600" rtl="0">
              <a:spcBef>
                <a:spcPts val="0"/>
              </a:spcBef>
              <a:spcAft>
                <a:spcPts val="0"/>
              </a:spcAft>
              <a:buSzPts val="1300"/>
              <a:buChar char="➢"/>
            </a:pPr>
            <a:r>
              <a:rPr lang="en" sz="1300"/>
              <a:t>Utilization - balance of limits, changes in balances</a:t>
            </a:r>
          </a:p>
          <a:p>
            <a:pPr indent="-311150" lvl="0" marL="1371600" rtl="0">
              <a:spcBef>
                <a:spcPts val="0"/>
              </a:spcBef>
              <a:spcAft>
                <a:spcPts val="0"/>
              </a:spcAft>
              <a:buSzPts val="1300"/>
              <a:buChar char="➢"/>
            </a:pPr>
            <a:r>
              <a:rPr lang="en" sz="1300"/>
              <a:t>Payment history - number of times past due, number of charge-offs, number of collections</a:t>
            </a:r>
          </a:p>
          <a:p>
            <a:pPr indent="-311150" lvl="0" marL="1371600" rtl="0">
              <a:spcBef>
                <a:spcPts val="0"/>
              </a:spcBef>
              <a:spcAft>
                <a:spcPts val="0"/>
              </a:spcAft>
              <a:buSzPts val="1300"/>
              <a:buChar char="➢"/>
            </a:pPr>
            <a:r>
              <a:rPr lang="en" sz="1300"/>
              <a:t>Public records - bankruptcies, liens</a:t>
            </a:r>
          </a:p>
          <a:p>
            <a:pPr indent="-311150" lvl="0" marL="1371600" rtl="0">
              <a:spcBef>
                <a:spcPts val="0"/>
              </a:spcBef>
              <a:spcAft>
                <a:spcPts val="0"/>
              </a:spcAft>
              <a:buSzPts val="1300"/>
              <a:buChar char="➢"/>
            </a:pPr>
            <a:r>
              <a:rPr lang="en" sz="1300"/>
              <a:t>Scores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b="1" lang="en" sz="2400"/>
              <a:t>Data Pipeline</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a:t>No Personal Identifiable Information (</a:t>
            </a:r>
            <a:r>
              <a:rPr lang="en"/>
              <a:t>PII)</a:t>
            </a:r>
            <a:r>
              <a:rPr lang="en"/>
              <a:t> Received</a:t>
            </a:r>
          </a:p>
        </p:txBody>
      </p:sp>
      <p:pic>
        <p:nvPicPr>
          <p:cNvPr id="106" name="Shape 106"/>
          <p:cNvPicPr preferRelativeResize="0"/>
          <p:nvPr/>
        </p:nvPicPr>
        <p:blipFill>
          <a:blip r:embed="rId3">
            <a:alphaModFix/>
          </a:blip>
          <a:stretch>
            <a:fillRect/>
          </a:stretch>
        </p:blipFill>
        <p:spPr>
          <a:xfrm>
            <a:off x="2478775" y="1592450"/>
            <a:ext cx="4332526" cy="3314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