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B57560-2C8B-4E1B-8B07-2AB2D510912E}">
  <a:tblStyle styleId="{0AB57560-2C8B-4E1B-8B07-2AB2D51091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Sha</a:t>
            </a:r>
            <a:endParaRPr>
              <a:solidFill>
                <a:schemeClr val="dk1"/>
              </a:solidFill>
            </a:endParaRPr>
          </a:p>
          <a:p>
            <a:pPr indent="0" lvl="0" marL="0" rtl="0">
              <a:lnSpc>
                <a:spcPct val="115000"/>
              </a:lnSpc>
              <a:spcBef>
                <a:spcPts val="0"/>
              </a:spcBef>
              <a:spcAft>
                <a:spcPts val="0"/>
              </a:spcAft>
              <a:buNone/>
            </a:pPr>
            <a:r>
              <a:t/>
            </a:r>
            <a:endParaRPr i="1">
              <a:solidFill>
                <a:srgbClr val="2D3B45"/>
              </a:solidFill>
              <a:highlight>
                <a:schemeClr val="lt1"/>
              </a:highlight>
              <a:latin typeface="Helvetica Neue"/>
              <a:ea typeface="Helvetica Neue"/>
              <a:cs typeface="Helvetica Neue"/>
              <a:sym typeface="Helvetica Neue"/>
            </a:endParaRPr>
          </a:p>
          <a:p>
            <a:pPr indent="0" lvl="0" marL="0" rtl="0">
              <a:lnSpc>
                <a:spcPct val="115000"/>
              </a:lnSpc>
              <a:spcBef>
                <a:spcPts val="1600"/>
              </a:spcBef>
              <a:spcAft>
                <a:spcPts val="0"/>
              </a:spcAft>
              <a:buNone/>
            </a:pPr>
            <a:r>
              <a:t/>
            </a:r>
            <a:endParaRPr i="1">
              <a:solidFill>
                <a:srgbClr val="2D3B45"/>
              </a:solidFill>
              <a:highlight>
                <a:schemeClr val="lt1"/>
              </a:highlight>
              <a:latin typeface="Helvetica Neue"/>
              <a:ea typeface="Helvetica Neue"/>
              <a:cs typeface="Helvetica Neue"/>
              <a:sym typeface="Helvetica Neue"/>
            </a:endParaRPr>
          </a:p>
          <a:p>
            <a:pPr indent="0" lvl="0" marL="0" rtl="0">
              <a:lnSpc>
                <a:spcPct val="115000"/>
              </a:lnSpc>
              <a:spcBef>
                <a:spcPts val="1600"/>
              </a:spcBef>
              <a:spcAft>
                <a:spcPts val="1600"/>
              </a:spcAft>
              <a:buClr>
                <a:schemeClr val="dk1"/>
              </a:buClr>
              <a:buSzPts val="1100"/>
              <a:buFont typeface="Arial"/>
              <a:buNone/>
            </a:pPr>
            <a:r>
              <a:rPr i="1" lang="en" sz="950">
                <a:solidFill>
                  <a:srgbClr val="2D3B45"/>
                </a:solidFill>
                <a:highlight>
                  <a:schemeClr val="lt1"/>
                </a:highlight>
                <a:latin typeface="Helvetica Neue"/>
                <a:ea typeface="Helvetica Neue"/>
                <a:cs typeface="Helvetica Neue"/>
                <a:sym typeface="Helvetica Neue"/>
              </a:rPr>
              <a:t>Sha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Sha</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 variable annuity is a contract between a customer and an insurance company. With a variable annuity, the insurance company agrees to make periodic payments to the customer in the future. Variable</a:t>
            </a:r>
            <a:r>
              <a:rPr lang="en">
                <a:highlight>
                  <a:schemeClr val="lt1"/>
                </a:highlight>
              </a:rPr>
              <a:t> </a:t>
            </a:r>
            <a:r>
              <a:rPr lang="en"/>
              <a:t>annuities have become a part of the retirement and investment plans of many Americans.</a:t>
            </a:r>
            <a:endParaRPr/>
          </a:p>
          <a:p>
            <a:pPr indent="0" lvl="0" marL="0" rtl="0">
              <a:spcBef>
                <a:spcPts val="600"/>
              </a:spcBef>
              <a:spcAft>
                <a:spcPts val="0"/>
              </a:spcAft>
              <a:buNone/>
            </a:pPr>
            <a:r>
              <a:rPr lang="en"/>
              <a:t>Policyholder behaviors have an enormous impact on how much it will cost insurers to provide a product. The large uncertainty in the variable annuities space around policyholder’s behavior poses risk towards insurance companies. </a:t>
            </a:r>
            <a:r>
              <a:rPr lang="en" sz="1200">
                <a:solidFill>
                  <a:schemeClr val="dk1"/>
                </a:solidFill>
                <a:latin typeface="Times New Roman"/>
                <a:ea typeface="Times New Roman"/>
                <a:cs typeface="Times New Roman"/>
                <a:sym typeface="Times New Roman"/>
              </a:rPr>
              <a:t> The big challenge in front of most insurers is that most of them have relatively little ability to distinguish between policyholders that will behave in different ways.</a:t>
            </a:r>
            <a:endParaRPr/>
          </a:p>
          <a:p>
            <a:pPr indent="0" lvl="0" marL="0" rtl="0">
              <a:spcBef>
                <a:spcPts val="600"/>
              </a:spcBef>
              <a:spcAft>
                <a:spcPts val="0"/>
              </a:spcAft>
              <a:buNone/>
            </a:pPr>
            <a:r>
              <a:rPr lang="en"/>
              <a:t>This project is requested by sponsor Milliman, which has been a leader in actuarial consulting since 1947. </a:t>
            </a:r>
            <a:endParaRPr/>
          </a:p>
          <a:p>
            <a:pPr indent="0" lvl="0" marL="0" rtl="0">
              <a:spcBef>
                <a:spcPts val="600"/>
              </a:spcBef>
              <a:spcAft>
                <a:spcPts val="600"/>
              </a:spcAft>
              <a:buClr>
                <a:schemeClr val="dk1"/>
              </a:buClr>
              <a:buSzPts val="1100"/>
              <a:buFont typeface="Arial"/>
              <a:buNone/>
            </a:pPr>
            <a:r>
              <a:rPr lang="en"/>
              <a:t>The goal is to use predictive analytics to understand policyholders’ behaviors and to distinguish policyholders’ profitability for their client insurers.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Times New Roman"/>
                <a:ea typeface="Times New Roman"/>
                <a:cs typeface="Times New Roman"/>
                <a:sym typeface="Times New Roman"/>
              </a:rPr>
              <a:t>Our proposed work includes collecting and generating significant customer data to identify customers’ behaviors by enhancing the original data from insurance companies with data from other sources, developing robust predictive analytics models based on enhanced data for customer segmentation, and differentiating between their profitability. </a:t>
            </a:r>
            <a:endParaRPr sz="1200">
              <a:solidFill>
                <a:schemeClr val="dk1"/>
              </a:solidFill>
              <a:latin typeface="Times New Roman"/>
              <a:ea typeface="Times New Roman"/>
              <a:cs typeface="Times New Roman"/>
              <a:sym typeface="Times New Roman"/>
            </a:endParaRPr>
          </a:p>
          <a:p>
            <a:pPr indent="0" lvl="0" marL="0" rtl="0">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Also, we plan to explore and compare k-means with other nonlinear clustering method, such hierarchical clustering, fuzzy k-means and GMM</a:t>
            </a:r>
            <a:endParaRPr sz="1200">
              <a:solidFill>
                <a:schemeClr val="dk1"/>
              </a:solidFill>
              <a:latin typeface="Times New Roman"/>
              <a:ea typeface="Times New Roman"/>
              <a:cs typeface="Times New Roman"/>
              <a:sym typeface="Times New Roman"/>
            </a:endParaRPr>
          </a:p>
          <a:p>
            <a:pPr indent="0" lvl="0" marL="0">
              <a:spcBef>
                <a:spcPts val="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Our data are made up by four sources. </a:t>
            </a:r>
            <a:r>
              <a:rPr lang="en">
                <a:solidFill>
                  <a:schemeClr val="dk1"/>
                </a:solidFill>
              </a:rPr>
              <a:t>Census tract and block group level data, Consumer data, which includes various marketing scores and household lifestyle clusters. Credit data is compiled from lenders such as credit card issuers, auto finance companies, and collection agencies and courts.</a:t>
            </a:r>
            <a:r>
              <a:rPr lang="en"/>
              <a:t> </a:t>
            </a:r>
            <a:r>
              <a:rPr lang="en">
                <a:solidFill>
                  <a:schemeClr val="dk1"/>
                </a:solidFill>
              </a:rPr>
              <a:t>Mortgage data, which is compiled from county property tax and deed records and mortgage lenders.</a:t>
            </a:r>
            <a:endParaRPr>
              <a:solidFill>
                <a:schemeClr val="dk1"/>
              </a:solidFill>
            </a:endParaRPr>
          </a:p>
          <a:p>
            <a:pPr indent="0" lvl="0" marL="0" rtl="0">
              <a:lnSpc>
                <a:spcPct val="100000"/>
              </a:lnSpc>
              <a:spcBef>
                <a:spcPts val="1600"/>
              </a:spcBef>
              <a:spcAft>
                <a:spcPts val="0"/>
              </a:spcAft>
              <a:buNone/>
            </a:pPr>
            <a:r>
              <a:rPr lang="en">
                <a:solidFill>
                  <a:schemeClr val="dk1"/>
                </a:solidFill>
              </a:rPr>
              <a:t>We face three major challenges of our current data. </a:t>
            </a:r>
            <a:endParaRPr>
              <a:solidFill>
                <a:schemeClr val="dk1"/>
              </a:solidFill>
            </a:endParaRPr>
          </a:p>
          <a:p>
            <a:pPr indent="0" lvl="0" marL="0" rtl="0">
              <a:lnSpc>
                <a:spcPct val="100000"/>
              </a:lnSpc>
              <a:spcBef>
                <a:spcPts val="1600"/>
              </a:spcBef>
              <a:spcAft>
                <a:spcPts val="0"/>
              </a:spcAft>
              <a:buNone/>
            </a:pPr>
            <a:r>
              <a:rPr lang="en"/>
              <a:t>Time consuming for feature selection due to large amount of variables</a:t>
            </a:r>
            <a:endParaRPr/>
          </a:p>
          <a:p>
            <a:pPr indent="0" lvl="0" marL="0" rtl="0">
              <a:lnSpc>
                <a:spcPct val="100000"/>
              </a:lnSpc>
              <a:spcBef>
                <a:spcPts val="1600"/>
              </a:spcBef>
              <a:spcAft>
                <a:spcPts val="1600"/>
              </a:spcAft>
              <a:buClr>
                <a:schemeClr val="dk1"/>
              </a:buClr>
              <a:buSzPts val="1100"/>
              <a:buFont typeface="Arial"/>
              <a:buNone/>
            </a:pPr>
            <a:r>
              <a:rPr lang="en"/>
              <a:t>K-means and its improved algorithms can only handle numerical data. We’ll talk about how we plan to deal with mixed numerical and categorical data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t>KHM is similar to KM in that they are both center-based iterative algorithm.</a:t>
            </a:r>
            <a:endParaRPr sz="1000"/>
          </a:p>
          <a:p>
            <a:pPr indent="0" lvl="0" marL="0">
              <a:spcBef>
                <a:spcPts val="0"/>
              </a:spcBef>
              <a:spcAft>
                <a:spcPts val="0"/>
              </a:spcAft>
              <a:buNone/>
            </a:pPr>
            <a:r>
              <a:rPr lang="en" sz="1000"/>
              <a:t>The k-means algorithm minimizes the total mean squared distance for each point and the closest center.</a:t>
            </a:r>
            <a:endParaRPr sz="1000"/>
          </a:p>
          <a:p>
            <a:pPr indent="0" lvl="0" marL="0">
              <a:spcBef>
                <a:spcPts val="0"/>
              </a:spcBef>
              <a:spcAft>
                <a:spcPts val="0"/>
              </a:spcAft>
              <a:buNone/>
            </a:pPr>
            <a:r>
              <a:rPr lang="en" sz="1000"/>
              <a:t>Each point is implicitly assigned to exactly one center.   </a:t>
            </a:r>
            <a:endParaRPr sz="1000"/>
          </a:p>
          <a:p>
            <a:pPr indent="0" lvl="0" marL="0">
              <a:spcBef>
                <a:spcPts val="0"/>
              </a:spcBef>
              <a:spcAft>
                <a:spcPts val="0"/>
              </a:spcAft>
              <a:buNone/>
            </a:pPr>
            <a:r>
              <a:rPr lang="en" sz="1000"/>
              <a:t>HA is the harmonic average for each data point. Unlike k-means, this algorithm uses information from all of the centers to calculate the harmonic average for each point, no center completely owns a point    </a:t>
            </a:r>
            <a:endParaRPr sz="1000"/>
          </a:p>
          <a:p>
            <a:pPr indent="0" lvl="0" marL="0">
              <a:spcBef>
                <a:spcPts val="0"/>
              </a:spcBef>
              <a:spcAft>
                <a:spcPts val="0"/>
              </a:spcAft>
              <a:buNone/>
            </a:pPr>
            <a:r>
              <a:rPr lang="en" sz="1000"/>
              <a:t>The harmonic average assigns a large weight to a data point that is not close to any centers and a small weight to the data point that is close to one or more centers. Thus, k harmonic means is much less sensitive to initial conditions.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Sha</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Sha</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Sha</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cikit-learn.org/stable/modules/clustering.html#hierarchical-clustering" TargetMode="External"/><Relationship Id="rId5" Type="http://schemas.openxmlformats.org/officeDocument/2006/relationships/hyperlink" Target="http://scikit-learn.org/stable/modules/clustering.html#hierarchical-cluste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168833" y="7782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600"/>
              <a:t>Customer Segmentation for </a:t>
            </a:r>
            <a:endParaRPr b="1" sz="3600"/>
          </a:p>
          <a:p>
            <a:pPr indent="0" lvl="0" marL="0">
              <a:spcBef>
                <a:spcPts val="0"/>
              </a:spcBef>
              <a:spcAft>
                <a:spcPts val="0"/>
              </a:spcAft>
              <a:buClr>
                <a:schemeClr val="dk1"/>
              </a:buClr>
              <a:buSzPts val="1100"/>
              <a:buFont typeface="Arial"/>
              <a:buNone/>
            </a:pPr>
            <a:r>
              <a:rPr b="1" lang="en" sz="3600"/>
              <a:t>Variable Annuity Products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solidFill>
                  <a:schemeClr val="dk1"/>
                </a:solidFill>
              </a:rPr>
              <a:t>Mobing Zhuang</a:t>
            </a:r>
            <a:endParaRPr sz="1400">
              <a:solidFill>
                <a:schemeClr val="dk1"/>
              </a:solidFill>
            </a:endParaRPr>
          </a:p>
          <a:p>
            <a:pPr indent="0" lvl="0" marL="0">
              <a:spcBef>
                <a:spcPts val="0"/>
              </a:spcBef>
              <a:spcAft>
                <a:spcPts val="0"/>
              </a:spcAft>
              <a:buClr>
                <a:schemeClr val="dk1"/>
              </a:buClr>
              <a:buSzPts val="1100"/>
              <a:buFont typeface="Arial"/>
              <a:buNone/>
            </a:pPr>
            <a:r>
              <a:rPr lang="en" sz="1400">
                <a:solidFill>
                  <a:schemeClr val="dk1"/>
                </a:solidFill>
              </a:rPr>
              <a:t>Sha Li </a:t>
            </a:r>
            <a:endParaRPr sz="1400">
              <a:solidFill>
                <a:schemeClr val="dk1"/>
              </a:solidFill>
            </a:endParaRPr>
          </a:p>
          <a:p>
            <a:pPr indent="0" lvl="0" marL="0">
              <a:spcBef>
                <a:spcPts val="0"/>
              </a:spcBef>
              <a:spcAft>
                <a:spcPts val="0"/>
              </a:spcAft>
              <a:buNone/>
            </a:pPr>
            <a:r>
              <a:rPr lang="en" sz="1400">
                <a:solidFill>
                  <a:schemeClr val="dk1"/>
                </a:solidFill>
              </a:rPr>
              <a:t>Yawen Li</a:t>
            </a:r>
            <a:endParaRPr sz="1400">
              <a:solidFill>
                <a:schemeClr val="dk1"/>
              </a:solidFill>
            </a:endParaRPr>
          </a:p>
          <a:p>
            <a:pPr indent="0" lvl="0" marL="0">
              <a:spcBef>
                <a:spcPts val="0"/>
              </a:spcBef>
              <a:spcAft>
                <a:spcPts val="0"/>
              </a:spcAft>
              <a:buNone/>
            </a:pPr>
            <a:r>
              <a:t/>
            </a:r>
            <a:endParaRPr sz="1400">
              <a:solidFill>
                <a:schemeClr val="dk1"/>
              </a:solidFill>
            </a:endParaRPr>
          </a:p>
          <a:p>
            <a:pPr indent="0" lvl="0" marL="0">
              <a:spcBef>
                <a:spcPts val="0"/>
              </a:spcBef>
              <a:spcAft>
                <a:spcPts val="0"/>
              </a:spcAft>
              <a:buNone/>
            </a:pPr>
            <a:r>
              <a:rPr lang="en" sz="1400">
                <a:solidFill>
                  <a:schemeClr val="dk1"/>
                </a:solidFill>
              </a:rPr>
              <a:t>Interdisciplinary Data Science Masters Program, University of Washington</a:t>
            </a:r>
            <a:endParaRPr sz="1400">
              <a:solidFill>
                <a:schemeClr val="dk1"/>
              </a:solidFill>
            </a:endParaRPr>
          </a:p>
          <a:p>
            <a:pPr indent="0" lvl="0" marL="0">
              <a:spcBef>
                <a:spcPts val="0"/>
              </a:spcBef>
              <a:spcAft>
                <a:spcPts val="0"/>
              </a:spcAft>
              <a:buClr>
                <a:schemeClr val="dk1"/>
              </a:buClr>
              <a:buSzPts val="1100"/>
              <a:buFont typeface="Arial"/>
              <a:buNone/>
            </a:pPr>
            <a:r>
              <a:t/>
            </a:r>
            <a:endParaRPr sz="1400">
              <a:solidFill>
                <a:schemeClr val="dk1"/>
              </a:solidFill>
            </a:endParaRPr>
          </a:p>
        </p:txBody>
      </p:sp>
      <p:sp>
        <p:nvSpPr>
          <p:cNvPr id="56" name="Shape 56"/>
          <p:cNvSpPr txBox="1"/>
          <p:nvPr/>
        </p:nvSpPr>
        <p:spPr>
          <a:xfrm>
            <a:off x="2063700" y="2130425"/>
            <a:ext cx="5016600" cy="582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600"/>
              <a:t>Interim Delivery</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Schedule Review</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t/>
            </a:r>
            <a:endParaRPr i="1" sz="1100">
              <a:solidFill>
                <a:srgbClr val="2D3B45"/>
              </a:solidFill>
              <a:highlight>
                <a:srgbClr val="FFFFFF"/>
              </a:highlight>
              <a:latin typeface="Helvetica Neue"/>
              <a:ea typeface="Helvetica Neue"/>
              <a:cs typeface="Helvetica Neue"/>
              <a:sym typeface="Helvetica Neue"/>
            </a:endParaRPr>
          </a:p>
        </p:txBody>
      </p:sp>
      <p:pic>
        <p:nvPicPr>
          <p:cNvPr id="139" name="Shape 139"/>
          <p:cNvPicPr preferRelativeResize="0"/>
          <p:nvPr/>
        </p:nvPicPr>
        <p:blipFill>
          <a:blip r:embed="rId3">
            <a:alphaModFix/>
          </a:blip>
          <a:stretch>
            <a:fillRect/>
          </a:stretch>
        </p:blipFill>
        <p:spPr>
          <a:xfrm>
            <a:off x="386475" y="936577"/>
            <a:ext cx="8015877" cy="4090599"/>
          </a:xfrm>
          <a:prstGeom prst="rect">
            <a:avLst/>
          </a:prstGeom>
          <a:noFill/>
          <a:ln>
            <a:noFill/>
          </a:ln>
        </p:spPr>
      </p:pic>
      <p:grpSp>
        <p:nvGrpSpPr>
          <p:cNvPr id="140" name="Shape 140"/>
          <p:cNvGrpSpPr/>
          <p:nvPr/>
        </p:nvGrpSpPr>
        <p:grpSpPr>
          <a:xfrm>
            <a:off x="3398500" y="331160"/>
            <a:ext cx="3648000" cy="1425770"/>
            <a:chOff x="3398500" y="331175"/>
            <a:chExt cx="3648000" cy="1740017"/>
          </a:xfrm>
        </p:grpSpPr>
        <p:sp>
          <p:nvSpPr>
            <p:cNvPr id="141" name="Shape 141"/>
            <p:cNvSpPr/>
            <p:nvPr/>
          </p:nvSpPr>
          <p:spPr>
            <a:xfrm>
              <a:off x="3398500" y="407392"/>
              <a:ext cx="3648000" cy="1663800"/>
            </a:xfrm>
            <a:prstGeom prst="wedgeRoundRectCallout">
              <a:avLst>
                <a:gd fmla="val -59566" name="adj1"/>
                <a:gd fmla="val 3864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 </a:t>
              </a:r>
              <a:endParaRPr/>
            </a:p>
          </p:txBody>
        </p:sp>
        <p:sp>
          <p:nvSpPr>
            <p:cNvPr id="142" name="Shape 142"/>
            <p:cNvSpPr txBox="1"/>
            <p:nvPr/>
          </p:nvSpPr>
          <p:spPr>
            <a:xfrm>
              <a:off x="3514900" y="331175"/>
              <a:ext cx="3415200" cy="113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00FF00"/>
                  </a:solidFill>
                </a:rPr>
                <a:t>On schedule:</a:t>
              </a:r>
              <a:r>
                <a:rPr lang="en" sz="1200"/>
                <a:t> C</a:t>
              </a:r>
              <a:r>
                <a:rPr lang="en" sz="1200"/>
                <a:t>omplete Azure platform setup, literature review and algorithm knowledge preparation, data preparation.</a:t>
              </a:r>
              <a:endParaRPr sz="1200"/>
            </a:p>
            <a:p>
              <a:pPr indent="0" lvl="0" marL="0">
                <a:spcBef>
                  <a:spcPts val="0"/>
                </a:spcBef>
                <a:spcAft>
                  <a:spcPts val="0"/>
                </a:spcAft>
                <a:buNone/>
              </a:pPr>
              <a:r>
                <a:rPr b="1" lang="en" sz="1200">
                  <a:solidFill>
                    <a:srgbClr val="FF9900"/>
                  </a:solidFill>
                </a:rPr>
                <a:t>Change: </a:t>
              </a:r>
              <a:r>
                <a:rPr lang="en" sz="1200"/>
                <a:t>Missing value has been imputed with means in current work.</a:t>
              </a:r>
              <a:endParaRPr sz="1200"/>
            </a:p>
            <a:p>
              <a:pPr indent="0" lvl="0" marL="0" rtl="0">
                <a:spcBef>
                  <a:spcPts val="0"/>
                </a:spcBef>
                <a:spcAft>
                  <a:spcPts val="0"/>
                </a:spcAft>
                <a:buClr>
                  <a:schemeClr val="dk1"/>
                </a:buClr>
                <a:buSzPts val="1100"/>
                <a:buFont typeface="Arial"/>
                <a:buNone/>
              </a:pPr>
              <a:r>
                <a:rPr b="1" lang="en" sz="1200">
                  <a:solidFill>
                    <a:srgbClr val="0000FF"/>
                  </a:solidFill>
                </a:rPr>
                <a:t>To do next:</a:t>
              </a:r>
              <a:r>
                <a:rPr lang="en" sz="1200">
                  <a:solidFill>
                    <a:srgbClr val="0000FF"/>
                  </a:solidFill>
                </a:rPr>
                <a:t> </a:t>
              </a:r>
              <a:r>
                <a:rPr lang="en" sz="1200">
                  <a:solidFill>
                    <a:schemeClr val="dk1"/>
                  </a:solidFill>
                </a:rPr>
                <a:t>Value imputation using generalized low rank model (GLRM).</a:t>
              </a:r>
              <a:endParaRPr sz="1200"/>
            </a:p>
            <a:p>
              <a:pPr indent="0" lvl="0" marL="0">
                <a:spcBef>
                  <a:spcPts val="0"/>
                </a:spcBef>
                <a:spcAft>
                  <a:spcPts val="0"/>
                </a:spcAft>
                <a:buNone/>
              </a:pPr>
              <a:r>
                <a:t/>
              </a:r>
              <a:endParaRPr sz="1200"/>
            </a:p>
          </p:txBody>
        </p:sp>
      </p:grpSp>
      <p:grpSp>
        <p:nvGrpSpPr>
          <p:cNvPr id="143" name="Shape 143"/>
          <p:cNvGrpSpPr/>
          <p:nvPr/>
        </p:nvGrpSpPr>
        <p:grpSpPr>
          <a:xfrm>
            <a:off x="3434575" y="2198683"/>
            <a:ext cx="4854600" cy="1425741"/>
            <a:chOff x="3434575" y="2198725"/>
            <a:chExt cx="4854600" cy="1804050"/>
          </a:xfrm>
        </p:grpSpPr>
        <p:sp>
          <p:nvSpPr>
            <p:cNvPr id="144" name="Shape 144"/>
            <p:cNvSpPr/>
            <p:nvPr/>
          </p:nvSpPr>
          <p:spPr>
            <a:xfrm>
              <a:off x="3434575" y="2198725"/>
              <a:ext cx="4854600" cy="1787400"/>
            </a:xfrm>
            <a:prstGeom prst="wedgeRoundRectCallout">
              <a:avLst>
                <a:gd fmla="val -60554" name="adj1"/>
                <a:gd fmla="val 2617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txBox="1"/>
            <p:nvPr/>
          </p:nvSpPr>
          <p:spPr>
            <a:xfrm>
              <a:off x="3550975" y="2215375"/>
              <a:ext cx="4617600" cy="178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00FF00"/>
                  </a:solidFill>
                </a:rPr>
                <a:t>On schedule:</a:t>
              </a:r>
              <a:r>
                <a:rPr lang="en" sz="1200"/>
                <a:t> K-means from scratch development, determination of cluster numbers. Extended K-means algorithms (K-medians, K-modes, K-harmonics) development. </a:t>
              </a:r>
              <a:endParaRPr sz="1200"/>
            </a:p>
            <a:p>
              <a:pPr indent="0" lvl="0" marL="0">
                <a:spcBef>
                  <a:spcPts val="0"/>
                </a:spcBef>
                <a:spcAft>
                  <a:spcPts val="0"/>
                </a:spcAft>
                <a:buNone/>
              </a:pPr>
              <a:r>
                <a:rPr b="1" lang="en" sz="1200">
                  <a:solidFill>
                    <a:srgbClr val="FF9900"/>
                  </a:solidFill>
                </a:rPr>
                <a:t>Change:</a:t>
              </a:r>
              <a:r>
                <a:rPr lang="en" sz="1200"/>
                <a:t> </a:t>
              </a:r>
              <a:r>
                <a:rPr lang="en" sz="1200">
                  <a:solidFill>
                    <a:schemeClr val="dk1"/>
                  </a:solidFill>
                </a:rPr>
                <a:t>Feature selection using wrapper and filter models.</a:t>
              </a:r>
              <a:endParaRPr sz="1200">
                <a:solidFill>
                  <a:schemeClr val="dk1"/>
                </a:solidFill>
              </a:endParaRPr>
            </a:p>
            <a:p>
              <a:pPr indent="0" lvl="0" marL="0">
                <a:spcBef>
                  <a:spcPts val="0"/>
                </a:spcBef>
                <a:spcAft>
                  <a:spcPts val="0"/>
                </a:spcAft>
                <a:buNone/>
              </a:pPr>
              <a:r>
                <a:rPr b="1" lang="en" sz="1200">
                  <a:solidFill>
                    <a:srgbClr val="0000FF"/>
                  </a:solidFill>
                </a:rPr>
                <a:t>To do next:</a:t>
              </a:r>
              <a:r>
                <a:rPr lang="en" sz="1200">
                  <a:solidFill>
                    <a:srgbClr val="0000FF"/>
                  </a:solidFill>
                </a:rPr>
                <a:t> </a:t>
              </a:r>
              <a:r>
                <a:rPr lang="en" sz="1200">
                  <a:solidFill>
                    <a:schemeClr val="dk1"/>
                  </a:solidFill>
                </a:rPr>
                <a:t>K-prototype algorithm development.</a:t>
              </a:r>
              <a:endParaRPr sz="1200">
                <a:solidFill>
                  <a:schemeClr val="dk1"/>
                </a:solidFill>
              </a:endParaRPr>
            </a:p>
            <a:p>
              <a:pPr indent="0" lvl="0" marL="0">
                <a:spcBef>
                  <a:spcPts val="0"/>
                </a:spcBef>
                <a:spcAft>
                  <a:spcPts val="0"/>
                </a:spcAft>
                <a:buNone/>
              </a:pPr>
              <a:r>
                <a:rPr lang="en" sz="1200">
                  <a:solidFill>
                    <a:schemeClr val="dk1"/>
                  </a:solidFill>
                </a:rPr>
                <a:t>Feature selection optimization.</a:t>
              </a:r>
              <a:endParaRPr sz="1200">
                <a:solidFill>
                  <a:schemeClr val="dk1"/>
                </a:solidFill>
              </a:endParaRPr>
            </a:p>
            <a:p>
              <a:pPr indent="0" lvl="0" marL="0">
                <a:spcBef>
                  <a:spcPts val="0"/>
                </a:spcBef>
                <a:spcAft>
                  <a:spcPts val="0"/>
                </a:spcAft>
                <a:buNone/>
              </a:pPr>
              <a:r>
                <a:rPr lang="en" sz="1200">
                  <a:solidFill>
                    <a:schemeClr val="dk1"/>
                  </a:solidFill>
                </a:rPr>
                <a:t>Clustering algorithms optimization on full size data. </a:t>
              </a:r>
              <a:endParaRPr sz="1200">
                <a:solidFill>
                  <a:schemeClr val="dk1"/>
                </a:solidFill>
              </a:endParaRPr>
            </a:p>
            <a:p>
              <a:pPr indent="0" lvl="0" marL="0" rtl="0">
                <a:spcBef>
                  <a:spcPts val="0"/>
                </a:spcBef>
                <a:spcAft>
                  <a:spcPts val="0"/>
                </a:spcAft>
                <a:buNone/>
              </a:pPr>
              <a:r>
                <a:t/>
              </a:r>
              <a:endParaRPr sz="1200"/>
            </a:p>
          </p:txBody>
        </p:sp>
      </p:grpSp>
      <p:grpSp>
        <p:nvGrpSpPr>
          <p:cNvPr id="146" name="Shape 146"/>
          <p:cNvGrpSpPr/>
          <p:nvPr/>
        </p:nvGrpSpPr>
        <p:grpSpPr>
          <a:xfrm>
            <a:off x="3484500" y="4080800"/>
            <a:ext cx="3648000" cy="857300"/>
            <a:chOff x="3484500" y="4080800"/>
            <a:chExt cx="3648000" cy="857300"/>
          </a:xfrm>
        </p:grpSpPr>
        <p:sp>
          <p:nvSpPr>
            <p:cNvPr id="147" name="Shape 147"/>
            <p:cNvSpPr/>
            <p:nvPr/>
          </p:nvSpPr>
          <p:spPr>
            <a:xfrm>
              <a:off x="3484500" y="4123300"/>
              <a:ext cx="3648000" cy="814800"/>
            </a:xfrm>
            <a:prstGeom prst="wedgeRoundRectCallout">
              <a:avLst>
                <a:gd fmla="val -62786" name="adj1"/>
                <a:gd fmla="val -5956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200"/>
            </a:p>
          </p:txBody>
        </p:sp>
        <p:sp>
          <p:nvSpPr>
            <p:cNvPr id="148" name="Shape 148"/>
            <p:cNvSpPr txBox="1"/>
            <p:nvPr/>
          </p:nvSpPr>
          <p:spPr>
            <a:xfrm>
              <a:off x="3631300" y="4080800"/>
              <a:ext cx="3415200" cy="72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00FF00"/>
                  </a:solidFill>
                </a:rPr>
                <a:t>Ahead</a:t>
              </a:r>
              <a:r>
                <a:rPr b="1" lang="en" sz="1200">
                  <a:solidFill>
                    <a:srgbClr val="00FF00"/>
                  </a:solidFill>
                </a:rPr>
                <a:t> of schedule:</a:t>
              </a:r>
              <a:r>
                <a:rPr lang="en" sz="1200"/>
                <a:t> Other clustering algorithms performance comparisons with K-means</a:t>
              </a:r>
              <a:endParaRPr sz="1200"/>
            </a:p>
            <a:p>
              <a:pPr indent="0" lvl="0" marL="0">
                <a:spcBef>
                  <a:spcPts val="0"/>
                </a:spcBef>
                <a:spcAft>
                  <a:spcPts val="0"/>
                </a:spcAft>
                <a:buClr>
                  <a:schemeClr val="dk1"/>
                </a:buClr>
                <a:buSzPts val="1100"/>
                <a:buFont typeface="Arial"/>
                <a:buNone/>
              </a:pPr>
              <a:r>
                <a:rPr b="1" lang="en" sz="1200">
                  <a:solidFill>
                    <a:srgbClr val="0000FF"/>
                  </a:solidFill>
                </a:rPr>
                <a:t>To do next:</a:t>
              </a:r>
              <a:r>
                <a:rPr lang="en" sz="1200">
                  <a:solidFill>
                    <a:srgbClr val="0000FF"/>
                  </a:solidFill>
                </a:rPr>
                <a:t> </a:t>
              </a:r>
              <a:r>
                <a:rPr lang="en" sz="1200"/>
                <a:t>Model validation on MG-Hedge</a:t>
              </a:r>
              <a:endParaRPr sz="1200"/>
            </a:p>
            <a:p>
              <a:pPr indent="0" lvl="0" marL="0" rtl="0">
                <a:spcBef>
                  <a:spcPts val="0"/>
                </a:spcBef>
                <a:spcAft>
                  <a:spcPts val="0"/>
                </a:spcAft>
                <a:buClr>
                  <a:schemeClr val="dk1"/>
                </a:buClr>
                <a:buSzPts val="1100"/>
                <a:buFont typeface="Arial"/>
                <a:buNone/>
              </a:pPr>
              <a:r>
                <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2D3B45"/>
              </a:buClr>
              <a:buSzPts val="1100"/>
              <a:buFont typeface="Helvetica Neue"/>
              <a:buAutoNum type="arabicPeriod"/>
            </a:pPr>
            <a:r>
              <a:rPr lang="en" sz="1100">
                <a:solidFill>
                  <a:srgbClr val="2D3B45"/>
                </a:solidFill>
                <a:highlight>
                  <a:srgbClr val="FFFFFF"/>
                </a:highlight>
                <a:latin typeface="Helvetica Neue"/>
                <a:ea typeface="Helvetica Neue"/>
                <a:cs typeface="Helvetica Neue"/>
                <a:sym typeface="Helvetica Neue"/>
              </a:rPr>
              <a:t>Algorithm development from scratch: learning curve </a:t>
            </a:r>
            <a:endParaRPr sz="1100">
              <a:solidFill>
                <a:srgbClr val="2D3B45"/>
              </a:solidFill>
              <a:highlight>
                <a:srgbClr val="FFFFFF"/>
              </a:highlight>
              <a:latin typeface="Helvetica Neue"/>
              <a:ea typeface="Helvetica Neue"/>
              <a:cs typeface="Helvetica Neue"/>
              <a:sym typeface="Helvetica Neue"/>
            </a:endParaRPr>
          </a:p>
          <a:p>
            <a:pPr indent="0" lvl="0" marL="0" rtl="0">
              <a:spcBef>
                <a:spcPts val="1600"/>
              </a:spcBef>
              <a:spcAft>
                <a:spcPts val="0"/>
              </a:spcAft>
              <a:buNone/>
            </a:pPr>
            <a:r>
              <a:rPr i="1" lang="en" sz="1100">
                <a:solidFill>
                  <a:srgbClr val="2D3B45"/>
                </a:solidFill>
                <a:highlight>
                  <a:srgbClr val="FFFFFF"/>
                </a:highlight>
                <a:latin typeface="Helvetica Neue"/>
                <a:ea typeface="Helvetica Neue"/>
                <a:cs typeface="Helvetica Neue"/>
                <a:sym typeface="Helvetica Neue"/>
              </a:rPr>
              <a:t>	</a:t>
            </a:r>
            <a:r>
              <a:rPr i="1" lang="en" sz="1100">
                <a:solidFill>
                  <a:srgbClr val="0000FF"/>
                </a:solidFill>
                <a:highlight>
                  <a:srgbClr val="FFFFFF"/>
                </a:highlight>
                <a:latin typeface="Helvetica Neue"/>
                <a:ea typeface="Helvetica Neue"/>
                <a:cs typeface="Helvetica Neue"/>
                <a:sym typeface="Helvetica Neue"/>
              </a:rPr>
              <a:t>Self-motivation; read books and literatures; discussions with group members </a:t>
            </a:r>
            <a:endParaRPr i="1" sz="1100">
              <a:solidFill>
                <a:srgbClr val="0000FF"/>
              </a:solidFill>
              <a:highlight>
                <a:srgbClr val="FFFFFF"/>
              </a:highlight>
              <a:latin typeface="Helvetica Neue"/>
              <a:ea typeface="Helvetica Neue"/>
              <a:cs typeface="Helvetica Neue"/>
              <a:sym typeface="Helvetica Neue"/>
            </a:endParaRPr>
          </a:p>
          <a:p>
            <a:pPr indent="-298450" lvl="0" marL="457200" rtl="0">
              <a:spcBef>
                <a:spcPts val="1600"/>
              </a:spcBef>
              <a:spcAft>
                <a:spcPts val="0"/>
              </a:spcAft>
              <a:buClr>
                <a:srgbClr val="2D3B45"/>
              </a:buClr>
              <a:buSzPts val="1100"/>
              <a:buFont typeface="Helvetica Neue"/>
              <a:buAutoNum type="arabicPeriod"/>
            </a:pPr>
            <a:r>
              <a:rPr lang="en" sz="1100">
                <a:solidFill>
                  <a:srgbClr val="2D3B45"/>
                </a:solidFill>
                <a:highlight>
                  <a:srgbClr val="FFFFFF"/>
                </a:highlight>
                <a:latin typeface="Helvetica Neue"/>
                <a:ea typeface="Helvetica Neue"/>
                <a:cs typeface="Helvetica Neue"/>
                <a:sym typeface="Helvetica Neue"/>
              </a:rPr>
              <a:t>Balancing cost and work efficiency</a:t>
            </a:r>
            <a:endParaRPr sz="1100">
              <a:solidFill>
                <a:srgbClr val="2D3B45"/>
              </a:solidFill>
              <a:highlight>
                <a:srgbClr val="FFFFFF"/>
              </a:highlight>
              <a:latin typeface="Helvetica Neue"/>
              <a:ea typeface="Helvetica Neue"/>
              <a:cs typeface="Helvetica Neue"/>
              <a:sym typeface="Helvetica Neue"/>
            </a:endParaRPr>
          </a:p>
          <a:p>
            <a:pPr indent="0" lvl="0" marL="0">
              <a:spcBef>
                <a:spcPts val="1600"/>
              </a:spcBef>
              <a:spcAft>
                <a:spcPts val="0"/>
              </a:spcAft>
              <a:buNone/>
            </a:pPr>
            <a:r>
              <a:rPr i="1" lang="en" sz="1100">
                <a:solidFill>
                  <a:srgbClr val="2D3B45"/>
                </a:solidFill>
                <a:highlight>
                  <a:srgbClr val="FFFFFF"/>
                </a:highlight>
                <a:latin typeface="Helvetica Neue"/>
                <a:ea typeface="Helvetica Neue"/>
                <a:cs typeface="Helvetica Neue"/>
                <a:sym typeface="Helvetica Neue"/>
              </a:rPr>
              <a:t>	</a:t>
            </a:r>
            <a:r>
              <a:rPr i="1" lang="en" sz="1100">
                <a:solidFill>
                  <a:srgbClr val="0000FF"/>
                </a:solidFill>
                <a:highlight>
                  <a:srgbClr val="FFFFFF"/>
                </a:highlight>
                <a:latin typeface="Helvetica Neue"/>
                <a:ea typeface="Helvetica Neue"/>
                <a:cs typeface="Helvetica Neue"/>
                <a:sym typeface="Helvetica Neue"/>
              </a:rPr>
              <a:t>Develop algorithms on subsamples first; group members work in parallel; communicate with the sponsor and justify our needs</a:t>
            </a:r>
            <a:endParaRPr i="1" sz="1100">
              <a:solidFill>
                <a:srgbClr val="0000FF"/>
              </a:solidFill>
              <a:highlight>
                <a:srgbClr val="FFFFFF"/>
              </a:highlight>
              <a:latin typeface="Helvetica Neue"/>
              <a:ea typeface="Helvetica Neue"/>
              <a:cs typeface="Helvetica Neue"/>
              <a:sym typeface="Helvetica Neue"/>
            </a:endParaRPr>
          </a:p>
          <a:p>
            <a:pPr indent="0" lvl="0" marL="457200">
              <a:spcBef>
                <a:spcPts val="1600"/>
              </a:spcBef>
              <a:spcAft>
                <a:spcPts val="0"/>
              </a:spcAft>
              <a:buNone/>
            </a:pPr>
            <a:r>
              <a:rPr i="1" lang="en" sz="1100">
                <a:solidFill>
                  <a:srgbClr val="0000FF"/>
                </a:solidFill>
                <a:highlight>
                  <a:srgbClr val="FFFFFF"/>
                </a:highlight>
                <a:latin typeface="Helvetica Neue"/>
                <a:ea typeface="Helvetica Neue"/>
                <a:cs typeface="Helvetica Neue"/>
                <a:sym typeface="Helvetica Neue"/>
              </a:rPr>
              <a:t>Standard E4s v3 (4 vcpus, 32 GB memory) ~ $0.30/hour</a:t>
            </a:r>
            <a:endParaRPr i="1" sz="1100">
              <a:solidFill>
                <a:srgbClr val="0000FF"/>
              </a:solidFill>
              <a:highlight>
                <a:srgbClr val="FFFFFF"/>
              </a:highlight>
              <a:latin typeface="Helvetica Neue"/>
              <a:ea typeface="Helvetica Neue"/>
              <a:cs typeface="Helvetica Neue"/>
              <a:sym typeface="Helvetica Neue"/>
            </a:endParaRPr>
          </a:p>
          <a:p>
            <a:pPr indent="457200" lvl="0" marL="0" rtl="0">
              <a:spcBef>
                <a:spcPts val="1600"/>
              </a:spcBef>
              <a:spcAft>
                <a:spcPts val="0"/>
              </a:spcAft>
              <a:buNone/>
            </a:pPr>
            <a:r>
              <a:rPr i="1" lang="en" sz="1100">
                <a:solidFill>
                  <a:srgbClr val="0000FF"/>
                </a:solidFill>
                <a:highlight>
                  <a:srgbClr val="FFFFFF"/>
                </a:highlight>
                <a:latin typeface="Helvetica Neue"/>
                <a:ea typeface="Helvetica Neue"/>
                <a:cs typeface="Helvetica Neue"/>
                <a:sym typeface="Helvetica Neue"/>
              </a:rPr>
              <a:t>Standard E16s v3 (16 vcpus, 128 GB memory)  ~ $1.20/hour</a:t>
            </a:r>
            <a:endParaRPr sz="1100">
              <a:solidFill>
                <a:srgbClr val="1F497D"/>
              </a:solidFill>
              <a:highlight>
                <a:srgbClr val="FFFFFF"/>
              </a:highlight>
            </a:endParaRPr>
          </a:p>
          <a:p>
            <a:pPr indent="-298450" lvl="0" marL="457200" rtl="0">
              <a:spcBef>
                <a:spcPts val="1600"/>
              </a:spcBef>
              <a:spcAft>
                <a:spcPts val="0"/>
              </a:spcAft>
              <a:buClr>
                <a:srgbClr val="2D3B45"/>
              </a:buClr>
              <a:buSzPts val="1100"/>
              <a:buFont typeface="Helvetica Neue"/>
              <a:buAutoNum type="arabicPeriod"/>
            </a:pPr>
            <a:r>
              <a:rPr lang="en" sz="1100">
                <a:solidFill>
                  <a:srgbClr val="2D3B45"/>
                </a:solidFill>
                <a:highlight>
                  <a:schemeClr val="lt1"/>
                </a:highlight>
                <a:latin typeface="Helvetica Neue"/>
                <a:ea typeface="Helvetica Neue"/>
                <a:cs typeface="Helvetica Neue"/>
                <a:sym typeface="Helvetica Neue"/>
              </a:rPr>
              <a:t>Algorithm scalability and time complexity</a:t>
            </a:r>
            <a:endParaRPr sz="11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1600"/>
              </a:spcAft>
              <a:buNone/>
            </a:pPr>
            <a:r>
              <a:rPr lang="en" sz="1100">
                <a:solidFill>
                  <a:srgbClr val="0000FF"/>
                </a:solidFill>
                <a:highlight>
                  <a:schemeClr val="lt1"/>
                </a:highlight>
                <a:latin typeface="Helvetica Neue"/>
                <a:ea typeface="Helvetica Neue"/>
                <a:cs typeface="Helvetica Neue"/>
                <a:sym typeface="Helvetica Neue"/>
              </a:rPr>
              <a:t>	</a:t>
            </a:r>
            <a:r>
              <a:rPr i="1" lang="en" sz="1100">
                <a:solidFill>
                  <a:srgbClr val="0000FF"/>
                </a:solidFill>
                <a:highlight>
                  <a:schemeClr val="lt1"/>
                </a:highlight>
                <a:latin typeface="Helvetica Neue"/>
                <a:ea typeface="Helvetica Neue"/>
                <a:cs typeface="Helvetica Neue"/>
                <a:sym typeface="Helvetica Neue"/>
              </a:rPr>
              <a:t>Algorithm optimization; set up parallel computation jobs</a:t>
            </a:r>
            <a:endParaRPr i="1" sz="1100">
              <a:solidFill>
                <a:srgbClr val="0000FF"/>
              </a:solidFill>
              <a:highlight>
                <a:schemeClr val="lt1"/>
              </a:highlight>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Motivation</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Char char="●"/>
            </a:pPr>
            <a:r>
              <a:rPr lang="en" sz="1400"/>
              <a:t>Variable</a:t>
            </a:r>
            <a:r>
              <a:rPr lang="en" sz="1400">
                <a:solidFill>
                  <a:srgbClr val="273A56"/>
                </a:solidFill>
                <a:highlight>
                  <a:schemeClr val="lt1"/>
                </a:highlight>
              </a:rPr>
              <a:t> </a:t>
            </a:r>
            <a:r>
              <a:rPr lang="en" sz="1400"/>
              <a:t>annuities have become a part of the retirement and investment plans of many Americans.</a:t>
            </a:r>
            <a:endParaRPr sz="1400"/>
          </a:p>
          <a:p>
            <a:pPr indent="-317500" lvl="0" marL="457200" rtl="0">
              <a:lnSpc>
                <a:spcPct val="100000"/>
              </a:lnSpc>
              <a:spcBef>
                <a:spcPts val="600"/>
              </a:spcBef>
              <a:spcAft>
                <a:spcPts val="0"/>
              </a:spcAft>
              <a:buSzPts val="1400"/>
              <a:buChar char="●"/>
            </a:pPr>
            <a:r>
              <a:rPr lang="en" sz="1400"/>
              <a:t>Customers purchase a variable annuity contract by making either a single purchase payment or a series of purchase payments. Under the contract, the insurer agrees to make periodic payments to customer, beginning either immediately or at some future date.</a:t>
            </a:r>
            <a:endParaRPr sz="1400"/>
          </a:p>
          <a:p>
            <a:pPr indent="-317500" lvl="0" marL="457200" rtl="0">
              <a:lnSpc>
                <a:spcPct val="100000"/>
              </a:lnSpc>
              <a:spcBef>
                <a:spcPts val="600"/>
              </a:spcBef>
              <a:spcAft>
                <a:spcPts val="0"/>
              </a:spcAft>
              <a:buSzPts val="1400"/>
              <a:buChar char="●"/>
            </a:pPr>
            <a:r>
              <a:rPr lang="en" sz="1400"/>
              <a:t>In the U.S., there are $2 trillion in assets in variable annuity (VA) market under management. </a:t>
            </a:r>
            <a:endParaRPr sz="1400"/>
          </a:p>
          <a:p>
            <a:pPr indent="-317500" lvl="0" marL="457200" rtl="0">
              <a:lnSpc>
                <a:spcPct val="100000"/>
              </a:lnSpc>
              <a:spcBef>
                <a:spcPts val="600"/>
              </a:spcBef>
              <a:spcAft>
                <a:spcPts val="0"/>
              </a:spcAft>
              <a:buSzPts val="1400"/>
              <a:buChar char="●"/>
            </a:pPr>
            <a:r>
              <a:rPr lang="en" sz="1400"/>
              <a:t>The big challenge for insurers: relatively little ability to distinguish between policyholders that will behave in different ways.</a:t>
            </a:r>
            <a:endParaRPr sz="1400"/>
          </a:p>
          <a:p>
            <a:pPr indent="-317500" lvl="0" marL="457200" rtl="0">
              <a:lnSpc>
                <a:spcPct val="100000"/>
              </a:lnSpc>
              <a:spcBef>
                <a:spcPts val="600"/>
              </a:spcBef>
              <a:spcAft>
                <a:spcPts val="600"/>
              </a:spcAft>
              <a:buSzPts val="1400"/>
              <a:buChar char="●"/>
            </a:pPr>
            <a:r>
              <a:rPr lang="en" sz="1400"/>
              <a:t>This project sponsor Milliman has been a leader in actuarial consulting since 1947.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Proposed work </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Char char="●"/>
            </a:pPr>
            <a:r>
              <a:rPr lang="en" sz="1400"/>
              <a:t>Perform customer segmentation analysis, thus provide accurate estimation of policyholder’s behavior:</a:t>
            </a:r>
            <a:endParaRPr sz="1400"/>
          </a:p>
          <a:p>
            <a:pPr indent="0" lvl="0" marL="0" rtl="0">
              <a:lnSpc>
                <a:spcPct val="100000"/>
              </a:lnSpc>
              <a:spcBef>
                <a:spcPts val="600"/>
              </a:spcBef>
              <a:spcAft>
                <a:spcPts val="0"/>
              </a:spcAft>
              <a:buClr>
                <a:schemeClr val="dk1"/>
              </a:buClr>
              <a:buSzPts val="1100"/>
              <a:buFont typeface="Arial"/>
              <a:buNone/>
            </a:pPr>
            <a:r>
              <a:t/>
            </a:r>
            <a:endParaRPr sz="1400"/>
          </a:p>
          <a:p>
            <a:pPr indent="-317500" lvl="0" marL="914400" rtl="0">
              <a:lnSpc>
                <a:spcPct val="100000"/>
              </a:lnSpc>
              <a:spcBef>
                <a:spcPts val="600"/>
              </a:spcBef>
              <a:spcAft>
                <a:spcPts val="0"/>
              </a:spcAft>
              <a:buSzPts val="1400"/>
              <a:buAutoNum type="arabicPeriod"/>
            </a:pPr>
            <a:r>
              <a:rPr lang="en" sz="1400"/>
              <a:t>Enrich the data set: missing values imputation and feature selection</a:t>
            </a:r>
            <a:endParaRPr sz="1400"/>
          </a:p>
          <a:p>
            <a:pPr indent="-317500" lvl="0" marL="914400" rtl="0">
              <a:lnSpc>
                <a:spcPct val="100000"/>
              </a:lnSpc>
              <a:spcBef>
                <a:spcPts val="1000"/>
              </a:spcBef>
              <a:spcAft>
                <a:spcPts val="0"/>
              </a:spcAft>
              <a:buSzPts val="1400"/>
              <a:buAutoNum type="arabicPeriod"/>
            </a:pPr>
            <a:r>
              <a:rPr lang="en" sz="1400"/>
              <a:t>Improve the current clustering technique, K-means</a:t>
            </a:r>
            <a:br>
              <a:rPr lang="en" sz="1400"/>
            </a:br>
            <a:r>
              <a:rPr lang="en" sz="1400"/>
              <a:t>	</a:t>
            </a:r>
            <a:r>
              <a:rPr lang="en" sz="1200"/>
              <a:t>Convergence and initial partition: reasonable initial partition, fast convergence, and a global search of optimum.</a:t>
            </a:r>
            <a:br>
              <a:rPr lang="en" sz="1200"/>
            </a:br>
            <a:r>
              <a:rPr lang="en" sz="1200"/>
              <a:t>	The number of K: implement algorithms to find optimum number of clusters.</a:t>
            </a:r>
            <a:br>
              <a:rPr lang="en" sz="1200"/>
            </a:br>
            <a:r>
              <a:rPr lang="en" sz="1200"/>
              <a:t>	Robustness: implement algorithms to be resilient to outliers and noise.</a:t>
            </a:r>
            <a:br>
              <a:rPr lang="en" sz="1200"/>
            </a:br>
            <a:r>
              <a:rPr lang="en" sz="1200"/>
              <a:t>	Extension of definition of means: replace means with other metrics in the algorithm</a:t>
            </a:r>
            <a:endParaRPr sz="1200"/>
          </a:p>
          <a:p>
            <a:pPr indent="-317500" lvl="0" marL="914400" rtl="0">
              <a:lnSpc>
                <a:spcPct val="100000"/>
              </a:lnSpc>
              <a:spcBef>
                <a:spcPts val="1000"/>
              </a:spcBef>
              <a:spcAft>
                <a:spcPts val="0"/>
              </a:spcAft>
              <a:buSzPts val="1400"/>
              <a:buAutoNum type="arabicPeriod"/>
            </a:pPr>
            <a:r>
              <a:rPr lang="en" sz="1400"/>
              <a:t>Explore and compare K-means with other nonlinear clustering method</a:t>
            </a:r>
            <a:br>
              <a:rPr lang="en" sz="1400"/>
            </a:br>
            <a:r>
              <a:rPr lang="en" sz="1400"/>
              <a:t>	</a:t>
            </a:r>
            <a:r>
              <a:rPr lang="en" sz="1200"/>
              <a:t>We will use perform nonlinear transformation on the data matrix and compare the clustering.</a:t>
            </a:r>
            <a:br>
              <a:rPr lang="en" sz="1400"/>
            </a:br>
            <a:endParaRPr sz="1400">
              <a:solidFill>
                <a:schemeClr val="dk1"/>
              </a:solidFill>
            </a:endParaRPr>
          </a:p>
          <a:p>
            <a:pPr indent="0" lvl="0" marL="0">
              <a:spcBef>
                <a:spcPts val="600"/>
              </a:spcBef>
              <a:spcAft>
                <a:spcPts val="0"/>
              </a:spcAft>
              <a:buClr>
                <a:schemeClr val="dk1"/>
              </a:buClr>
              <a:buSzPts val="1100"/>
              <a:buFont typeface="Arial"/>
              <a:buNone/>
            </a:pPr>
            <a:r>
              <a:t/>
            </a:r>
            <a:endParaRPr sz="1100">
              <a:solidFill>
                <a:srgbClr val="2D3B45"/>
              </a:solidFill>
              <a:highlight>
                <a:srgbClr val="FFFFFF"/>
              </a:highlight>
              <a:latin typeface="Helvetica Neue"/>
              <a:ea typeface="Helvetica Neue"/>
              <a:cs typeface="Helvetica Neue"/>
              <a:sym typeface="Helvetica Neue"/>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Description</a:t>
            </a:r>
            <a:endParaRPr/>
          </a:p>
        </p:txBody>
      </p:sp>
      <p:sp>
        <p:nvSpPr>
          <p:cNvPr id="74" name="Shape 74"/>
          <p:cNvSpPr txBox="1"/>
          <p:nvPr>
            <p:ph idx="1" type="body"/>
          </p:nvPr>
        </p:nvSpPr>
        <p:spPr>
          <a:xfrm>
            <a:off x="311700" y="1155700"/>
            <a:ext cx="2412900" cy="341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Census Data</a:t>
            </a:r>
            <a:endParaRPr/>
          </a:p>
          <a:p>
            <a:pPr indent="-311150" lvl="0" marL="457200" rtl="0">
              <a:spcBef>
                <a:spcPts val="1600"/>
              </a:spcBef>
              <a:spcAft>
                <a:spcPts val="0"/>
              </a:spcAft>
              <a:buSzPts val="1300"/>
              <a:buChar char="➢"/>
            </a:pPr>
            <a:r>
              <a:rPr lang="en" sz="1300"/>
              <a:t>Population density</a:t>
            </a:r>
            <a:endParaRPr sz="1300"/>
          </a:p>
          <a:p>
            <a:pPr indent="-311150" lvl="0" marL="457200" rtl="0">
              <a:spcBef>
                <a:spcPts val="0"/>
              </a:spcBef>
              <a:spcAft>
                <a:spcPts val="0"/>
              </a:spcAft>
              <a:buSzPts val="1300"/>
              <a:buChar char="➢"/>
            </a:pPr>
            <a:r>
              <a:rPr lang="en" sz="1300"/>
              <a:t>Demographic</a:t>
            </a:r>
            <a:endParaRPr sz="1300"/>
          </a:p>
          <a:p>
            <a:pPr indent="-311150" lvl="0" marL="457200" rtl="0">
              <a:spcBef>
                <a:spcPts val="0"/>
              </a:spcBef>
              <a:spcAft>
                <a:spcPts val="0"/>
              </a:spcAft>
              <a:buSzPts val="1300"/>
              <a:buChar char="➢"/>
            </a:pPr>
            <a:r>
              <a:rPr lang="en" sz="1300"/>
              <a:t>Income</a:t>
            </a:r>
            <a:endParaRPr sz="1300"/>
          </a:p>
          <a:p>
            <a:pPr indent="-311150" lvl="0" marL="457200" rtl="0">
              <a:spcBef>
                <a:spcPts val="0"/>
              </a:spcBef>
              <a:spcAft>
                <a:spcPts val="0"/>
              </a:spcAft>
              <a:buSzPts val="1300"/>
              <a:buChar char="➢"/>
            </a:pPr>
            <a:r>
              <a:rPr lang="en" sz="1300"/>
              <a:t>Housing</a:t>
            </a:r>
            <a:endParaRPr sz="1300"/>
          </a:p>
          <a:p>
            <a:pPr indent="-311150" lvl="0" marL="457200" rtl="0">
              <a:spcBef>
                <a:spcPts val="0"/>
              </a:spcBef>
              <a:spcAft>
                <a:spcPts val="0"/>
              </a:spcAft>
              <a:buSzPts val="1300"/>
              <a:buChar char="➢"/>
            </a:pPr>
            <a:r>
              <a:rPr lang="en" sz="1300"/>
              <a:t>Workforce</a:t>
            </a:r>
            <a:endParaRPr sz="1300"/>
          </a:p>
        </p:txBody>
      </p:sp>
      <p:sp>
        <p:nvSpPr>
          <p:cNvPr id="75" name="Shape 75"/>
          <p:cNvSpPr txBox="1"/>
          <p:nvPr/>
        </p:nvSpPr>
        <p:spPr>
          <a:xfrm>
            <a:off x="2524125" y="1163650"/>
            <a:ext cx="2481600" cy="3397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dk2"/>
                </a:solidFill>
              </a:rPr>
              <a:t> Credit Data</a:t>
            </a:r>
            <a:endParaRPr sz="1800">
              <a:solidFill>
                <a:schemeClr val="dk2"/>
              </a:solidFill>
            </a:endParaRPr>
          </a:p>
          <a:p>
            <a:pPr indent="-311150" lvl="0" marL="457200" rtl="0">
              <a:lnSpc>
                <a:spcPct val="115000"/>
              </a:lnSpc>
              <a:spcBef>
                <a:spcPts val="1600"/>
              </a:spcBef>
              <a:spcAft>
                <a:spcPts val="0"/>
              </a:spcAft>
              <a:buClr>
                <a:schemeClr val="dk2"/>
              </a:buClr>
              <a:buSzPts val="1300"/>
              <a:buChar char="➢"/>
            </a:pPr>
            <a:r>
              <a:rPr lang="en" sz="1300">
                <a:solidFill>
                  <a:schemeClr val="dk2"/>
                </a:solidFill>
              </a:rPr>
              <a:t>Length of credit history</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Recent credit seeking</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Utilization</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Payment history</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Public records</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Scores</a:t>
            </a:r>
            <a:endParaRPr sz="1800">
              <a:solidFill>
                <a:schemeClr val="dk2"/>
              </a:solidFill>
            </a:endParaRPr>
          </a:p>
          <a:p>
            <a:pPr indent="0" lvl="0" marL="0" rtl="0">
              <a:lnSpc>
                <a:spcPct val="115000"/>
              </a:lnSpc>
              <a:spcBef>
                <a:spcPts val="1600"/>
              </a:spcBef>
              <a:spcAft>
                <a:spcPts val="0"/>
              </a:spcAft>
              <a:buNone/>
            </a:pPr>
            <a:r>
              <a:rPr lang="en" sz="1800">
                <a:solidFill>
                  <a:schemeClr val="dk2"/>
                </a:solidFill>
              </a:rPr>
              <a:t>Mortgage Data</a:t>
            </a:r>
            <a:endParaRPr sz="1800">
              <a:solidFill>
                <a:schemeClr val="dk2"/>
              </a:solidFill>
            </a:endParaRPr>
          </a:p>
          <a:p>
            <a:pPr indent="-311150" lvl="0" marL="457200" rtl="0">
              <a:lnSpc>
                <a:spcPct val="115000"/>
              </a:lnSpc>
              <a:spcBef>
                <a:spcPts val="1600"/>
              </a:spcBef>
              <a:spcAft>
                <a:spcPts val="0"/>
              </a:spcAft>
              <a:buClr>
                <a:schemeClr val="dk2"/>
              </a:buClr>
              <a:buSzPts val="1300"/>
              <a:buChar char="➢"/>
            </a:pPr>
            <a:r>
              <a:rPr lang="en" sz="1300">
                <a:solidFill>
                  <a:schemeClr val="dk2"/>
                </a:solidFill>
              </a:rPr>
              <a:t>Loans</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Property</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Neighborhood</a:t>
            </a:r>
            <a:endParaRPr sz="1300">
              <a:solidFill>
                <a:schemeClr val="dk2"/>
              </a:solidFill>
            </a:endParaRPr>
          </a:p>
        </p:txBody>
      </p:sp>
      <p:sp>
        <p:nvSpPr>
          <p:cNvPr id="76" name="Shape 76"/>
          <p:cNvSpPr txBox="1"/>
          <p:nvPr/>
        </p:nvSpPr>
        <p:spPr>
          <a:xfrm>
            <a:off x="4810125" y="1163650"/>
            <a:ext cx="2682900" cy="3397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chemeClr val="dk2"/>
                </a:solidFill>
              </a:rPr>
              <a:t>Challenges</a:t>
            </a:r>
            <a:endParaRPr sz="1800">
              <a:solidFill>
                <a:schemeClr val="dk2"/>
              </a:solidFill>
            </a:endParaRPr>
          </a:p>
          <a:p>
            <a:pPr indent="-311150" lvl="0" marL="457200" rtl="0">
              <a:lnSpc>
                <a:spcPct val="115000"/>
              </a:lnSpc>
              <a:spcBef>
                <a:spcPts val="1600"/>
              </a:spcBef>
              <a:spcAft>
                <a:spcPts val="0"/>
              </a:spcAft>
              <a:buClr>
                <a:schemeClr val="dk2"/>
              </a:buClr>
              <a:buSzPts val="1300"/>
              <a:buChar char="➢"/>
            </a:pPr>
            <a:r>
              <a:rPr lang="en" sz="1300">
                <a:solidFill>
                  <a:schemeClr val="dk2"/>
                </a:solidFill>
              </a:rPr>
              <a:t>Multiple sources</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Large data size (12.8 GB .rds) and large amounts of features (1064)</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Mixed data types: numerical and categorical. Challenging for clustering algorithms</a:t>
            </a:r>
            <a:endParaRPr sz="1300">
              <a:solidFill>
                <a:schemeClr val="dk2"/>
              </a:solidFill>
            </a:endParaRPr>
          </a:p>
        </p:txBody>
      </p:sp>
      <p:sp>
        <p:nvSpPr>
          <p:cNvPr id="77" name="Shape 77"/>
          <p:cNvSpPr txBox="1"/>
          <p:nvPr/>
        </p:nvSpPr>
        <p:spPr>
          <a:xfrm>
            <a:off x="311700" y="2997200"/>
            <a:ext cx="2222400" cy="1778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rgbClr val="000000"/>
              </a:buClr>
              <a:buSzPts val="1100"/>
              <a:buFont typeface="Arial"/>
              <a:buNone/>
            </a:pPr>
            <a:r>
              <a:rPr lang="en" sz="1800">
                <a:solidFill>
                  <a:schemeClr val="dk2"/>
                </a:solidFill>
              </a:rPr>
              <a:t>Consumer Data</a:t>
            </a:r>
            <a:endParaRPr sz="18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Lifestyle</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Financial</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Property</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Marketing scores</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 sz="1300">
                <a:solidFill>
                  <a:schemeClr val="dk2"/>
                </a:solidFill>
              </a:rPr>
              <a:t>Census</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Model Development -1</a:t>
            </a:r>
            <a:endParaRPr/>
          </a:p>
          <a:p>
            <a:pPr indent="0" lvl="0" marL="0">
              <a:spcBef>
                <a:spcPts val="0"/>
              </a:spcBef>
              <a:spcAft>
                <a:spcPts val="0"/>
              </a:spcAft>
              <a:buNone/>
            </a:pPr>
            <a:r>
              <a:rPr b="1" lang="en" sz="1400">
                <a:solidFill>
                  <a:srgbClr val="434343"/>
                </a:solidFill>
              </a:rPr>
              <a:t>K-harmonic Means</a:t>
            </a:r>
            <a:endParaRPr b="1" sz="1400">
              <a:solidFill>
                <a:srgbClr val="434343"/>
              </a:solidFill>
            </a:endParaRPr>
          </a:p>
        </p:txBody>
      </p:sp>
      <p:pic>
        <p:nvPicPr>
          <p:cNvPr id="83" name="Shape 83"/>
          <p:cNvPicPr preferRelativeResize="0"/>
          <p:nvPr/>
        </p:nvPicPr>
        <p:blipFill>
          <a:blip r:embed="rId3">
            <a:alphaModFix/>
          </a:blip>
          <a:stretch>
            <a:fillRect/>
          </a:stretch>
        </p:blipFill>
        <p:spPr>
          <a:xfrm>
            <a:off x="247650" y="3033150"/>
            <a:ext cx="6370600" cy="917575"/>
          </a:xfrm>
          <a:prstGeom prst="rect">
            <a:avLst/>
          </a:prstGeom>
          <a:noFill/>
          <a:ln>
            <a:noFill/>
          </a:ln>
        </p:spPr>
      </p:pic>
      <p:pic>
        <p:nvPicPr>
          <p:cNvPr id="84" name="Shape 84"/>
          <p:cNvPicPr preferRelativeResize="0"/>
          <p:nvPr/>
        </p:nvPicPr>
        <p:blipFill>
          <a:blip r:embed="rId4">
            <a:alphaModFix/>
          </a:blip>
          <a:stretch>
            <a:fillRect/>
          </a:stretch>
        </p:blipFill>
        <p:spPr>
          <a:xfrm>
            <a:off x="152399" y="1960413"/>
            <a:ext cx="4581600" cy="572700"/>
          </a:xfrm>
          <a:prstGeom prst="rect">
            <a:avLst/>
          </a:prstGeom>
          <a:noFill/>
          <a:ln>
            <a:noFill/>
          </a:ln>
        </p:spPr>
      </p:pic>
      <p:sp>
        <p:nvSpPr>
          <p:cNvPr id="85" name="Shape 85"/>
          <p:cNvSpPr txBox="1"/>
          <p:nvPr/>
        </p:nvSpPr>
        <p:spPr>
          <a:xfrm>
            <a:off x="311700" y="1298575"/>
            <a:ext cx="2587500" cy="3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Objective Function:</a:t>
            </a:r>
            <a:endParaRPr b="1" sz="1800"/>
          </a:p>
        </p:txBody>
      </p:sp>
      <p:sp>
        <p:nvSpPr>
          <p:cNvPr id="86" name="Shape 86"/>
          <p:cNvSpPr txBox="1"/>
          <p:nvPr/>
        </p:nvSpPr>
        <p:spPr>
          <a:xfrm>
            <a:off x="311700" y="1639725"/>
            <a:ext cx="1730400" cy="3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434343"/>
                </a:solidFill>
              </a:rPr>
              <a:t>K-means</a:t>
            </a:r>
            <a:r>
              <a:rPr i="1" lang="en"/>
              <a:t>:</a:t>
            </a:r>
            <a:endParaRPr i="1"/>
          </a:p>
        </p:txBody>
      </p:sp>
      <p:sp>
        <p:nvSpPr>
          <p:cNvPr id="87" name="Shape 87"/>
          <p:cNvSpPr txBox="1"/>
          <p:nvPr/>
        </p:nvSpPr>
        <p:spPr>
          <a:xfrm>
            <a:off x="311700" y="2712163"/>
            <a:ext cx="1730400" cy="3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434343"/>
                </a:solidFill>
              </a:rPr>
              <a:t>K-harmonic:</a:t>
            </a:r>
            <a:endParaRPr i="1">
              <a:solidFill>
                <a:srgbClr val="434343"/>
              </a:solidFill>
            </a:endParaRPr>
          </a:p>
        </p:txBody>
      </p:sp>
      <p:cxnSp>
        <p:nvCxnSpPr>
          <p:cNvPr id="88" name="Shape 88"/>
          <p:cNvCxnSpPr/>
          <p:nvPr/>
        </p:nvCxnSpPr>
        <p:spPr>
          <a:xfrm rot="10800000">
            <a:off x="2428625" y="3409975"/>
            <a:ext cx="349500" cy="365100"/>
          </a:xfrm>
          <a:prstGeom prst="straightConnector1">
            <a:avLst/>
          </a:prstGeom>
          <a:noFill/>
          <a:ln cap="flat" cmpd="sng" w="9525">
            <a:solidFill>
              <a:schemeClr val="dk2"/>
            </a:solidFill>
            <a:prstDash val="solid"/>
            <a:round/>
            <a:headEnd len="med" w="med" type="none"/>
            <a:tailEnd len="med" w="med" type="triangle"/>
          </a:ln>
        </p:spPr>
      </p:cxnSp>
      <p:sp>
        <p:nvSpPr>
          <p:cNvPr id="89" name="Shape 89"/>
          <p:cNvSpPr txBox="1"/>
          <p:nvPr/>
        </p:nvSpPr>
        <p:spPr>
          <a:xfrm>
            <a:off x="2555875" y="3790950"/>
            <a:ext cx="1730400" cy="3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Harmonic Average</a:t>
            </a:r>
            <a:endParaRPr/>
          </a:p>
        </p:txBody>
      </p:sp>
      <p:pic>
        <p:nvPicPr>
          <p:cNvPr id="90" name="Shape 90"/>
          <p:cNvPicPr preferRelativeResize="0"/>
          <p:nvPr/>
        </p:nvPicPr>
        <p:blipFill>
          <a:blip r:embed="rId5">
            <a:alphaModFix/>
          </a:blip>
          <a:stretch>
            <a:fillRect/>
          </a:stretch>
        </p:blipFill>
        <p:spPr>
          <a:xfrm>
            <a:off x="2183874" y="4187825"/>
            <a:ext cx="2695575" cy="66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Development -2</a:t>
            </a:r>
            <a:endParaRPr/>
          </a:p>
        </p:txBody>
      </p:sp>
      <p:sp>
        <p:nvSpPr>
          <p:cNvPr id="96" name="Shape 96"/>
          <p:cNvSpPr txBox="1"/>
          <p:nvPr>
            <p:ph idx="1" type="body"/>
          </p:nvPr>
        </p:nvSpPr>
        <p:spPr>
          <a:xfrm>
            <a:off x="311700" y="11453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100">
                <a:solidFill>
                  <a:srgbClr val="2D3B45"/>
                </a:solidFill>
                <a:highlight>
                  <a:schemeClr val="lt1"/>
                </a:highlight>
                <a:latin typeface="Helvetica Neue"/>
                <a:ea typeface="Helvetica Neue"/>
                <a:cs typeface="Helvetica Neue"/>
                <a:sym typeface="Helvetica Neue"/>
              </a:rPr>
              <a:t>K-means extension: replace means with medians or modes.</a:t>
            </a:r>
            <a:endParaRPr b="1" sz="11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0"/>
              </a:spcAft>
              <a:buNone/>
            </a:pPr>
            <a:r>
              <a:rPr b="1" lang="en" sz="1100">
                <a:solidFill>
                  <a:srgbClr val="2D3B45"/>
                </a:solidFill>
                <a:highlight>
                  <a:schemeClr val="lt1"/>
                </a:highlight>
                <a:latin typeface="Helvetica Neue"/>
                <a:ea typeface="Helvetica Neue"/>
                <a:cs typeface="Helvetica Neue"/>
                <a:sym typeface="Helvetica Neue"/>
              </a:rPr>
              <a:t>K-medians </a:t>
            </a:r>
            <a:r>
              <a:rPr lang="en" sz="1100">
                <a:solidFill>
                  <a:srgbClr val="2D3B45"/>
                </a:solidFill>
                <a:highlight>
                  <a:schemeClr val="lt1"/>
                </a:highlight>
                <a:latin typeface="Helvetica Neue"/>
                <a:ea typeface="Helvetica Neue"/>
                <a:cs typeface="Helvetica Neue"/>
                <a:sym typeface="Helvetica Neue"/>
              </a:rPr>
              <a:t>: calculates the median for each cluster as opposed to calculating the mean of the cluster (as done in K-means). The distance measure used in the K-medians is the L1-norm as opposed to the square of the L2-norm used in the K-means algorithm. Better tolerate outliers.</a:t>
            </a:r>
            <a:endParaRPr sz="11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0"/>
              </a:spcAft>
              <a:buNone/>
            </a:pPr>
            <a:r>
              <a:rPr b="1" lang="en" sz="1100">
                <a:solidFill>
                  <a:srgbClr val="2D3B45"/>
                </a:solidFill>
                <a:highlight>
                  <a:schemeClr val="lt1"/>
                </a:highlight>
                <a:latin typeface="Helvetica Neue"/>
                <a:ea typeface="Helvetica Neue"/>
                <a:cs typeface="Helvetica Neue"/>
                <a:sym typeface="Helvetica Neue"/>
              </a:rPr>
              <a:t>K-modes</a:t>
            </a:r>
            <a:r>
              <a:rPr lang="en" sz="1100">
                <a:solidFill>
                  <a:srgbClr val="2D3B45"/>
                </a:solidFill>
                <a:highlight>
                  <a:schemeClr val="lt1"/>
                </a:highlight>
                <a:latin typeface="Helvetica Neue"/>
                <a:ea typeface="Helvetica Neue"/>
                <a:cs typeface="Helvetica Neue"/>
                <a:sym typeface="Helvetica Neue"/>
              </a:rPr>
              <a:t>: The loss function in K-modes clustering works as a metric and uses the number of mismatches to estimate the similarity between the data points (assign data points to the cluster with the nearest mode). Can handle categorical data. </a:t>
            </a:r>
            <a:endParaRPr sz="11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0"/>
              </a:spcAft>
              <a:buClr>
                <a:schemeClr val="dk1"/>
              </a:buClr>
              <a:buSzPts val="1100"/>
              <a:buFont typeface="Arial"/>
              <a:buNone/>
            </a:pPr>
            <a:r>
              <a:rPr b="1" lang="en" sz="1100">
                <a:solidFill>
                  <a:srgbClr val="2D3B45"/>
                </a:solidFill>
                <a:highlight>
                  <a:schemeClr val="lt1"/>
                </a:highlight>
                <a:latin typeface="Helvetica Neue"/>
                <a:ea typeface="Helvetica Neue"/>
                <a:cs typeface="Helvetica Neue"/>
                <a:sym typeface="Helvetica Neue"/>
              </a:rPr>
              <a:t>K-prototype:</a:t>
            </a:r>
            <a:r>
              <a:rPr lang="en" sz="1100">
                <a:solidFill>
                  <a:srgbClr val="2D3B45"/>
                </a:solidFill>
                <a:highlight>
                  <a:schemeClr val="lt1"/>
                </a:highlight>
                <a:latin typeface="Helvetica Neue"/>
                <a:ea typeface="Helvetica Neue"/>
                <a:cs typeface="Helvetica Neue"/>
                <a:sym typeface="Helvetica Neue"/>
              </a:rPr>
              <a:t> </a:t>
            </a:r>
            <a:endParaRPr sz="11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0"/>
              </a:spcAft>
              <a:buClr>
                <a:schemeClr val="dk1"/>
              </a:buClr>
              <a:buSzPts val="1100"/>
              <a:buFont typeface="Arial"/>
              <a:buNone/>
            </a:pPr>
            <a:r>
              <a:rPr lang="en" sz="1100">
                <a:solidFill>
                  <a:srgbClr val="2D3B45"/>
                </a:solidFill>
                <a:highlight>
                  <a:schemeClr val="lt1"/>
                </a:highlight>
                <a:latin typeface="Helvetica Neue"/>
                <a:ea typeface="Helvetica Neue"/>
                <a:cs typeface="Helvetica Neue"/>
                <a:sym typeface="Helvetica Neue"/>
              </a:rPr>
              <a:t>clustering algorithm for mixed numerical/categorical data. </a:t>
            </a:r>
            <a:endParaRPr sz="11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0"/>
              </a:spcAft>
              <a:buClr>
                <a:schemeClr val="dk1"/>
              </a:buClr>
              <a:buSzPts val="1100"/>
              <a:buFont typeface="Arial"/>
              <a:buNone/>
            </a:pPr>
            <a:r>
              <a:rPr lang="en" sz="1100">
                <a:solidFill>
                  <a:srgbClr val="2D3B45"/>
                </a:solidFill>
                <a:highlight>
                  <a:schemeClr val="lt1"/>
                </a:highlight>
                <a:latin typeface="Helvetica Neue"/>
                <a:ea typeface="Helvetica Neue"/>
                <a:cs typeface="Helvetica Neue"/>
                <a:sym typeface="Helvetica Neue"/>
              </a:rPr>
              <a:t> </a:t>
            </a:r>
            <a:r>
              <a:rPr i="1" lang="en" sz="1100">
                <a:solidFill>
                  <a:srgbClr val="2D3B45"/>
                </a:solidFill>
                <a:highlight>
                  <a:schemeClr val="lt1"/>
                </a:highlight>
                <a:latin typeface="Helvetica Neue"/>
                <a:ea typeface="Helvetica Neue"/>
                <a:cs typeface="Helvetica Neue"/>
                <a:sym typeface="Helvetica Neue"/>
              </a:rPr>
              <a:t>tot_costs = num_costs + gamma * cat_costs. </a:t>
            </a:r>
            <a:endParaRPr i="1" sz="11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1600"/>
              </a:spcAft>
              <a:buClr>
                <a:schemeClr val="dk1"/>
              </a:buClr>
              <a:buSzPts val="1100"/>
              <a:buFont typeface="Arial"/>
              <a:buNone/>
            </a:pPr>
            <a:r>
              <a:rPr lang="en" sz="1100">
                <a:solidFill>
                  <a:srgbClr val="2D3B45"/>
                </a:solidFill>
                <a:highlight>
                  <a:schemeClr val="lt1"/>
                </a:highlight>
                <a:latin typeface="Helvetica Neue"/>
                <a:ea typeface="Helvetica Neue"/>
                <a:cs typeface="Helvetica Neue"/>
                <a:sym typeface="Helvetica Neue"/>
              </a:rPr>
              <a:t>Gamma determines the weighting of categorical values.</a:t>
            </a:r>
            <a:endParaRPr i="1" sz="950">
              <a:solidFill>
                <a:srgbClr val="2D3B45"/>
              </a:solidFill>
              <a:highlight>
                <a:srgbClr val="FFFFFF"/>
              </a:highlight>
              <a:latin typeface="Helvetica Neue"/>
              <a:ea typeface="Helvetica Neue"/>
              <a:cs typeface="Helvetica Neue"/>
              <a:sym typeface="Helvetica Neue"/>
            </a:endParaRPr>
          </a:p>
        </p:txBody>
      </p:sp>
      <p:pic>
        <p:nvPicPr>
          <p:cNvPr id="97" name="Shape 97"/>
          <p:cNvPicPr preferRelativeResize="0"/>
          <p:nvPr/>
        </p:nvPicPr>
        <p:blipFill>
          <a:blip r:embed="rId3">
            <a:alphaModFix/>
          </a:blip>
          <a:stretch>
            <a:fillRect/>
          </a:stretch>
        </p:blipFill>
        <p:spPr>
          <a:xfrm>
            <a:off x="4612125" y="2929776"/>
            <a:ext cx="4291251" cy="210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Compare clustering algorithms  </a:t>
            </a:r>
            <a:endParaRPr/>
          </a:p>
        </p:txBody>
      </p:sp>
      <p:pic>
        <p:nvPicPr>
          <p:cNvPr id="103" name="Shape 103"/>
          <p:cNvPicPr preferRelativeResize="0"/>
          <p:nvPr/>
        </p:nvPicPr>
        <p:blipFill>
          <a:blip r:embed="rId3">
            <a:alphaModFix/>
          </a:blip>
          <a:stretch>
            <a:fillRect/>
          </a:stretch>
        </p:blipFill>
        <p:spPr>
          <a:xfrm>
            <a:off x="5692225" y="1659125"/>
            <a:ext cx="3352800" cy="2314575"/>
          </a:xfrm>
          <a:prstGeom prst="rect">
            <a:avLst/>
          </a:prstGeom>
          <a:noFill/>
          <a:ln>
            <a:noFill/>
          </a:ln>
        </p:spPr>
      </p:pic>
      <p:graphicFrame>
        <p:nvGraphicFramePr>
          <p:cNvPr id="104" name="Shape 104"/>
          <p:cNvGraphicFramePr/>
          <p:nvPr/>
        </p:nvGraphicFramePr>
        <p:xfrm>
          <a:off x="124350" y="1184825"/>
          <a:ext cx="3000000" cy="3000000"/>
        </p:xfrm>
        <a:graphic>
          <a:graphicData uri="http://schemas.openxmlformats.org/drawingml/2006/table">
            <a:tbl>
              <a:tblPr>
                <a:noFill/>
                <a:tableStyleId>{0AB57560-2C8B-4E1B-8B07-2AB2D510912E}</a:tableStyleId>
              </a:tblPr>
              <a:tblGrid>
                <a:gridCol w="1075675"/>
                <a:gridCol w="2063325"/>
                <a:gridCol w="1569500"/>
                <a:gridCol w="1569500"/>
              </a:tblGrid>
              <a:tr h="306575">
                <a:tc>
                  <a:txBody>
                    <a:bodyPr>
                      <a:noAutofit/>
                    </a:bodyPr>
                    <a:lstStyle/>
                    <a:p>
                      <a:pPr indent="228600" lvl="0" marL="0" rtl="0">
                        <a:lnSpc>
                          <a:spcPct val="100000"/>
                        </a:lnSpc>
                        <a:spcBef>
                          <a:spcPts val="0"/>
                        </a:spcBef>
                        <a:spcAft>
                          <a:spcPts val="0"/>
                        </a:spcAft>
                        <a:buNone/>
                      </a:pPr>
                      <a:r>
                        <a:rPr b="1" i="1" lang="en" sz="800">
                          <a:solidFill>
                            <a:srgbClr val="2D3B45"/>
                          </a:solidFill>
                          <a:latin typeface="Helvetica Neue"/>
                          <a:ea typeface="Helvetica Neue"/>
                          <a:cs typeface="Helvetica Neue"/>
                          <a:sym typeface="Helvetica Neue"/>
                        </a:rPr>
                        <a:t>Algorithm</a:t>
                      </a:r>
                      <a:endParaRPr b="1" i="1" sz="8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228600" lvl="0" marL="0" rtl="0">
                        <a:lnSpc>
                          <a:spcPct val="100000"/>
                        </a:lnSpc>
                        <a:spcBef>
                          <a:spcPts val="0"/>
                        </a:spcBef>
                        <a:spcAft>
                          <a:spcPts val="0"/>
                        </a:spcAft>
                        <a:buNone/>
                      </a:pPr>
                      <a:r>
                        <a:rPr b="1" i="1" lang="en" sz="800">
                          <a:solidFill>
                            <a:srgbClr val="2D3B45"/>
                          </a:solidFill>
                          <a:latin typeface="Helvetica Neue"/>
                          <a:ea typeface="Helvetica Neue"/>
                          <a:cs typeface="Helvetica Neue"/>
                          <a:sym typeface="Helvetica Neue"/>
                        </a:rPr>
                        <a:t>Advantage</a:t>
                      </a:r>
                      <a:endParaRPr b="1" i="1" sz="8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228600" lvl="0" marL="0" rtl="0">
                        <a:lnSpc>
                          <a:spcPct val="100000"/>
                        </a:lnSpc>
                        <a:spcBef>
                          <a:spcPts val="0"/>
                        </a:spcBef>
                        <a:spcAft>
                          <a:spcPts val="0"/>
                        </a:spcAft>
                        <a:buNone/>
                      </a:pPr>
                      <a:r>
                        <a:rPr b="1" i="1" lang="en" sz="800">
                          <a:solidFill>
                            <a:srgbClr val="2D3B45"/>
                          </a:solidFill>
                          <a:latin typeface="Helvetica Neue"/>
                          <a:ea typeface="Helvetica Neue"/>
                          <a:cs typeface="Helvetica Neue"/>
                          <a:sym typeface="Helvetica Neue"/>
                        </a:rPr>
                        <a:t>Disadvantage</a:t>
                      </a:r>
                      <a:endParaRPr b="1" i="1" sz="8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228600" lvl="0" marL="0" rtl="0">
                        <a:lnSpc>
                          <a:spcPct val="100000"/>
                        </a:lnSpc>
                        <a:spcBef>
                          <a:spcPts val="0"/>
                        </a:spcBef>
                        <a:spcAft>
                          <a:spcPts val="0"/>
                        </a:spcAft>
                        <a:buNone/>
                      </a:pPr>
                      <a:r>
                        <a:rPr b="1" i="1" lang="en" sz="800">
                          <a:solidFill>
                            <a:srgbClr val="2D3B45"/>
                          </a:solidFill>
                          <a:latin typeface="Helvetica Neue"/>
                          <a:ea typeface="Helvetica Neue"/>
                          <a:cs typeface="Helvetica Neue"/>
                          <a:sym typeface="Helvetica Neue"/>
                        </a:rPr>
                        <a:t>Scalability</a:t>
                      </a:r>
                      <a:endParaRPr b="1" i="1" sz="8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70850">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K-Means</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 sz="600">
                          <a:solidFill>
                            <a:srgbClr val="2D3B45"/>
                          </a:solidFill>
                          <a:latin typeface="Helvetica Neue"/>
                          <a:ea typeface="Helvetica Neue"/>
                          <a:cs typeface="Helvetica Neue"/>
                          <a:sym typeface="Helvetica Neue"/>
                        </a:rPr>
                        <a:t>Running Time;  Better for high dimensional data;  Easy to interpret and Implement.</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 sz="600">
                          <a:solidFill>
                            <a:srgbClr val="2D3B45"/>
                          </a:solidFill>
                          <a:latin typeface="Helvetica Neue"/>
                          <a:ea typeface="Helvetica Neue"/>
                          <a:cs typeface="Helvetica Neue"/>
                          <a:sym typeface="Helvetica Neue"/>
                        </a:rPr>
                        <a:t>Assumes the clusters as spherical, so does not work efficiently with complex geometrical shaped data (Mostly Non-Linear); Hard Assignment might lead to mis grouping.</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Very large n, medium K</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4650">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Minibatch K-Means</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Reduce the convergence time of k-means</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 Slightly worse performance compared to standard</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Not scalable with n</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15625">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MeanShift</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Simplicity, only one parameter—the kernel bandwidth value is needed, does not require number of clusters to be specified</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N-squared algorithm, slow. However, it’s parallelizable.</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Not scalable with n</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02750">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Ward hierarchical clustering</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When spherical multivariate normal distributions are used, Ward’s method is excellent</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Ward’s method only performs well if an equal number of objects is drawn from each population and that it has difficulties with clusters of unequal diameters.</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Large n and K</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4650">
                <a:tc>
                  <a:txBody>
                    <a:bodyPr>
                      <a:noAutofit/>
                    </a:bodyPr>
                    <a:lstStyle/>
                    <a:p>
                      <a:pPr indent="0" lvl="0" marL="0" rtl="0">
                        <a:lnSpc>
                          <a:spcPct val="100000"/>
                        </a:lnSpc>
                        <a:spcBef>
                          <a:spcPts val="0"/>
                        </a:spcBef>
                        <a:spcAft>
                          <a:spcPts val="0"/>
                        </a:spcAft>
                        <a:buNone/>
                      </a:pPr>
                      <a:r>
                        <a:rPr lang="en" sz="600">
                          <a:solidFill>
                            <a:srgbClr val="2D3B45"/>
                          </a:solidFill>
                          <a:uFill>
                            <a:noFill/>
                          </a:uFill>
                          <a:latin typeface="Helvetica Neue"/>
                          <a:ea typeface="Helvetica Neue"/>
                          <a:cs typeface="Helvetica Neue"/>
                          <a:sym typeface="Helvetica Neue"/>
                          <a:hlinkClick r:id="rId4"/>
                        </a:rPr>
                        <a:t>Agglomerative clustering</a:t>
                      </a:r>
                      <a:endParaRPr sz="600" u="sng">
                        <a:solidFill>
                          <a:schemeClr val="hlink"/>
                        </a:solidFill>
                        <a:latin typeface="Helvetica Neue"/>
                        <a:ea typeface="Helvetica Neue"/>
                        <a:cs typeface="Helvetica Neue"/>
                        <a:sym typeface="Helvetica Neue"/>
                        <a:hlinkClick r:id="rId5"/>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Any valid measure of distance can be used</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Time complexity O(n3) and requires O(n2) memory</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Large n and K</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15625">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DBSCAN</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Clusters can be any shape, and no need to specify number of clusters. As opposed to k-means which assumes that clusters are convex shaped.</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Is not entirely deterministic and cannot cluster data sets well with large differences in densities</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Very large n and medium K</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829225">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Gaussian mixtures</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 sz="600">
                          <a:solidFill>
                            <a:srgbClr val="2D3B45"/>
                          </a:solidFill>
                          <a:latin typeface="Helvetica Neue"/>
                          <a:ea typeface="Helvetica Neue"/>
                          <a:cs typeface="Helvetica Neue"/>
                          <a:sym typeface="Helvetica Neue"/>
                        </a:rPr>
                        <a:t> Does not assume clusters to be of any geometry. Works well with non-linear geometric distributions as well.; Does not bias the cluster sizes to have specific structures as does by K-Means (Circular).</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 sz="600">
                          <a:solidFill>
                            <a:srgbClr val="2D3B45"/>
                          </a:solidFill>
                          <a:latin typeface="Helvetica Neue"/>
                          <a:ea typeface="Helvetica Neue"/>
                          <a:cs typeface="Helvetica Neue"/>
                          <a:sym typeface="Helvetica Neue"/>
                        </a:rPr>
                        <a:t> Uses all the components it has access to, so initialization of clusters will be difficult when dimensionality of data is high;  Difficult to interpret.</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600">
                          <a:solidFill>
                            <a:srgbClr val="2D3B45"/>
                          </a:solidFill>
                          <a:latin typeface="Helvetica Neue"/>
                          <a:ea typeface="Helvetica Neue"/>
                          <a:cs typeface="Helvetica Neue"/>
                          <a:sym typeface="Helvetica Neue"/>
                        </a:rPr>
                        <a:t>Not scalable</a:t>
                      </a:r>
                      <a:endParaRPr sz="600">
                        <a:solidFill>
                          <a:srgbClr val="2D3B45"/>
                        </a:solidFill>
                        <a:latin typeface="Helvetica Neue"/>
                        <a:ea typeface="Helvetica Neue"/>
                        <a:cs typeface="Helvetica Neue"/>
                        <a:sym typeface="Helvetica Neue"/>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grpSp>
        <p:nvGrpSpPr>
          <p:cNvPr id="105" name="Shape 105"/>
          <p:cNvGrpSpPr/>
          <p:nvPr/>
        </p:nvGrpSpPr>
        <p:grpSpPr>
          <a:xfrm>
            <a:off x="6574640" y="4568884"/>
            <a:ext cx="2458855" cy="380817"/>
            <a:chOff x="3434575" y="2198725"/>
            <a:chExt cx="4854600" cy="1612950"/>
          </a:xfrm>
        </p:grpSpPr>
        <p:sp>
          <p:nvSpPr>
            <p:cNvPr id="106" name="Shape 106"/>
            <p:cNvSpPr/>
            <p:nvPr/>
          </p:nvSpPr>
          <p:spPr>
            <a:xfrm>
              <a:off x="3434575" y="2198725"/>
              <a:ext cx="4854600" cy="1596300"/>
            </a:xfrm>
            <a:prstGeom prst="wedgeRoundRectCallout">
              <a:avLst>
                <a:gd fmla="val -27527" name="adj1"/>
                <a:gd fmla="val -10431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nvSpPr>
          <p:spPr>
            <a:xfrm>
              <a:off x="3550975" y="2215375"/>
              <a:ext cx="4617600" cy="159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K-means, Ward, Birch</a:t>
              </a:r>
              <a:endParaRPr sz="1200"/>
            </a:p>
          </p:txBody>
        </p:sp>
      </p:grpSp>
      <p:sp>
        <p:nvSpPr>
          <p:cNvPr id="108" name="Shape 108"/>
          <p:cNvSpPr txBox="1"/>
          <p:nvPr/>
        </p:nvSpPr>
        <p:spPr>
          <a:xfrm>
            <a:off x="7155550" y="3946175"/>
            <a:ext cx="1764000" cy="22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*run time on a small subsample (1.25% original size)</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Determination of optimal K -1</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sz="1200">
                <a:solidFill>
                  <a:srgbClr val="2D3B45"/>
                </a:solidFill>
                <a:highlight>
                  <a:srgbClr val="FFFFFF"/>
                </a:highlight>
                <a:latin typeface="Helvetica Neue"/>
                <a:ea typeface="Helvetica Neue"/>
                <a:cs typeface="Helvetica Neue"/>
                <a:sym typeface="Helvetica Neue"/>
              </a:rPr>
              <a:t>Elbum method                                                                                                   </a:t>
            </a:r>
            <a:endParaRPr b="1" sz="1200">
              <a:solidFill>
                <a:srgbClr val="2D3B45"/>
              </a:solidFill>
              <a:highlight>
                <a:srgbClr val="FFFFFF"/>
              </a:highlight>
              <a:latin typeface="Helvetica Neue"/>
              <a:ea typeface="Helvetica Neue"/>
              <a:cs typeface="Helvetica Neue"/>
              <a:sym typeface="Helvetica Neue"/>
            </a:endParaRPr>
          </a:p>
        </p:txBody>
      </p:sp>
      <p:pic>
        <p:nvPicPr>
          <p:cNvPr id="115" name="Shape 115"/>
          <p:cNvPicPr preferRelativeResize="0"/>
          <p:nvPr/>
        </p:nvPicPr>
        <p:blipFill>
          <a:blip r:embed="rId3">
            <a:alphaModFix/>
          </a:blip>
          <a:stretch>
            <a:fillRect/>
          </a:stretch>
        </p:blipFill>
        <p:spPr>
          <a:xfrm>
            <a:off x="217300" y="1889375"/>
            <a:ext cx="4236675" cy="2824450"/>
          </a:xfrm>
          <a:prstGeom prst="rect">
            <a:avLst/>
          </a:prstGeom>
          <a:noFill/>
          <a:ln>
            <a:noFill/>
          </a:ln>
        </p:spPr>
      </p:pic>
      <p:grpSp>
        <p:nvGrpSpPr>
          <p:cNvPr id="116" name="Shape 116"/>
          <p:cNvGrpSpPr/>
          <p:nvPr/>
        </p:nvGrpSpPr>
        <p:grpSpPr>
          <a:xfrm>
            <a:off x="7196416" y="4568884"/>
            <a:ext cx="1758336" cy="380817"/>
            <a:chOff x="3434575" y="2198725"/>
            <a:chExt cx="4854600" cy="1612950"/>
          </a:xfrm>
        </p:grpSpPr>
        <p:sp>
          <p:nvSpPr>
            <p:cNvPr id="117" name="Shape 117"/>
            <p:cNvSpPr/>
            <p:nvPr/>
          </p:nvSpPr>
          <p:spPr>
            <a:xfrm>
              <a:off x="3434575" y="2198725"/>
              <a:ext cx="4854600" cy="1596300"/>
            </a:xfrm>
            <a:prstGeom prst="wedgeRoundRectCallout">
              <a:avLst>
                <a:gd fmla="val -64008" name="adj1"/>
                <a:gd fmla="val -5168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txBox="1"/>
            <p:nvPr/>
          </p:nvSpPr>
          <p:spPr>
            <a:xfrm>
              <a:off x="3550975" y="2215375"/>
              <a:ext cx="4617600" cy="159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Optimal K: 7, 8, 9</a:t>
              </a:r>
              <a:endParaRPr sz="1200"/>
            </a:p>
            <a:p>
              <a:pPr indent="0" lvl="0" marL="0" rtl="0">
                <a:spcBef>
                  <a:spcPts val="0"/>
                </a:spcBef>
                <a:spcAft>
                  <a:spcPts val="0"/>
                </a:spcAft>
                <a:buNone/>
              </a:pPr>
              <a:r>
                <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Determination of optimal K -2</a:t>
            </a:r>
            <a:endParaRPr/>
          </a:p>
        </p:txBody>
      </p:sp>
      <p:sp>
        <p:nvSpPr>
          <p:cNvPr id="124" name="Shape 124"/>
          <p:cNvSpPr txBox="1"/>
          <p:nvPr>
            <p:ph idx="1" type="body"/>
          </p:nvPr>
        </p:nvSpPr>
        <p:spPr>
          <a:xfrm>
            <a:off x="311708" y="1115872"/>
            <a:ext cx="4898700" cy="21702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200">
                <a:solidFill>
                  <a:schemeClr val="dk1"/>
                </a:solidFill>
                <a:highlight>
                  <a:schemeClr val="lt1"/>
                </a:highlight>
                <a:latin typeface="Helvetica Neue"/>
                <a:ea typeface="Helvetica Neue"/>
                <a:cs typeface="Helvetica Neue"/>
                <a:sym typeface="Helvetica Neue"/>
              </a:rPr>
              <a:t>Average silhouette method</a:t>
            </a:r>
            <a:endParaRPr b="1" sz="1200">
              <a:solidFill>
                <a:srgbClr val="2D3B45"/>
              </a:solidFill>
              <a:highlight>
                <a:schemeClr val="lt1"/>
              </a:highlight>
              <a:latin typeface="Helvetica Neue"/>
              <a:ea typeface="Helvetica Neue"/>
              <a:cs typeface="Helvetica Neue"/>
              <a:sym typeface="Helvetica Neue"/>
            </a:endParaRPr>
          </a:p>
          <a:p>
            <a:pPr indent="0" lvl="0" marL="0">
              <a:spcBef>
                <a:spcPts val="160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311698" y="1575154"/>
            <a:ext cx="3832726" cy="1646999"/>
          </a:xfrm>
          <a:prstGeom prst="rect">
            <a:avLst/>
          </a:prstGeom>
          <a:noFill/>
          <a:ln>
            <a:noFill/>
          </a:ln>
        </p:spPr>
      </p:pic>
      <p:pic>
        <p:nvPicPr>
          <p:cNvPr id="126" name="Shape 126"/>
          <p:cNvPicPr preferRelativeResize="0"/>
          <p:nvPr/>
        </p:nvPicPr>
        <p:blipFill>
          <a:blip r:embed="rId4">
            <a:alphaModFix/>
          </a:blip>
          <a:stretch>
            <a:fillRect/>
          </a:stretch>
        </p:blipFill>
        <p:spPr>
          <a:xfrm>
            <a:off x="5210400" y="98675"/>
            <a:ext cx="3832749" cy="1647000"/>
          </a:xfrm>
          <a:prstGeom prst="rect">
            <a:avLst/>
          </a:prstGeom>
          <a:noFill/>
          <a:ln>
            <a:noFill/>
          </a:ln>
        </p:spPr>
      </p:pic>
      <p:pic>
        <p:nvPicPr>
          <p:cNvPr id="127" name="Shape 127"/>
          <p:cNvPicPr preferRelativeResize="0"/>
          <p:nvPr/>
        </p:nvPicPr>
        <p:blipFill>
          <a:blip r:embed="rId5">
            <a:alphaModFix/>
          </a:blip>
          <a:stretch>
            <a:fillRect/>
          </a:stretch>
        </p:blipFill>
        <p:spPr>
          <a:xfrm>
            <a:off x="5210412" y="1732416"/>
            <a:ext cx="3906423" cy="1678660"/>
          </a:xfrm>
          <a:prstGeom prst="rect">
            <a:avLst/>
          </a:prstGeom>
          <a:noFill/>
          <a:ln>
            <a:noFill/>
          </a:ln>
        </p:spPr>
      </p:pic>
      <p:pic>
        <p:nvPicPr>
          <p:cNvPr id="128" name="Shape 128"/>
          <p:cNvPicPr preferRelativeResize="0"/>
          <p:nvPr/>
        </p:nvPicPr>
        <p:blipFill>
          <a:blip r:embed="rId6">
            <a:alphaModFix/>
          </a:blip>
          <a:stretch>
            <a:fillRect/>
          </a:stretch>
        </p:blipFill>
        <p:spPr>
          <a:xfrm>
            <a:off x="351475" y="3350453"/>
            <a:ext cx="3906423" cy="1678651"/>
          </a:xfrm>
          <a:prstGeom prst="rect">
            <a:avLst/>
          </a:prstGeom>
          <a:noFill/>
          <a:ln>
            <a:noFill/>
          </a:ln>
        </p:spPr>
      </p:pic>
      <p:pic>
        <p:nvPicPr>
          <p:cNvPr id="129" name="Shape 129"/>
          <p:cNvPicPr preferRelativeResize="0"/>
          <p:nvPr/>
        </p:nvPicPr>
        <p:blipFill>
          <a:blip r:embed="rId7">
            <a:alphaModFix/>
          </a:blip>
          <a:stretch>
            <a:fillRect/>
          </a:stretch>
        </p:blipFill>
        <p:spPr>
          <a:xfrm>
            <a:off x="3729600" y="3384225"/>
            <a:ext cx="3832772" cy="1647000"/>
          </a:xfrm>
          <a:prstGeom prst="rect">
            <a:avLst/>
          </a:prstGeom>
          <a:noFill/>
          <a:ln>
            <a:noFill/>
          </a:ln>
        </p:spPr>
      </p:pic>
      <p:grpSp>
        <p:nvGrpSpPr>
          <p:cNvPr id="130" name="Shape 130"/>
          <p:cNvGrpSpPr/>
          <p:nvPr/>
        </p:nvGrpSpPr>
        <p:grpSpPr>
          <a:xfrm>
            <a:off x="3972849" y="2905250"/>
            <a:ext cx="1453979" cy="380818"/>
            <a:chOff x="-5465391" y="-4847585"/>
            <a:chExt cx="4014300" cy="1612950"/>
          </a:xfrm>
        </p:grpSpPr>
        <p:sp>
          <p:nvSpPr>
            <p:cNvPr id="131" name="Shape 131"/>
            <p:cNvSpPr/>
            <p:nvPr/>
          </p:nvSpPr>
          <p:spPr>
            <a:xfrm>
              <a:off x="-5465391" y="-4847585"/>
              <a:ext cx="4014300" cy="1596300"/>
            </a:xfrm>
            <a:prstGeom prst="wedgeRoundRectCallout">
              <a:avLst>
                <a:gd fmla="val -64008" name="adj1"/>
                <a:gd fmla="val -5168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txBox="1"/>
            <p:nvPr/>
          </p:nvSpPr>
          <p:spPr>
            <a:xfrm>
              <a:off x="-5369137" y="-4830935"/>
              <a:ext cx="3818400" cy="159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Optimal K: 8, 9</a:t>
              </a:r>
              <a:endParaRPr sz="1200"/>
            </a:p>
            <a:p>
              <a:pPr indent="0" lvl="0" marL="0" rtl="0">
                <a:spcBef>
                  <a:spcPts val="0"/>
                </a:spcBef>
                <a:spcAft>
                  <a:spcPts val="0"/>
                </a:spcAft>
                <a:buNone/>
              </a:pPr>
              <a:r>
                <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