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Open Sans Light" charset="1" panose="020B0306030504020204"/>
      <p:regular r:id="rId10"/>
    </p:embeddedFont>
    <p:embeddedFont>
      <p:font typeface="Open Sans Light Bold" charset="1" panose="020B0806030504020204"/>
      <p:regular r:id="rId11"/>
    </p:embeddedFont>
    <p:embeddedFont>
      <p:font typeface="Open Sans Light Italics" charset="1" panose="020B0306030504020204"/>
      <p:regular r:id="rId12"/>
    </p:embeddedFont>
    <p:embeddedFont>
      <p:font typeface="Open Sans Light Bold Italics" charset="1" panose="020B0806030504020204"/>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Muli Bold" charset="1" panose="00000800000000000000"/>
      <p:regular r:id="rId18"/>
    </p:embeddedFont>
    <p:embeddedFont>
      <p:font typeface="Muli Bold Bold" charset="1" panose="00000900000000000000"/>
      <p:regular r:id="rId19"/>
    </p:embeddedFont>
    <p:embeddedFont>
      <p:font typeface="Muli Bold Italics" charset="1" panose="00000800000000000000"/>
      <p:regular r:id="rId20"/>
    </p:embeddedFont>
    <p:embeddedFont>
      <p:font typeface="Muli Bold Bold Italics" charset="1" panose="00000900000000000000"/>
      <p:regular r:id="rId21"/>
    </p:embeddedFont>
    <p:embeddedFont>
      <p:font typeface="Muli Regular" charset="1" panose="00000500000000000000"/>
      <p:regular r:id="rId22"/>
    </p:embeddedFont>
    <p:embeddedFont>
      <p:font typeface="Muli Regular Bold" charset="1" panose="00000700000000000000"/>
      <p:regular r:id="rId23"/>
    </p:embeddedFont>
    <p:embeddedFont>
      <p:font typeface="Muli Regular Italics" charset="1" panose="00000500000000000000"/>
      <p:regular r:id="rId24"/>
    </p:embeddedFont>
    <p:embeddedFont>
      <p:font typeface="Muli Regular Bold Italics" charset="1" panose="00000700000000000000"/>
      <p:regular r:id="rId25"/>
    </p:embeddedFont>
    <p:embeddedFont>
      <p:font typeface="Muli Black" charset="1" panose="00000A00000000000000"/>
      <p:regular r:id="rId26"/>
    </p:embeddedFont>
    <p:embeddedFont>
      <p:font typeface="Muli Black Italics" charset="1" panose="00000A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slides/slide1.xml" Type="http://schemas.openxmlformats.org/officeDocument/2006/relationships/slide"/><Relationship Id="rId29" Target="slides/slide2.xml" Type="http://schemas.openxmlformats.org/officeDocument/2006/relationships/slide"/><Relationship Id="rId3" Target="viewProps.xml" Type="http://schemas.openxmlformats.org/officeDocument/2006/relationships/viewProps"/><Relationship Id="rId30" Target="slides/slide3.xml" Type="http://schemas.openxmlformats.org/officeDocument/2006/relationships/slide"/><Relationship Id="rId31" Target="slides/slide4.xml" Type="http://schemas.openxmlformats.org/officeDocument/2006/relationships/slide"/><Relationship Id="rId32" Target="slides/slide5.xml" Type="http://schemas.openxmlformats.org/officeDocument/2006/relationships/slide"/><Relationship Id="rId33" Target="slides/slide6.xml" Type="http://schemas.openxmlformats.org/officeDocument/2006/relationships/slide"/><Relationship Id="rId34" Target="slides/slide7.xml" Type="http://schemas.openxmlformats.org/officeDocument/2006/relationships/slide"/><Relationship Id="rId35" Target="slides/slide8.xml" Type="http://schemas.openxmlformats.org/officeDocument/2006/relationships/slide"/><Relationship Id="rId36" Target="slides/slide9.xml" Type="http://schemas.openxmlformats.org/officeDocument/2006/relationships/slide"/><Relationship Id="rId37" Target="slides/slide10.xml" Type="http://schemas.openxmlformats.org/officeDocument/2006/relationships/slide"/><Relationship Id="rId38" Target="slides/slide11.xml" Type="http://schemas.openxmlformats.org/officeDocument/2006/relationships/slide"/><Relationship Id="rId39" Target="slides/slide12.xml" Type="http://schemas.openxmlformats.org/officeDocument/2006/relationships/slide"/><Relationship Id="rId4" Target="theme/theme1.xml" Type="http://schemas.openxmlformats.org/officeDocument/2006/relationships/theme"/><Relationship Id="rId40" Target="slides/slide13.xml" Type="http://schemas.openxmlformats.org/officeDocument/2006/relationships/slide"/><Relationship Id="rId41" Target="slides/slide14.xml" Type="http://schemas.openxmlformats.org/officeDocument/2006/relationships/slide"/><Relationship Id="rId42" Target="slides/slide15.xml" Type="http://schemas.openxmlformats.org/officeDocument/2006/relationships/slide"/><Relationship Id="rId43" Target="slides/slide16.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26.png" Type="http://schemas.openxmlformats.org/officeDocument/2006/relationships/image"/><Relationship Id="rId4" Target="../media/image2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31.pn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png" Type="http://schemas.openxmlformats.org/officeDocument/2006/relationships/image"/><Relationship Id="rId11" Target="../media/image42.svg" Type="http://schemas.openxmlformats.org/officeDocument/2006/relationships/image"/><Relationship Id="rId12" Target="../media/image43.png" Type="http://schemas.openxmlformats.org/officeDocument/2006/relationships/image"/><Relationship Id="rId13" Target="../media/image44.svg" Type="http://schemas.openxmlformats.org/officeDocument/2006/relationships/image"/><Relationship Id="rId14" Target="../media/image45.png" Type="http://schemas.openxmlformats.org/officeDocument/2006/relationships/image"/><Relationship Id="rId2" Target="../media/image8.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38.gif"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4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47.png" Type="http://schemas.openxmlformats.org/officeDocument/2006/relationships/image"/><Relationship Id="rId4" Target="../media/image48.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gif" Type="http://schemas.openxmlformats.org/officeDocument/2006/relationships/image"/><Relationship Id="rId3" Target="../media/image52.png" Type="http://schemas.openxmlformats.org/officeDocument/2006/relationships/image"/><Relationship Id="rId4" Target="../media/image53.svg" Type="http://schemas.openxmlformats.org/officeDocument/2006/relationships/image"/><Relationship Id="rId5" Target="../media/image54.png" Type="http://schemas.openxmlformats.org/officeDocument/2006/relationships/image"/><Relationship Id="rId6" Target="../media/image5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23.jpeg" Type="http://schemas.openxmlformats.org/officeDocument/2006/relationships/image"/><Relationship Id="rId4" Target="../media/image24.jpeg" Type="http://schemas.openxmlformats.org/officeDocument/2006/relationships/image"/><Relationship Id="rId5" Target="../media/image2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7812" r="0" b="7812"/>
          <a:stretch>
            <a:fillRect/>
          </a:stretch>
        </p:blipFill>
        <p:spPr>
          <a:xfrm>
            <a:off x="0" y="0"/>
            <a:ext cx="18288000" cy="10287000"/>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3981961" y="8142636"/>
            <a:ext cx="4096891" cy="1997234"/>
          </a:xfrm>
          <a:prstGeom prst="rect">
            <a:avLst/>
          </a:prstGeom>
        </p:spPr>
      </p:pic>
      <p:sp>
        <p:nvSpPr>
          <p:cNvPr name="TextBox 4" id="4"/>
          <p:cNvSpPr txBox="true"/>
          <p:nvPr/>
        </p:nvSpPr>
        <p:spPr>
          <a:xfrm rot="0">
            <a:off x="1314450" y="1581150"/>
            <a:ext cx="14412683" cy="3632200"/>
          </a:xfrm>
          <a:prstGeom prst="rect">
            <a:avLst/>
          </a:prstGeom>
        </p:spPr>
        <p:txBody>
          <a:bodyPr anchor="t" rtlCol="false" tIns="0" lIns="0" bIns="0" rIns="0">
            <a:spAutoFit/>
          </a:bodyPr>
          <a:lstStyle/>
          <a:p>
            <a:pPr>
              <a:lnSpc>
                <a:spcPts val="14000"/>
              </a:lnSpc>
            </a:pPr>
            <a:r>
              <a:rPr lang="en-US" sz="14000" spc="-140">
                <a:solidFill>
                  <a:srgbClr val="FFFFFF"/>
                </a:solidFill>
                <a:latin typeface="Muli Black"/>
              </a:rPr>
              <a:t>LIFE EXPECTANCY </a:t>
            </a:r>
          </a:p>
        </p:txBody>
      </p:sp>
      <p:sp>
        <p:nvSpPr>
          <p:cNvPr name="TextBox 5" id="5"/>
          <p:cNvSpPr txBox="true"/>
          <p:nvPr/>
        </p:nvSpPr>
        <p:spPr>
          <a:xfrm rot="0">
            <a:off x="1028700" y="8743950"/>
            <a:ext cx="14412683" cy="514350"/>
          </a:xfrm>
          <a:prstGeom prst="rect">
            <a:avLst/>
          </a:prstGeom>
        </p:spPr>
        <p:txBody>
          <a:bodyPr anchor="t" rtlCol="false" tIns="0" lIns="0" bIns="0" rIns="0">
            <a:spAutoFit/>
          </a:bodyPr>
          <a:lstStyle/>
          <a:p>
            <a:pPr>
              <a:lnSpc>
                <a:spcPts val="4200"/>
              </a:lnSpc>
              <a:spcBef>
                <a:spcPct val="0"/>
              </a:spcBef>
            </a:pPr>
            <a:r>
              <a:rPr lang="en-US" sz="3000">
                <a:solidFill>
                  <a:srgbClr val="FFFFFF"/>
                </a:solidFill>
                <a:latin typeface="Muli Regular"/>
              </a:rPr>
              <a:t>Analysis of data will not by itself produce new ideas....</a:t>
            </a:r>
          </a:p>
        </p:txBody>
      </p:sp>
      <p:sp>
        <p:nvSpPr>
          <p:cNvPr name="TextBox 6" id="6"/>
          <p:cNvSpPr txBox="true"/>
          <p:nvPr/>
        </p:nvSpPr>
        <p:spPr>
          <a:xfrm rot="0">
            <a:off x="9144000" y="5127625"/>
            <a:ext cx="14412683" cy="844551"/>
          </a:xfrm>
          <a:prstGeom prst="rect">
            <a:avLst/>
          </a:prstGeom>
        </p:spPr>
        <p:txBody>
          <a:bodyPr anchor="t" rtlCol="false" tIns="0" lIns="0" bIns="0" rIns="0">
            <a:spAutoFit/>
          </a:bodyPr>
          <a:lstStyle/>
          <a:p>
            <a:pPr>
              <a:lnSpc>
                <a:spcPts val="6999"/>
              </a:lnSpc>
              <a:spcBef>
                <a:spcPct val="0"/>
              </a:spcBef>
            </a:pPr>
            <a:r>
              <a:rPr lang="en-US" sz="4999">
                <a:solidFill>
                  <a:srgbClr val="FFFFFF"/>
                </a:solidFill>
                <a:latin typeface="Muli Black"/>
              </a:rPr>
              <a:t>ANALYSIS &amp; PREDICTION</a:t>
            </a:r>
          </a:p>
        </p:txBody>
      </p:sp>
      <p:sp>
        <p:nvSpPr>
          <p:cNvPr name="TextBox 7" id="7"/>
          <p:cNvSpPr txBox="true"/>
          <p:nvPr/>
        </p:nvSpPr>
        <p:spPr>
          <a:xfrm rot="0">
            <a:off x="11564105" y="5915026"/>
            <a:ext cx="5695195" cy="514350"/>
          </a:xfrm>
          <a:prstGeom prst="rect">
            <a:avLst/>
          </a:prstGeom>
        </p:spPr>
        <p:txBody>
          <a:bodyPr anchor="t" rtlCol="false" tIns="0" lIns="0" bIns="0" rIns="0">
            <a:spAutoFit/>
          </a:bodyPr>
          <a:lstStyle/>
          <a:p>
            <a:pPr>
              <a:lnSpc>
                <a:spcPts val="4200"/>
              </a:lnSpc>
              <a:spcBef>
                <a:spcPct val="0"/>
              </a:spcBef>
            </a:pPr>
            <a:r>
              <a:rPr lang="en-US" sz="3000">
                <a:solidFill>
                  <a:srgbClr val="FFFFFF"/>
                </a:solidFill>
                <a:latin typeface="Muli Regular"/>
              </a:rPr>
              <a:t>USING MULTIPLE REGRESSOR</a:t>
            </a:r>
          </a:p>
        </p:txBody>
      </p:sp>
      <p:sp>
        <p:nvSpPr>
          <p:cNvPr name="TextBox 8" id="8"/>
          <p:cNvSpPr txBox="true"/>
          <p:nvPr/>
        </p:nvSpPr>
        <p:spPr>
          <a:xfrm rot="0">
            <a:off x="14731637" y="8439578"/>
            <a:ext cx="3237409" cy="701675"/>
          </a:xfrm>
          <a:prstGeom prst="rect">
            <a:avLst/>
          </a:prstGeom>
        </p:spPr>
        <p:txBody>
          <a:bodyPr anchor="t" rtlCol="false" tIns="0" lIns="0" bIns="0" rIns="0">
            <a:spAutoFit/>
          </a:bodyPr>
          <a:lstStyle/>
          <a:p>
            <a:pPr algn="ctr">
              <a:lnSpc>
                <a:spcPts val="2800"/>
              </a:lnSpc>
            </a:pPr>
            <a:r>
              <a:rPr lang="en-US" sz="2000">
                <a:solidFill>
                  <a:srgbClr val="FFFFFF"/>
                </a:solidFill>
                <a:latin typeface="Open Sans Light"/>
              </a:rPr>
              <a:t>PREPARED &amp; PRESENTED BY</a:t>
            </a:r>
          </a:p>
          <a:p>
            <a:pPr algn="ctr">
              <a:lnSpc>
                <a:spcPts val="2800"/>
              </a:lnSpc>
            </a:pPr>
            <a:r>
              <a:rPr lang="en-US" sz="2000">
                <a:solidFill>
                  <a:srgbClr val="FFFFFF"/>
                </a:solidFill>
                <a:latin typeface="Open Sans Light"/>
              </a:rPr>
              <a:t>MYTHEESH C</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546" t="0" r="29837" b="0"/>
          <a:stretch>
            <a:fillRect/>
          </a:stretch>
        </p:blipFill>
        <p:spPr>
          <a:xfrm flipH="false" flipV="false" rot="0">
            <a:off x="-8510215" y="-375164"/>
            <a:ext cx="9538915" cy="11037328"/>
          </a:xfrm>
          <a:prstGeom prst="rect">
            <a:avLst/>
          </a:prstGeom>
        </p:spPr>
      </p:pic>
      <p:pic>
        <p:nvPicPr>
          <p:cNvPr name="Picture 3" id="3"/>
          <p:cNvPicPr>
            <a:picLocks noChangeAspect="true"/>
          </p:cNvPicPr>
          <p:nvPr/>
        </p:nvPicPr>
        <p:blipFill>
          <a:blip r:embed="rId3">
            <a:alphaModFix amt="2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4116622" y="1028700"/>
            <a:ext cx="3142678" cy="4114800"/>
          </a:xfrm>
          <a:prstGeom prst="rect">
            <a:avLst/>
          </a:prstGeom>
        </p:spPr>
      </p:pic>
      <p:sp>
        <p:nvSpPr>
          <p:cNvPr name="TextBox 4" id="4"/>
          <p:cNvSpPr txBox="true"/>
          <p:nvPr/>
        </p:nvSpPr>
        <p:spPr>
          <a:xfrm rot="0">
            <a:off x="1028700" y="1171575"/>
            <a:ext cx="8115300" cy="939750"/>
          </a:xfrm>
          <a:prstGeom prst="rect">
            <a:avLst/>
          </a:prstGeom>
        </p:spPr>
        <p:txBody>
          <a:bodyPr anchor="t" rtlCol="false" tIns="0" lIns="0" bIns="0" rIns="0">
            <a:spAutoFit/>
          </a:bodyPr>
          <a:lstStyle/>
          <a:p>
            <a:pPr>
              <a:lnSpc>
                <a:spcPts val="7200"/>
              </a:lnSpc>
            </a:pPr>
            <a:r>
              <a:rPr lang="en-US" sz="7200" spc="-72">
                <a:solidFill>
                  <a:srgbClr val="4B39B5"/>
                </a:solidFill>
                <a:latin typeface="Muli Bold Bold"/>
              </a:rPr>
              <a:t>MODEL &amp; RESULT</a:t>
            </a:r>
          </a:p>
        </p:txBody>
      </p:sp>
      <p:sp>
        <p:nvSpPr>
          <p:cNvPr name="TextBox 5" id="5"/>
          <p:cNvSpPr txBox="true"/>
          <p:nvPr/>
        </p:nvSpPr>
        <p:spPr>
          <a:xfrm rot="0">
            <a:off x="1440142" y="2660182"/>
            <a:ext cx="15819158" cy="6240780"/>
          </a:xfrm>
          <a:prstGeom prst="rect">
            <a:avLst/>
          </a:prstGeom>
        </p:spPr>
        <p:txBody>
          <a:bodyPr anchor="t" rtlCol="false" tIns="0" lIns="0" bIns="0" rIns="0">
            <a:spAutoFit/>
          </a:bodyPr>
          <a:lstStyle/>
          <a:p>
            <a:pPr algn="just" marL="647700" indent="-323850" lvl="1">
              <a:lnSpc>
                <a:spcPts val="5009"/>
              </a:lnSpc>
              <a:buFont typeface="Arial"/>
              <a:buChar char="•"/>
            </a:pPr>
            <a:r>
              <a:rPr lang="en-US" sz="3000">
                <a:solidFill>
                  <a:srgbClr val="4B39B5"/>
                </a:solidFill>
                <a:latin typeface="Open Sans"/>
              </a:rPr>
              <a:t>With the access of Linear Regression, Random Forest [Regressor],</a:t>
            </a:r>
            <a:r>
              <a:rPr lang="en-US" sz="3000">
                <a:solidFill>
                  <a:srgbClr val="4B39B5"/>
                </a:solidFill>
                <a:latin typeface="Open Sans"/>
              </a:rPr>
              <a:t> Decision Tree [Regressor] are various algorithms where used to predict the data and are evaluated by R square , Mean Absolute Error and Mean Square Error method.</a:t>
            </a:r>
          </a:p>
          <a:p>
            <a:pPr algn="just" marL="647700" indent="-323850" lvl="1">
              <a:lnSpc>
                <a:spcPts val="5009"/>
              </a:lnSpc>
              <a:buFont typeface="Arial"/>
              <a:buChar char="•"/>
            </a:pPr>
            <a:r>
              <a:rPr lang="en-US" sz="3000">
                <a:solidFill>
                  <a:srgbClr val="4B39B5"/>
                </a:solidFill>
                <a:latin typeface="Open Sans"/>
              </a:rPr>
              <a:t>Accuracy Comparison are made between those three model.</a:t>
            </a:r>
          </a:p>
          <a:p>
            <a:pPr algn="just" marL="647700" indent="-323850" lvl="1">
              <a:lnSpc>
                <a:spcPts val="5009"/>
              </a:lnSpc>
              <a:buFont typeface="Arial"/>
              <a:buChar char="•"/>
            </a:pPr>
            <a:r>
              <a:rPr lang="en-US" sz="3000">
                <a:solidFill>
                  <a:srgbClr val="4B39B5"/>
                </a:solidFill>
                <a:latin typeface="Open Sans"/>
              </a:rPr>
              <a:t>Apart from these Algorithms there are some other resource that are being used here such as RandomizedSearchCV for hyperparameter tuning [Random forest regressor].</a:t>
            </a:r>
          </a:p>
          <a:p>
            <a:pPr algn="just" marL="647700" indent="-323850" lvl="1">
              <a:lnSpc>
                <a:spcPts val="5009"/>
              </a:lnSpc>
              <a:buFont typeface="Arial"/>
              <a:buChar char="•"/>
            </a:pPr>
            <a:r>
              <a:rPr lang="en-US" sz="3000">
                <a:solidFill>
                  <a:srgbClr val="4B39B5"/>
                </a:solidFill>
                <a:latin typeface="Open Sans"/>
              </a:rPr>
              <a:t>Besides we find the feature importance of the model and plot feature importance graph.</a:t>
            </a:r>
          </a:p>
          <a:p>
            <a:pPr algn="just">
              <a:lnSpc>
                <a:spcPts val="5009"/>
              </a:lnSpc>
            </a:pPr>
          </a:p>
          <a:p>
            <a:pPr algn="just">
              <a:lnSpc>
                <a:spcPts val="500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546" t="0" r="29837" b="0"/>
          <a:stretch>
            <a:fillRect/>
          </a:stretch>
        </p:blipFill>
        <p:spPr>
          <a:xfrm flipH="false" flipV="false" rot="0">
            <a:off x="-8510215" y="-375164"/>
            <a:ext cx="9538915" cy="11037328"/>
          </a:xfrm>
          <a:prstGeom prst="rect">
            <a:avLst/>
          </a:prstGeom>
        </p:spPr>
      </p:pic>
      <p:pic>
        <p:nvPicPr>
          <p:cNvPr name="Picture 3" id="3"/>
          <p:cNvPicPr>
            <a:picLocks noChangeAspect="true"/>
          </p:cNvPicPr>
          <p:nvPr/>
        </p:nvPicPr>
        <p:blipFill>
          <a:blip r:embed="rId3"/>
          <a:srcRect l="0" t="1030" r="0" b="1030"/>
          <a:stretch>
            <a:fillRect/>
          </a:stretch>
        </p:blipFill>
        <p:spPr>
          <a:xfrm flipH="false" flipV="false" rot="0">
            <a:off x="6116930" y="2521535"/>
            <a:ext cx="6054139" cy="5243930"/>
          </a:xfrm>
          <a:prstGeom prst="rect">
            <a:avLst/>
          </a:prstGeom>
        </p:spPr>
      </p:pic>
      <p:pic>
        <p:nvPicPr>
          <p:cNvPr name="Picture 4" id="4"/>
          <p:cNvPicPr>
            <a:picLocks noChangeAspect="true"/>
          </p:cNvPicPr>
          <p:nvPr/>
        </p:nvPicPr>
        <p:blipFill>
          <a:blip r:embed="rId4">
            <a:alphaModFix amt="2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144500" y="5143500"/>
            <a:ext cx="4114800" cy="4114800"/>
          </a:xfrm>
          <a:prstGeom prst="rect">
            <a:avLst/>
          </a:prstGeom>
        </p:spPr>
      </p:pic>
      <p:sp>
        <p:nvSpPr>
          <p:cNvPr name="TextBox 5" id="5"/>
          <p:cNvSpPr txBox="true"/>
          <p:nvPr/>
        </p:nvSpPr>
        <p:spPr>
          <a:xfrm rot="0">
            <a:off x="1028700" y="1164247"/>
            <a:ext cx="10134633" cy="954405"/>
          </a:xfrm>
          <a:prstGeom prst="rect">
            <a:avLst/>
          </a:prstGeom>
        </p:spPr>
        <p:txBody>
          <a:bodyPr anchor="t" rtlCol="false" tIns="0" lIns="0" bIns="0" rIns="0">
            <a:spAutoFit/>
          </a:bodyPr>
          <a:lstStyle/>
          <a:p>
            <a:pPr>
              <a:lnSpc>
                <a:spcPts val="7200"/>
              </a:lnSpc>
            </a:pPr>
            <a:r>
              <a:rPr lang="en-US" sz="7200" spc="-72">
                <a:solidFill>
                  <a:srgbClr val="4B39B5"/>
                </a:solidFill>
                <a:latin typeface="Muli Bold Bold"/>
              </a:rPr>
              <a:t>MODEL COMPARISION</a:t>
            </a:r>
          </a:p>
        </p:txBody>
      </p:sp>
      <p:sp>
        <p:nvSpPr>
          <p:cNvPr name="TextBox 6" id="6"/>
          <p:cNvSpPr txBox="true"/>
          <p:nvPr/>
        </p:nvSpPr>
        <p:spPr>
          <a:xfrm rot="0">
            <a:off x="1028700" y="7407550"/>
            <a:ext cx="5618813" cy="1850750"/>
          </a:xfrm>
          <a:prstGeom prst="rect">
            <a:avLst/>
          </a:prstGeom>
        </p:spPr>
        <p:txBody>
          <a:bodyPr anchor="t" rtlCol="false" tIns="0" lIns="0" bIns="0" rIns="0">
            <a:spAutoFit/>
          </a:bodyPr>
          <a:lstStyle/>
          <a:p>
            <a:pPr>
              <a:lnSpc>
                <a:spcPts val="2938"/>
              </a:lnSpc>
            </a:pPr>
            <a:r>
              <a:rPr lang="en-US" sz="2098">
                <a:solidFill>
                  <a:srgbClr val="4B39B5"/>
                </a:solidFill>
                <a:latin typeface="Open Sans Bold"/>
              </a:rPr>
              <a:t>MODEL SCORE</a:t>
            </a:r>
          </a:p>
          <a:p>
            <a:pPr marL="453162" indent="-226581" lvl="1">
              <a:lnSpc>
                <a:spcPts val="2938"/>
              </a:lnSpc>
              <a:buFont typeface="Arial"/>
              <a:buChar char="•"/>
            </a:pPr>
            <a:r>
              <a:rPr lang="en-US" sz="2098">
                <a:solidFill>
                  <a:srgbClr val="4B39B5"/>
                </a:solidFill>
                <a:latin typeface="Open Sans"/>
              </a:rPr>
              <a:t>Linear Regression: 0.7946281268985743</a:t>
            </a:r>
          </a:p>
          <a:p>
            <a:pPr marL="453162" indent="-226581" lvl="1">
              <a:lnSpc>
                <a:spcPts val="2938"/>
              </a:lnSpc>
              <a:buFont typeface="Arial"/>
              <a:buChar char="•"/>
            </a:pPr>
            <a:r>
              <a:rPr lang="en-US" sz="2098">
                <a:solidFill>
                  <a:srgbClr val="4B39B5"/>
                </a:solidFill>
                <a:latin typeface="Open Sans"/>
              </a:rPr>
              <a:t>Random Forest: 0.9606835446908324</a:t>
            </a:r>
          </a:p>
          <a:p>
            <a:pPr marL="453162" indent="-226581" lvl="1">
              <a:lnSpc>
                <a:spcPts val="2938"/>
              </a:lnSpc>
              <a:buFont typeface="Arial"/>
              <a:buChar char="•"/>
            </a:pPr>
            <a:r>
              <a:rPr lang="en-US" sz="2098">
                <a:solidFill>
                  <a:srgbClr val="4B39B5"/>
                </a:solidFill>
                <a:latin typeface="Open Sans"/>
              </a:rPr>
              <a:t>Decision tree: 0.9295401567406675</a:t>
            </a:r>
          </a:p>
          <a:p>
            <a:pPr>
              <a:lnSpc>
                <a:spcPts val="2938"/>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546" t="0" r="29837" b="0"/>
          <a:stretch>
            <a:fillRect/>
          </a:stretch>
        </p:blipFill>
        <p:spPr>
          <a:xfrm flipH="false" flipV="false" rot="0">
            <a:off x="-8510215" y="-375164"/>
            <a:ext cx="9538915" cy="11037328"/>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198209" y="3428293"/>
            <a:ext cx="10380030" cy="5045580"/>
          </a:xfrm>
          <a:prstGeom prst="rect">
            <a:avLst/>
          </a:prstGeom>
        </p:spPr>
      </p:pic>
      <p:pic>
        <p:nvPicPr>
          <p:cNvPr name="Picture 4" id="4"/>
          <p:cNvPicPr>
            <a:picLocks noChangeAspect="true"/>
          </p:cNvPicPr>
          <p:nvPr/>
        </p:nvPicPr>
        <p:blipFill>
          <a:blip r:embed="rId4">
            <a:alphaModFix amt="29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144500" y="5143500"/>
            <a:ext cx="4114800" cy="4114800"/>
          </a:xfrm>
          <a:prstGeom prst="rect">
            <a:avLst/>
          </a:prstGeom>
        </p:spPr>
      </p:pic>
      <p:sp>
        <p:nvSpPr>
          <p:cNvPr name="TextBox 5" id="5"/>
          <p:cNvSpPr txBox="true"/>
          <p:nvPr/>
        </p:nvSpPr>
        <p:spPr>
          <a:xfrm rot="0">
            <a:off x="1028700" y="1164247"/>
            <a:ext cx="10549539" cy="954405"/>
          </a:xfrm>
          <a:prstGeom prst="rect">
            <a:avLst/>
          </a:prstGeom>
        </p:spPr>
        <p:txBody>
          <a:bodyPr anchor="t" rtlCol="false" tIns="0" lIns="0" bIns="0" rIns="0">
            <a:spAutoFit/>
          </a:bodyPr>
          <a:lstStyle/>
          <a:p>
            <a:pPr>
              <a:lnSpc>
                <a:spcPts val="7200"/>
              </a:lnSpc>
            </a:pPr>
            <a:r>
              <a:rPr lang="en-US" sz="7200" spc="-72">
                <a:solidFill>
                  <a:srgbClr val="4B39B5"/>
                </a:solidFill>
                <a:latin typeface="Muli Bold"/>
              </a:rPr>
              <a:t>FEATURE IMPORTANCE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546" t="0" r="29837" b="0"/>
          <a:stretch>
            <a:fillRect/>
          </a:stretch>
        </p:blipFill>
        <p:spPr>
          <a:xfrm flipH="false" flipV="false" rot="0">
            <a:off x="-8510215" y="-375164"/>
            <a:ext cx="9538915" cy="11037328"/>
          </a:xfrm>
          <a:prstGeom prst="rect">
            <a:avLst/>
          </a:prstGeom>
        </p:spPr>
      </p:pic>
      <p:pic>
        <p:nvPicPr>
          <p:cNvPr name="Picture 3" id="3"/>
          <p:cNvPicPr>
            <a:picLocks noChangeAspect="true"/>
          </p:cNvPicPr>
          <p:nvPr/>
        </p:nvPicPr>
        <p:blipFill>
          <a:blip r:embed="rId3">
            <a:alphaModFix amt="26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28700" y="6310266"/>
            <a:ext cx="3205104" cy="3060875"/>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590723" y="3788618"/>
            <a:ext cx="4712747" cy="1384369"/>
          </a:xfrm>
          <a:prstGeom prst="rect">
            <a:avLst/>
          </a:prstGeom>
        </p:spPr>
      </p:pic>
      <p:pic>
        <p:nvPicPr>
          <p:cNvPr name="Picture 5" id="5"/>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8912255" y="3754824"/>
            <a:ext cx="4712747" cy="1384369"/>
          </a:xfrm>
          <a:prstGeom prst="rect">
            <a:avLst/>
          </a:prstGeom>
        </p:spPr>
      </p:pic>
      <p:pic>
        <p:nvPicPr>
          <p:cNvPr name="Picture 6" id="6"/>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9144000" y="7148519"/>
            <a:ext cx="4712747" cy="1384369"/>
          </a:xfrm>
          <a:prstGeom prst="rect">
            <a:avLst/>
          </a:prstGeom>
        </p:spPr>
      </p:pic>
      <p:pic>
        <p:nvPicPr>
          <p:cNvPr name="Picture 7" id="7"/>
          <p:cNvPicPr>
            <a:picLocks noChangeAspect="true"/>
          </p:cNvPicPr>
          <p:nvPr/>
        </p:nvPicPr>
        <p:blipFill>
          <a:blip r:embed="rId7"/>
          <a:srcRect l="0" t="0" r="0" b="0"/>
          <a:stretch>
            <a:fillRect/>
          </a:stretch>
        </p:blipFill>
        <p:spPr>
          <a:xfrm rot="0">
            <a:off x="9997599" y="5014655"/>
            <a:ext cx="3161279" cy="2133863"/>
          </a:xfrm>
          <a:prstGeom prst="rect">
            <a:avLst/>
          </a:prstGeom>
        </p:spPr>
      </p:pic>
      <p:pic>
        <p:nvPicPr>
          <p:cNvPr name="Picture 8" id="8"/>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6303469" y="4119062"/>
            <a:ext cx="2614069" cy="655894"/>
          </a:xfrm>
          <a:prstGeom prst="rect">
            <a:avLst/>
          </a:prstGeom>
        </p:spPr>
      </p:pic>
      <p:pic>
        <p:nvPicPr>
          <p:cNvPr name="Picture 9" id="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true" rot="-9620865">
            <a:off x="9137866" y="8156136"/>
            <a:ext cx="1628602" cy="1623755"/>
          </a:xfrm>
          <a:prstGeom prst="rect">
            <a:avLst/>
          </a:prstGeom>
        </p:spPr>
      </p:pic>
      <p:pic>
        <p:nvPicPr>
          <p:cNvPr name="Picture 10" id="1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130815">
            <a:off x="6749510" y="8577283"/>
            <a:ext cx="2369565" cy="1874111"/>
          </a:xfrm>
          <a:prstGeom prst="rect">
            <a:avLst/>
          </a:prstGeom>
        </p:spPr>
      </p:pic>
      <p:pic>
        <p:nvPicPr>
          <p:cNvPr name="Picture 11" id="11"/>
          <p:cNvPicPr>
            <a:picLocks noChangeAspect="true"/>
          </p:cNvPicPr>
          <p:nvPr/>
        </p:nvPicPr>
        <p:blipFill>
          <a:blip r:embed="rId14"/>
          <a:srcRect l="0" t="0" r="0" b="0"/>
          <a:stretch>
            <a:fillRect/>
          </a:stretch>
        </p:blipFill>
        <p:spPr>
          <a:xfrm flipH="false" flipV="false" rot="809105">
            <a:off x="13196380" y="4322683"/>
            <a:ext cx="2120569" cy="3165028"/>
          </a:xfrm>
          <a:prstGeom prst="rect">
            <a:avLst/>
          </a:prstGeom>
        </p:spPr>
      </p:pic>
      <p:sp>
        <p:nvSpPr>
          <p:cNvPr name="TextBox 12" id="12"/>
          <p:cNvSpPr txBox="true"/>
          <p:nvPr/>
        </p:nvSpPr>
        <p:spPr>
          <a:xfrm rot="0">
            <a:off x="1028700" y="1164247"/>
            <a:ext cx="10549539" cy="954405"/>
          </a:xfrm>
          <a:prstGeom prst="rect">
            <a:avLst/>
          </a:prstGeom>
        </p:spPr>
        <p:txBody>
          <a:bodyPr anchor="t" rtlCol="false" tIns="0" lIns="0" bIns="0" rIns="0">
            <a:spAutoFit/>
          </a:bodyPr>
          <a:lstStyle/>
          <a:p>
            <a:pPr>
              <a:lnSpc>
                <a:spcPts val="7200"/>
              </a:lnSpc>
            </a:pPr>
            <a:r>
              <a:rPr lang="en-US" sz="7200" spc="-72">
                <a:solidFill>
                  <a:srgbClr val="4B39B5"/>
                </a:solidFill>
                <a:latin typeface="Muli Bold"/>
              </a:rPr>
              <a:t>DEPLOY MODEL</a:t>
            </a:r>
          </a:p>
        </p:txBody>
      </p:sp>
      <p:sp>
        <p:nvSpPr>
          <p:cNvPr name="TextBox 13" id="13"/>
          <p:cNvSpPr txBox="true"/>
          <p:nvPr/>
        </p:nvSpPr>
        <p:spPr>
          <a:xfrm rot="0">
            <a:off x="1922818" y="2402274"/>
            <a:ext cx="15336482" cy="1047750"/>
          </a:xfrm>
          <a:prstGeom prst="rect">
            <a:avLst/>
          </a:prstGeom>
        </p:spPr>
        <p:txBody>
          <a:bodyPr anchor="t" rtlCol="false" tIns="0" lIns="0" bIns="0" rIns="0">
            <a:spAutoFit/>
          </a:bodyPr>
          <a:lstStyle/>
          <a:p>
            <a:pPr>
              <a:lnSpc>
                <a:spcPts val="4200"/>
              </a:lnSpc>
            </a:pPr>
            <a:r>
              <a:rPr lang="en-US" sz="3000">
                <a:solidFill>
                  <a:srgbClr val="4B39B5"/>
                </a:solidFill>
                <a:latin typeface="Open Sans"/>
              </a:rPr>
              <a:t>To create a predictor model of web UI.Best model [RandomForest] will be deployed by using Flask.  </a:t>
            </a:r>
          </a:p>
        </p:txBody>
      </p:sp>
      <p:sp>
        <p:nvSpPr>
          <p:cNvPr name="TextBox 14" id="14"/>
          <p:cNvSpPr txBox="true"/>
          <p:nvPr/>
        </p:nvSpPr>
        <p:spPr>
          <a:xfrm rot="0">
            <a:off x="2667754" y="4198906"/>
            <a:ext cx="3635715" cy="506643"/>
          </a:xfrm>
          <a:prstGeom prst="rect">
            <a:avLst/>
          </a:prstGeom>
        </p:spPr>
        <p:txBody>
          <a:bodyPr anchor="t" rtlCol="false" tIns="0" lIns="0" bIns="0" rIns="0">
            <a:spAutoFit/>
          </a:bodyPr>
          <a:lstStyle/>
          <a:p>
            <a:pPr algn="ctr">
              <a:lnSpc>
                <a:spcPts val="4132"/>
              </a:lnSpc>
            </a:pPr>
            <a:r>
              <a:rPr lang="en-US" sz="2951">
                <a:solidFill>
                  <a:srgbClr val="4B39B5"/>
                </a:solidFill>
                <a:latin typeface="Open Sans"/>
              </a:rPr>
              <a:t>BEST ML MODEL</a:t>
            </a:r>
          </a:p>
        </p:txBody>
      </p:sp>
      <p:sp>
        <p:nvSpPr>
          <p:cNvPr name="TextBox 15" id="15"/>
          <p:cNvSpPr txBox="true"/>
          <p:nvPr/>
        </p:nvSpPr>
        <p:spPr>
          <a:xfrm rot="0">
            <a:off x="10174302" y="4165113"/>
            <a:ext cx="3635715" cy="506643"/>
          </a:xfrm>
          <a:prstGeom prst="rect">
            <a:avLst/>
          </a:prstGeom>
        </p:spPr>
        <p:txBody>
          <a:bodyPr anchor="t" rtlCol="false" tIns="0" lIns="0" bIns="0" rIns="0">
            <a:spAutoFit/>
          </a:bodyPr>
          <a:lstStyle/>
          <a:p>
            <a:pPr algn="ctr">
              <a:lnSpc>
                <a:spcPts val="4132"/>
              </a:lnSpc>
            </a:pPr>
            <a:r>
              <a:rPr lang="en-US" sz="2951">
                <a:solidFill>
                  <a:srgbClr val="4B39B5"/>
                </a:solidFill>
                <a:latin typeface="Open Sans"/>
              </a:rPr>
              <a:t>FLASK SERVER</a:t>
            </a:r>
          </a:p>
        </p:txBody>
      </p:sp>
      <p:sp>
        <p:nvSpPr>
          <p:cNvPr name="TextBox 16" id="16"/>
          <p:cNvSpPr txBox="true"/>
          <p:nvPr/>
        </p:nvSpPr>
        <p:spPr>
          <a:xfrm rot="0">
            <a:off x="10343334" y="7558807"/>
            <a:ext cx="3635715" cy="506643"/>
          </a:xfrm>
          <a:prstGeom prst="rect">
            <a:avLst/>
          </a:prstGeom>
        </p:spPr>
        <p:txBody>
          <a:bodyPr anchor="t" rtlCol="false" tIns="0" lIns="0" bIns="0" rIns="0">
            <a:spAutoFit/>
          </a:bodyPr>
          <a:lstStyle/>
          <a:p>
            <a:pPr algn="ctr">
              <a:lnSpc>
                <a:spcPts val="4132"/>
              </a:lnSpc>
            </a:pPr>
            <a:r>
              <a:rPr lang="en-US" sz="2951">
                <a:solidFill>
                  <a:srgbClr val="4B39B5"/>
                </a:solidFill>
                <a:latin typeface="Open Sans"/>
              </a:rPr>
              <a:t>WEB PAGE</a:t>
            </a:r>
          </a:p>
        </p:txBody>
      </p:sp>
      <p:sp>
        <p:nvSpPr>
          <p:cNvPr name="TextBox 17" id="17"/>
          <p:cNvSpPr txBox="true"/>
          <p:nvPr/>
        </p:nvSpPr>
        <p:spPr>
          <a:xfrm rot="0">
            <a:off x="7212299" y="9020191"/>
            <a:ext cx="1443989" cy="968331"/>
          </a:xfrm>
          <a:prstGeom prst="rect">
            <a:avLst/>
          </a:prstGeom>
        </p:spPr>
        <p:txBody>
          <a:bodyPr anchor="t" rtlCol="false" tIns="0" lIns="0" bIns="0" rIns="0">
            <a:spAutoFit/>
          </a:bodyPr>
          <a:lstStyle/>
          <a:p>
            <a:pPr algn="ctr">
              <a:lnSpc>
                <a:spcPts val="2589"/>
              </a:lnSpc>
            </a:pPr>
            <a:r>
              <a:rPr lang="en-US" sz="1849">
                <a:solidFill>
                  <a:srgbClr val="4B39B5"/>
                </a:solidFill>
                <a:latin typeface="Open Sans"/>
              </a:rPr>
              <a:t>Text Query From the  user</a:t>
            </a:r>
          </a:p>
        </p:txBody>
      </p:sp>
      <p:sp>
        <p:nvSpPr>
          <p:cNvPr name="TextBox 18" id="18"/>
          <p:cNvSpPr txBox="true"/>
          <p:nvPr/>
        </p:nvSpPr>
        <p:spPr>
          <a:xfrm rot="0">
            <a:off x="15200370" y="5706937"/>
            <a:ext cx="2058930" cy="701675"/>
          </a:xfrm>
          <a:prstGeom prst="rect">
            <a:avLst/>
          </a:prstGeom>
        </p:spPr>
        <p:txBody>
          <a:bodyPr anchor="t" rtlCol="false" tIns="0" lIns="0" bIns="0" rIns="0">
            <a:spAutoFit/>
          </a:bodyPr>
          <a:lstStyle/>
          <a:p>
            <a:pPr algn="ctr">
              <a:lnSpc>
                <a:spcPts val="2800"/>
              </a:lnSpc>
            </a:pPr>
            <a:r>
              <a:rPr lang="en-US" sz="2000">
                <a:solidFill>
                  <a:srgbClr val="4B39B5"/>
                </a:solidFill>
                <a:latin typeface="Open Sans"/>
              </a:rPr>
              <a:t>Send query to flask</a:t>
            </a:r>
          </a:p>
        </p:txBody>
      </p:sp>
      <p:sp>
        <p:nvSpPr>
          <p:cNvPr name="TextBox 19" id="19"/>
          <p:cNvSpPr txBox="true"/>
          <p:nvPr/>
        </p:nvSpPr>
        <p:spPr>
          <a:xfrm rot="0">
            <a:off x="7610504" y="5557218"/>
            <a:ext cx="2170213" cy="1054100"/>
          </a:xfrm>
          <a:prstGeom prst="rect">
            <a:avLst/>
          </a:prstGeom>
        </p:spPr>
        <p:txBody>
          <a:bodyPr anchor="t" rtlCol="false" tIns="0" lIns="0" bIns="0" rIns="0">
            <a:spAutoFit/>
          </a:bodyPr>
          <a:lstStyle/>
          <a:p>
            <a:pPr algn="ctr">
              <a:lnSpc>
                <a:spcPts val="2800"/>
              </a:lnSpc>
            </a:pPr>
            <a:r>
              <a:rPr lang="en-US" sz="2000">
                <a:solidFill>
                  <a:srgbClr val="4B39B5"/>
                </a:solidFill>
                <a:latin typeface="Open Sans"/>
              </a:rPr>
              <a:t>Send the predicted label to the web page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546" t="0" r="29837" b="0"/>
          <a:stretch>
            <a:fillRect/>
          </a:stretch>
        </p:blipFill>
        <p:spPr>
          <a:xfrm flipH="false" flipV="false" rot="0">
            <a:off x="-8510215" y="-375164"/>
            <a:ext cx="9538915" cy="11037328"/>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259438" y="2450025"/>
            <a:ext cx="15999862" cy="6808275"/>
          </a:xfrm>
          <a:prstGeom prst="rect">
            <a:avLst/>
          </a:prstGeom>
        </p:spPr>
      </p:pic>
      <p:sp>
        <p:nvSpPr>
          <p:cNvPr name="TextBox 4" id="4"/>
          <p:cNvSpPr txBox="true"/>
          <p:nvPr/>
        </p:nvSpPr>
        <p:spPr>
          <a:xfrm rot="0">
            <a:off x="1028700" y="1164247"/>
            <a:ext cx="10549539" cy="954405"/>
          </a:xfrm>
          <a:prstGeom prst="rect">
            <a:avLst/>
          </a:prstGeom>
        </p:spPr>
        <p:txBody>
          <a:bodyPr anchor="t" rtlCol="false" tIns="0" lIns="0" bIns="0" rIns="0">
            <a:spAutoFit/>
          </a:bodyPr>
          <a:lstStyle/>
          <a:p>
            <a:pPr>
              <a:lnSpc>
                <a:spcPts val="7200"/>
              </a:lnSpc>
            </a:pPr>
            <a:r>
              <a:rPr lang="en-US" sz="7200" spc="-72">
                <a:solidFill>
                  <a:srgbClr val="4B39B5"/>
                </a:solidFill>
                <a:latin typeface="Muli Bold Bold"/>
              </a:rPr>
              <a:t>WEB-UI</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546" t="0" r="29837" b="0"/>
          <a:stretch>
            <a:fillRect/>
          </a:stretch>
        </p:blipFill>
        <p:spPr>
          <a:xfrm flipH="false" flipV="false" rot="0">
            <a:off x="-8510215" y="-375164"/>
            <a:ext cx="9538915" cy="11037328"/>
          </a:xfrm>
          <a:prstGeom prst="rect">
            <a:avLst/>
          </a:prstGeom>
        </p:spPr>
      </p:pic>
      <p:pic>
        <p:nvPicPr>
          <p:cNvPr name="Picture 3" id="3"/>
          <p:cNvPicPr>
            <a:picLocks noChangeAspect="true"/>
          </p:cNvPicPr>
          <p:nvPr/>
        </p:nvPicPr>
        <p:blipFill>
          <a:blip r:embed="rId3">
            <a:alphaModFix amt="19999"/>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1795647" y="5627583"/>
            <a:ext cx="5486400" cy="4114800"/>
          </a:xfrm>
          <a:prstGeom prst="rect">
            <a:avLst/>
          </a:prstGeom>
        </p:spPr>
      </p:pic>
      <p:pic>
        <p:nvPicPr>
          <p:cNvPr name="Picture 4" id="4"/>
          <p:cNvPicPr>
            <a:picLocks noChangeAspect="true"/>
          </p:cNvPicPr>
          <p:nvPr/>
        </p:nvPicPr>
        <p:blipFill>
          <a:blip r:embed="rId5">
            <a:alphaModFix amt="20999"/>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266136" y="5627583"/>
            <a:ext cx="3770186" cy="4114800"/>
          </a:xfrm>
          <a:prstGeom prst="rect">
            <a:avLst/>
          </a:prstGeom>
        </p:spPr>
      </p:pic>
      <p:sp>
        <p:nvSpPr>
          <p:cNvPr name="TextBox 5" id="5"/>
          <p:cNvSpPr txBox="true"/>
          <p:nvPr/>
        </p:nvSpPr>
        <p:spPr>
          <a:xfrm rot="0">
            <a:off x="1028700" y="1164247"/>
            <a:ext cx="10549539" cy="954405"/>
          </a:xfrm>
          <a:prstGeom prst="rect">
            <a:avLst/>
          </a:prstGeom>
        </p:spPr>
        <p:txBody>
          <a:bodyPr anchor="t" rtlCol="false" tIns="0" lIns="0" bIns="0" rIns="0">
            <a:spAutoFit/>
          </a:bodyPr>
          <a:lstStyle/>
          <a:p>
            <a:pPr>
              <a:lnSpc>
                <a:spcPts val="7200"/>
              </a:lnSpc>
            </a:pPr>
            <a:r>
              <a:rPr lang="en-US" sz="7200" spc="-72">
                <a:solidFill>
                  <a:srgbClr val="4B39B5"/>
                </a:solidFill>
                <a:latin typeface="Muli Bold"/>
              </a:rPr>
              <a:t>CONCLUSION</a:t>
            </a:r>
          </a:p>
        </p:txBody>
      </p:sp>
      <p:sp>
        <p:nvSpPr>
          <p:cNvPr name="TextBox 6" id="6"/>
          <p:cNvSpPr txBox="true"/>
          <p:nvPr/>
        </p:nvSpPr>
        <p:spPr>
          <a:xfrm rot="0">
            <a:off x="1671074" y="3028950"/>
            <a:ext cx="15610974" cy="3714750"/>
          </a:xfrm>
          <a:prstGeom prst="rect">
            <a:avLst/>
          </a:prstGeom>
        </p:spPr>
        <p:txBody>
          <a:bodyPr anchor="t" rtlCol="false" tIns="0" lIns="0" bIns="0" rIns="0">
            <a:spAutoFit/>
          </a:bodyPr>
          <a:lstStyle/>
          <a:p>
            <a:pPr algn="just">
              <a:lnSpc>
                <a:spcPts val="4200"/>
              </a:lnSpc>
            </a:pPr>
            <a:r>
              <a:rPr lang="en-US" sz="3000">
                <a:solidFill>
                  <a:srgbClr val="4B39B5"/>
                </a:solidFill>
                <a:latin typeface="Open Sans"/>
              </a:rPr>
              <a:t>The prediction model is trained using three regression models, namely Linear Regression, Decision Tree Regressor and Random Forest Regressor. The selection of model is done on the basis of R 2 score, Mean Squared Error &amp; Mean Absolute Error. Random Forest Regressor is selected for the development of the prediction model for life expectancy and the comparative analysis of life expectancy between developed and developing countries suggests that, developed countries have high life expectancy as compared to developing countries.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44999"/>
          </a:blip>
          <a:srcRect l="0" t="0" r="0" b="0"/>
          <a:stretch>
            <a:fillRect/>
          </a:stretch>
        </p:blipFill>
        <p:spPr>
          <a:xfrm rot="0">
            <a:off x="0" y="547996"/>
            <a:ext cx="3943712" cy="4024196"/>
          </a:xfrm>
          <a:prstGeom prst="rect">
            <a:avLst/>
          </a:prstGeom>
        </p:spPr>
      </p:pic>
      <p:sp>
        <p:nvSpPr>
          <p:cNvPr name="TextBox 3" id="3"/>
          <p:cNvSpPr txBox="true"/>
          <p:nvPr/>
        </p:nvSpPr>
        <p:spPr>
          <a:xfrm rot="0">
            <a:off x="771525" y="2974340"/>
            <a:ext cx="16744950" cy="3765550"/>
          </a:xfrm>
          <a:prstGeom prst="rect">
            <a:avLst/>
          </a:prstGeom>
        </p:spPr>
        <p:txBody>
          <a:bodyPr anchor="t" rtlCol="false" tIns="0" lIns="0" bIns="0" rIns="0">
            <a:spAutoFit/>
          </a:bodyPr>
          <a:lstStyle/>
          <a:p>
            <a:pPr algn="ctr" marL="0" indent="0" lvl="0">
              <a:lnSpc>
                <a:spcPts val="30799"/>
              </a:lnSpc>
              <a:spcBef>
                <a:spcPct val="0"/>
              </a:spcBef>
            </a:pPr>
            <a:r>
              <a:rPr lang="en-US" sz="21999" spc="-219" u="none">
                <a:solidFill>
                  <a:srgbClr val="F2A9C3"/>
                </a:solidFill>
                <a:latin typeface="Muli Bold Bold"/>
              </a:rPr>
              <a:t>Thank</a:t>
            </a:r>
            <a:r>
              <a:rPr lang="en-US" sz="21999" spc="-219" u="none">
                <a:solidFill>
                  <a:srgbClr val="B4BDE9"/>
                </a:solidFill>
                <a:latin typeface="Muli Bold Bold"/>
              </a:rPr>
              <a:t> you!</a:t>
            </a:r>
          </a:p>
        </p:txBody>
      </p:sp>
      <p:pic>
        <p:nvPicPr>
          <p:cNvPr name="Picture 4" id="4"/>
          <p:cNvPicPr>
            <a:picLocks noChangeAspect="true"/>
          </p:cNvPicPr>
          <p:nvPr/>
        </p:nvPicPr>
        <p:blipFill>
          <a:blip r:embed="rId3">
            <a:alphaModFix amt="17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6688095" y="182645"/>
            <a:ext cx="4911810" cy="7372322"/>
          </a:xfrm>
          <a:prstGeom prst="rect">
            <a:avLst/>
          </a:prstGeom>
        </p:spPr>
      </p:pic>
      <p:pic>
        <p:nvPicPr>
          <p:cNvPr name="Picture 5" id="5"/>
          <p:cNvPicPr>
            <a:picLocks noChangeAspect="true"/>
          </p:cNvPicPr>
          <p:nvPr/>
        </p:nvPicPr>
        <p:blipFill>
          <a:blip r:embed="rId5">
            <a:alphaModFix amt="18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5486400" y="6739890"/>
            <a:ext cx="7315200" cy="367090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10800000">
            <a:off x="8533739" y="459079"/>
            <a:ext cx="8921897" cy="8799221"/>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028700" y="5143500"/>
            <a:ext cx="4140679" cy="4114800"/>
          </a:xfrm>
          <a:prstGeom prst="rect">
            <a:avLst/>
          </a:prstGeom>
        </p:spPr>
      </p:pic>
      <p:sp>
        <p:nvSpPr>
          <p:cNvPr name="TextBox 4" id="4"/>
          <p:cNvSpPr txBox="true"/>
          <p:nvPr/>
        </p:nvSpPr>
        <p:spPr>
          <a:xfrm rot="0">
            <a:off x="1028700" y="904875"/>
            <a:ext cx="5009692" cy="2481401"/>
          </a:xfrm>
          <a:prstGeom prst="rect">
            <a:avLst/>
          </a:prstGeom>
        </p:spPr>
        <p:txBody>
          <a:bodyPr anchor="t" rtlCol="false" tIns="0" lIns="0" bIns="0" rIns="0">
            <a:spAutoFit/>
          </a:bodyPr>
          <a:lstStyle/>
          <a:p>
            <a:pPr>
              <a:lnSpc>
                <a:spcPts val="10080"/>
              </a:lnSpc>
            </a:pPr>
            <a:r>
              <a:rPr lang="en-US" sz="7200" spc="-72">
                <a:solidFill>
                  <a:srgbClr val="4B39B5"/>
                </a:solidFill>
                <a:latin typeface="Muli Bold Bold"/>
              </a:rPr>
              <a:t>TABLE OF CONTENT</a:t>
            </a:r>
          </a:p>
        </p:txBody>
      </p:sp>
      <p:sp>
        <p:nvSpPr>
          <p:cNvPr name="TextBox 5" id="5"/>
          <p:cNvSpPr txBox="true"/>
          <p:nvPr/>
        </p:nvSpPr>
        <p:spPr>
          <a:xfrm rot="0">
            <a:off x="14826803" y="962025"/>
            <a:ext cx="1957288" cy="596900"/>
          </a:xfrm>
          <a:prstGeom prst="rect">
            <a:avLst/>
          </a:prstGeom>
        </p:spPr>
        <p:txBody>
          <a:bodyPr anchor="t" rtlCol="false" tIns="0" lIns="0" bIns="0" rIns="0">
            <a:spAutoFit/>
          </a:bodyPr>
          <a:lstStyle/>
          <a:p>
            <a:pPr algn="ctr">
              <a:lnSpc>
                <a:spcPts val="4900"/>
              </a:lnSpc>
            </a:pPr>
            <a:r>
              <a:rPr lang="en-US" sz="3500">
                <a:solidFill>
                  <a:srgbClr val="FFFFFF"/>
                </a:solidFill>
                <a:latin typeface="Open Sans"/>
              </a:rPr>
              <a:t>CONTEXT</a:t>
            </a:r>
          </a:p>
        </p:txBody>
      </p:sp>
      <p:sp>
        <p:nvSpPr>
          <p:cNvPr name="TextBox 6" id="6"/>
          <p:cNvSpPr txBox="true"/>
          <p:nvPr/>
        </p:nvSpPr>
        <p:spPr>
          <a:xfrm rot="0">
            <a:off x="12063809" y="2473250"/>
            <a:ext cx="5195491" cy="1153160"/>
          </a:xfrm>
          <a:prstGeom prst="rect">
            <a:avLst/>
          </a:prstGeom>
        </p:spPr>
        <p:txBody>
          <a:bodyPr anchor="t" rtlCol="false" tIns="0" lIns="0" bIns="0" rIns="0">
            <a:spAutoFit/>
          </a:bodyPr>
          <a:lstStyle/>
          <a:p>
            <a:pPr algn="ctr">
              <a:lnSpc>
                <a:spcPts val="4480"/>
              </a:lnSpc>
            </a:pPr>
            <a:r>
              <a:rPr lang="en-US" sz="3200">
                <a:solidFill>
                  <a:srgbClr val="FFFFFF"/>
                </a:solidFill>
                <a:latin typeface="Open Sans"/>
              </a:rPr>
              <a:t>FEATURE UNDERSTANDING</a:t>
            </a:r>
          </a:p>
          <a:p>
            <a:pPr algn="ctr">
              <a:lnSpc>
                <a:spcPts val="4900"/>
              </a:lnSpc>
            </a:pPr>
            <a:r>
              <a:rPr lang="en-US" sz="3500">
                <a:solidFill>
                  <a:srgbClr val="FFFFFF"/>
                </a:solidFill>
                <a:latin typeface="Open Sans"/>
              </a:rPr>
              <a:t>&amp; SELECTION</a:t>
            </a:r>
          </a:p>
        </p:txBody>
      </p:sp>
      <p:sp>
        <p:nvSpPr>
          <p:cNvPr name="TextBox 7" id="7"/>
          <p:cNvSpPr txBox="true"/>
          <p:nvPr/>
        </p:nvSpPr>
        <p:spPr>
          <a:xfrm rot="0">
            <a:off x="14145121" y="4546600"/>
            <a:ext cx="3114179" cy="596900"/>
          </a:xfrm>
          <a:prstGeom prst="rect">
            <a:avLst/>
          </a:prstGeom>
        </p:spPr>
        <p:txBody>
          <a:bodyPr anchor="t" rtlCol="false" tIns="0" lIns="0" bIns="0" rIns="0">
            <a:spAutoFit/>
          </a:bodyPr>
          <a:lstStyle/>
          <a:p>
            <a:pPr algn="ctr">
              <a:lnSpc>
                <a:spcPts val="4900"/>
              </a:lnSpc>
            </a:pPr>
            <a:r>
              <a:rPr lang="en-US" sz="3500">
                <a:solidFill>
                  <a:srgbClr val="FFFFFF"/>
                </a:solidFill>
                <a:latin typeface="Open Sans"/>
              </a:rPr>
              <a:t>PROJECT FLOW</a:t>
            </a:r>
          </a:p>
        </p:txBody>
      </p:sp>
      <p:sp>
        <p:nvSpPr>
          <p:cNvPr name="TextBox 8" id="8"/>
          <p:cNvSpPr txBox="true"/>
          <p:nvPr/>
        </p:nvSpPr>
        <p:spPr>
          <a:xfrm rot="0">
            <a:off x="12359382" y="6196416"/>
            <a:ext cx="4833541" cy="596900"/>
          </a:xfrm>
          <a:prstGeom prst="rect">
            <a:avLst/>
          </a:prstGeom>
        </p:spPr>
        <p:txBody>
          <a:bodyPr anchor="t" rtlCol="false" tIns="0" lIns="0" bIns="0" rIns="0">
            <a:spAutoFit/>
          </a:bodyPr>
          <a:lstStyle/>
          <a:p>
            <a:pPr algn="ctr">
              <a:lnSpc>
                <a:spcPts val="4900"/>
              </a:lnSpc>
            </a:pPr>
            <a:r>
              <a:rPr lang="en-US" sz="3500">
                <a:solidFill>
                  <a:srgbClr val="FFFFFF"/>
                </a:solidFill>
                <a:latin typeface="Open Sans"/>
              </a:rPr>
              <a:t>VISUALS ILLUSTRATION</a:t>
            </a:r>
          </a:p>
        </p:txBody>
      </p:sp>
      <p:sp>
        <p:nvSpPr>
          <p:cNvPr name="TextBox 9" id="9"/>
          <p:cNvSpPr txBox="true"/>
          <p:nvPr/>
        </p:nvSpPr>
        <p:spPr>
          <a:xfrm rot="0">
            <a:off x="13521829" y="7993466"/>
            <a:ext cx="3671094" cy="596900"/>
          </a:xfrm>
          <a:prstGeom prst="rect">
            <a:avLst/>
          </a:prstGeom>
        </p:spPr>
        <p:txBody>
          <a:bodyPr anchor="t" rtlCol="false" tIns="0" lIns="0" bIns="0" rIns="0">
            <a:spAutoFit/>
          </a:bodyPr>
          <a:lstStyle/>
          <a:p>
            <a:pPr algn="ctr">
              <a:lnSpc>
                <a:spcPts val="4900"/>
              </a:lnSpc>
            </a:pPr>
            <a:r>
              <a:rPr lang="en-US" sz="3500">
                <a:solidFill>
                  <a:srgbClr val="FFFFFF"/>
                </a:solidFill>
                <a:latin typeface="Open Sans"/>
              </a:rPr>
              <a:t>MODEL &amp; RESULT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546" t="0" r="29837" b="0"/>
          <a:stretch>
            <a:fillRect/>
          </a:stretch>
        </p:blipFill>
        <p:spPr>
          <a:xfrm flipH="false" flipV="false" rot="0">
            <a:off x="-8510215" y="-523154"/>
            <a:ext cx="9538915" cy="11037328"/>
          </a:xfrm>
          <a:prstGeom prst="rect">
            <a:avLst/>
          </a:prstGeom>
        </p:spPr>
      </p:pic>
      <p:sp>
        <p:nvSpPr>
          <p:cNvPr name="TextBox 3" id="3"/>
          <p:cNvSpPr txBox="true"/>
          <p:nvPr/>
        </p:nvSpPr>
        <p:spPr>
          <a:xfrm rot="0">
            <a:off x="1382243" y="1771650"/>
            <a:ext cx="16410943" cy="8515350"/>
          </a:xfrm>
          <a:prstGeom prst="rect">
            <a:avLst/>
          </a:prstGeom>
        </p:spPr>
        <p:txBody>
          <a:bodyPr anchor="t" rtlCol="false" tIns="0" lIns="0" bIns="0" rIns="0">
            <a:spAutoFit/>
          </a:bodyPr>
          <a:lstStyle/>
          <a:p>
            <a:pPr algn="just">
              <a:lnSpc>
                <a:spcPts val="4200"/>
              </a:lnSpc>
            </a:pPr>
          </a:p>
          <a:p>
            <a:pPr algn="just" marL="647700" indent="-323850" lvl="1">
              <a:lnSpc>
                <a:spcPts val="4200"/>
              </a:lnSpc>
              <a:buFont typeface="Arial"/>
              <a:buChar char="•"/>
            </a:pPr>
            <a:r>
              <a:rPr lang="en-US" sz="3000">
                <a:solidFill>
                  <a:srgbClr val="4B39B5"/>
                </a:solidFill>
                <a:latin typeface="Open Sans"/>
              </a:rPr>
              <a:t>Life expectancy is a statistical measure of the average time a human being is expected to live, Life expectancy depends on various factors: Regional variations, Economic Circumstances, Sex Differences, Mental Illnesses, Physical Illnesses, Education, Year of their birth and other demographic factors. </a:t>
            </a:r>
          </a:p>
          <a:p>
            <a:pPr algn="just">
              <a:lnSpc>
                <a:spcPts val="4200"/>
              </a:lnSpc>
            </a:pPr>
          </a:p>
          <a:p>
            <a:pPr algn="just" marL="647700" indent="-323850" lvl="1">
              <a:lnSpc>
                <a:spcPts val="4200"/>
              </a:lnSpc>
              <a:buFont typeface="Arial"/>
              <a:buChar char="•"/>
            </a:pPr>
            <a:r>
              <a:rPr lang="en-US" sz="3000">
                <a:solidFill>
                  <a:srgbClr val="4B39B5"/>
                </a:solidFill>
                <a:latin typeface="Open Sans"/>
              </a:rPr>
              <a:t>This study provides a way to predict average life expectancy of people living in a country when various factors such as year, GDP, education, alcohol intake of people in the country, expenditure on healthcare system and some specific disease related deaths that happened in the country are given.</a:t>
            </a:r>
          </a:p>
          <a:p>
            <a:pPr algn="just">
              <a:lnSpc>
                <a:spcPts val="4200"/>
              </a:lnSpc>
            </a:pPr>
          </a:p>
          <a:p>
            <a:pPr algn="just" marL="647700" indent="-323850" lvl="1">
              <a:lnSpc>
                <a:spcPts val="4200"/>
              </a:lnSpc>
              <a:buFont typeface="Arial"/>
              <a:buChar char="•"/>
            </a:pPr>
            <a:r>
              <a:rPr lang="en-US" sz="3000">
                <a:solidFill>
                  <a:srgbClr val="4B39B5"/>
                </a:solidFill>
                <a:latin typeface="Open Sans"/>
              </a:rPr>
              <a:t>A typical Regression Machine Learning project leverages historical data to predict insights into the future. This study is aimed at Predicting the Life Expectancy rate of a country give various features.</a:t>
            </a:r>
          </a:p>
          <a:p>
            <a:pPr algn="just">
              <a:lnSpc>
                <a:spcPts val="4200"/>
              </a:lnSpc>
            </a:pPr>
          </a:p>
          <a:p>
            <a:pPr algn="just">
              <a:lnSpc>
                <a:spcPts val="4200"/>
              </a:lnSpc>
            </a:pPr>
          </a:p>
        </p:txBody>
      </p:sp>
      <p:pic>
        <p:nvPicPr>
          <p:cNvPr name="Picture 4" id="4"/>
          <p:cNvPicPr>
            <a:picLocks noChangeAspect="true"/>
          </p:cNvPicPr>
          <p:nvPr/>
        </p:nvPicPr>
        <p:blipFill>
          <a:blip r:embed="rId3">
            <a:alphaModFix amt="29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7086600" y="3086100"/>
            <a:ext cx="4114800" cy="4114800"/>
          </a:xfrm>
          <a:prstGeom prst="rect">
            <a:avLst/>
          </a:prstGeom>
        </p:spPr>
      </p:pic>
      <p:sp>
        <p:nvSpPr>
          <p:cNvPr name="TextBox 5" id="5"/>
          <p:cNvSpPr txBox="true"/>
          <p:nvPr/>
        </p:nvSpPr>
        <p:spPr>
          <a:xfrm rot="0">
            <a:off x="1028700" y="1171575"/>
            <a:ext cx="5836030" cy="939750"/>
          </a:xfrm>
          <a:prstGeom prst="rect">
            <a:avLst/>
          </a:prstGeom>
        </p:spPr>
        <p:txBody>
          <a:bodyPr anchor="t" rtlCol="false" tIns="0" lIns="0" bIns="0" rIns="0">
            <a:spAutoFit/>
          </a:bodyPr>
          <a:lstStyle/>
          <a:p>
            <a:pPr>
              <a:lnSpc>
                <a:spcPts val="7200"/>
              </a:lnSpc>
            </a:pPr>
            <a:r>
              <a:rPr lang="en-US" sz="7200" spc="-72">
                <a:solidFill>
                  <a:srgbClr val="4B39B5"/>
                </a:solidFill>
                <a:latin typeface="Muli Bold Bold"/>
              </a:rPr>
              <a:t>CONTEXT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546" t="0" r="29837" b="0"/>
          <a:stretch>
            <a:fillRect/>
          </a:stretch>
        </p:blipFill>
        <p:spPr>
          <a:xfrm flipH="false" flipV="false" rot="0">
            <a:off x="-28575" y="-618994"/>
            <a:ext cx="9538915" cy="11037328"/>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28700" y="5143500"/>
            <a:ext cx="3831908" cy="4114800"/>
          </a:xfrm>
          <a:prstGeom prst="rect">
            <a:avLst/>
          </a:prstGeom>
        </p:spPr>
      </p:pic>
      <p:sp>
        <p:nvSpPr>
          <p:cNvPr name="TextBox 4" id="4"/>
          <p:cNvSpPr txBox="true"/>
          <p:nvPr/>
        </p:nvSpPr>
        <p:spPr>
          <a:xfrm rot="0">
            <a:off x="1028700" y="1171575"/>
            <a:ext cx="9157796" cy="2739240"/>
          </a:xfrm>
          <a:prstGeom prst="rect">
            <a:avLst/>
          </a:prstGeom>
        </p:spPr>
        <p:txBody>
          <a:bodyPr anchor="t" rtlCol="false" tIns="0" lIns="0" bIns="0" rIns="0">
            <a:spAutoFit/>
          </a:bodyPr>
          <a:lstStyle/>
          <a:p>
            <a:pPr>
              <a:lnSpc>
                <a:spcPts val="7200"/>
              </a:lnSpc>
            </a:pPr>
            <a:r>
              <a:rPr lang="en-US" sz="7200" spc="-72">
                <a:solidFill>
                  <a:srgbClr val="FFFFFF"/>
                </a:solidFill>
                <a:latin typeface="Muli Bold Bold"/>
              </a:rPr>
              <a:t>FEATURE UNDERSTANDING</a:t>
            </a:r>
          </a:p>
          <a:p>
            <a:pPr>
              <a:lnSpc>
                <a:spcPts val="7200"/>
              </a:lnSpc>
            </a:pPr>
            <a:r>
              <a:rPr lang="en-US" sz="7200" spc="-72">
                <a:solidFill>
                  <a:srgbClr val="FFFFFF"/>
                </a:solidFill>
                <a:latin typeface="Muli Bold Bold"/>
              </a:rPr>
              <a:t>&amp;  SELECTION</a:t>
            </a:r>
          </a:p>
        </p:txBody>
      </p:sp>
      <p:sp>
        <p:nvSpPr>
          <p:cNvPr name="TextBox 5" id="5"/>
          <p:cNvSpPr txBox="true"/>
          <p:nvPr/>
        </p:nvSpPr>
        <p:spPr>
          <a:xfrm rot="0">
            <a:off x="9999247" y="1084089"/>
            <a:ext cx="7631322" cy="9582150"/>
          </a:xfrm>
          <a:prstGeom prst="rect">
            <a:avLst/>
          </a:prstGeom>
        </p:spPr>
        <p:txBody>
          <a:bodyPr anchor="t" rtlCol="false" tIns="0" lIns="0" bIns="0" rIns="0">
            <a:spAutoFit/>
          </a:bodyPr>
          <a:lstStyle/>
          <a:p>
            <a:pPr algn="just">
              <a:lnSpc>
                <a:spcPts val="4200"/>
              </a:lnSpc>
            </a:pPr>
            <a:r>
              <a:rPr lang="en-US" sz="3000">
                <a:solidFill>
                  <a:srgbClr val="4B39B5"/>
                </a:solidFill>
                <a:latin typeface="Open Sans"/>
              </a:rPr>
              <a:t>The variables which we already discussed context (various factors) are taken into account of variable here. Some of the variables are,</a:t>
            </a:r>
          </a:p>
          <a:p>
            <a:pPr algn="just" marL="647700" indent="-323850" lvl="1">
              <a:lnSpc>
                <a:spcPts val="4200"/>
              </a:lnSpc>
              <a:buFont typeface="Arial"/>
              <a:buChar char="•"/>
            </a:pPr>
            <a:r>
              <a:rPr lang="en-US" sz="3000">
                <a:solidFill>
                  <a:srgbClr val="4B39B5"/>
                </a:solidFill>
                <a:latin typeface="Open Sans"/>
              </a:rPr>
              <a:t>Country</a:t>
            </a:r>
          </a:p>
          <a:p>
            <a:pPr algn="just" marL="647700" indent="-323850" lvl="1">
              <a:lnSpc>
                <a:spcPts val="4200"/>
              </a:lnSpc>
              <a:buFont typeface="Arial"/>
              <a:buChar char="•"/>
            </a:pPr>
            <a:r>
              <a:rPr lang="en-US" sz="3000">
                <a:solidFill>
                  <a:srgbClr val="4B39B5"/>
                </a:solidFill>
                <a:latin typeface="Open Sans"/>
              </a:rPr>
              <a:t>Year </a:t>
            </a:r>
          </a:p>
          <a:p>
            <a:pPr algn="just" marL="647700" indent="-323850" lvl="1">
              <a:lnSpc>
                <a:spcPts val="4200"/>
              </a:lnSpc>
              <a:buFont typeface="Arial"/>
              <a:buChar char="•"/>
            </a:pPr>
            <a:r>
              <a:rPr lang="en-US" sz="3000">
                <a:solidFill>
                  <a:srgbClr val="4B39B5"/>
                </a:solidFill>
                <a:latin typeface="Open Sans"/>
              </a:rPr>
              <a:t>Status</a:t>
            </a:r>
          </a:p>
          <a:p>
            <a:pPr algn="just" marL="647700" indent="-323850" lvl="1">
              <a:lnSpc>
                <a:spcPts val="4200"/>
              </a:lnSpc>
              <a:buFont typeface="Arial"/>
              <a:buChar char="•"/>
            </a:pPr>
            <a:r>
              <a:rPr lang="en-US" sz="3000">
                <a:solidFill>
                  <a:srgbClr val="4B39B5"/>
                </a:solidFill>
                <a:latin typeface="Open Sans"/>
              </a:rPr>
              <a:t>Life expectancy </a:t>
            </a:r>
          </a:p>
          <a:p>
            <a:pPr algn="just" marL="647700" indent="-323850" lvl="1">
              <a:lnSpc>
                <a:spcPts val="4200"/>
              </a:lnSpc>
              <a:buFont typeface="Arial"/>
              <a:buChar char="•"/>
            </a:pPr>
            <a:r>
              <a:rPr lang="en-US" sz="3000">
                <a:solidFill>
                  <a:srgbClr val="4B39B5"/>
                </a:solidFill>
                <a:latin typeface="Open Sans"/>
              </a:rPr>
              <a:t>Adult Mortality</a:t>
            </a:r>
          </a:p>
          <a:p>
            <a:pPr algn="just" marL="647700" indent="-323850" lvl="1">
              <a:lnSpc>
                <a:spcPts val="4200"/>
              </a:lnSpc>
              <a:buFont typeface="Arial"/>
              <a:buChar char="•"/>
            </a:pPr>
            <a:r>
              <a:rPr lang="en-US" sz="3000">
                <a:solidFill>
                  <a:srgbClr val="4B39B5"/>
                </a:solidFill>
                <a:latin typeface="Open Sans"/>
              </a:rPr>
              <a:t>Percentage expenditure</a:t>
            </a:r>
          </a:p>
          <a:p>
            <a:pPr algn="just" marL="647700" indent="-323850" lvl="1">
              <a:lnSpc>
                <a:spcPts val="4200"/>
              </a:lnSpc>
              <a:buFont typeface="Arial"/>
              <a:buChar char="•"/>
            </a:pPr>
            <a:r>
              <a:rPr lang="en-US" sz="3000">
                <a:solidFill>
                  <a:srgbClr val="4B39B5"/>
                </a:solidFill>
                <a:latin typeface="Open Sans"/>
              </a:rPr>
              <a:t>Diphtheria</a:t>
            </a:r>
          </a:p>
          <a:p>
            <a:pPr algn="just" marL="647700" indent="-323850" lvl="1">
              <a:lnSpc>
                <a:spcPts val="4200"/>
              </a:lnSpc>
              <a:buFont typeface="Arial"/>
              <a:buChar char="•"/>
            </a:pPr>
            <a:r>
              <a:rPr lang="en-US" sz="3000">
                <a:solidFill>
                  <a:srgbClr val="4B39B5"/>
                </a:solidFill>
                <a:latin typeface="Open Sans"/>
              </a:rPr>
              <a:t>GDP</a:t>
            </a:r>
          </a:p>
          <a:p>
            <a:pPr algn="just">
              <a:lnSpc>
                <a:spcPts val="4200"/>
              </a:lnSpc>
            </a:pPr>
            <a:r>
              <a:rPr lang="en-US" sz="3000">
                <a:solidFill>
                  <a:srgbClr val="4B39B5"/>
                </a:solidFill>
                <a:latin typeface="Open Sans"/>
              </a:rPr>
              <a:t>In this project "Life expectancy" has been taken as a </a:t>
            </a:r>
            <a:r>
              <a:rPr lang="en-US" sz="3000">
                <a:solidFill>
                  <a:srgbClr val="4B39B5"/>
                </a:solidFill>
                <a:latin typeface="Open Sans Bold"/>
              </a:rPr>
              <a:t>target variable</a:t>
            </a:r>
            <a:r>
              <a:rPr lang="en-US" sz="3000">
                <a:solidFill>
                  <a:srgbClr val="4B39B5"/>
                </a:solidFill>
                <a:latin typeface="Open Sans"/>
              </a:rPr>
              <a:t> rest of the columns containing various factors have been taken as a </a:t>
            </a:r>
            <a:r>
              <a:rPr lang="en-US" sz="3000">
                <a:solidFill>
                  <a:srgbClr val="4B39B5"/>
                </a:solidFill>
                <a:latin typeface="Open Sans Bold"/>
              </a:rPr>
              <a:t>feature variable </a:t>
            </a:r>
            <a:r>
              <a:rPr lang="en-US" sz="3000">
                <a:solidFill>
                  <a:srgbClr val="4B39B5"/>
                </a:solidFill>
                <a:latin typeface="Open Sans"/>
              </a:rPr>
              <a:t>for target.</a:t>
            </a:r>
          </a:p>
          <a:p>
            <a:pPr algn="just">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546" t="0" r="29837" b="0"/>
          <a:stretch>
            <a:fillRect/>
          </a:stretch>
        </p:blipFill>
        <p:spPr>
          <a:xfrm flipH="false" flipV="false" rot="0">
            <a:off x="8749085" y="-159599"/>
            <a:ext cx="9538915" cy="11037328"/>
          </a:xfrm>
          <a:prstGeom prst="rect">
            <a:avLst/>
          </a:prstGeom>
        </p:spPr>
      </p:pic>
      <p:grpSp>
        <p:nvGrpSpPr>
          <p:cNvPr name="Group 3" id="3"/>
          <p:cNvGrpSpPr/>
          <p:nvPr/>
        </p:nvGrpSpPr>
        <p:grpSpPr>
          <a:xfrm rot="0">
            <a:off x="10951390" y="703000"/>
            <a:ext cx="5496076" cy="8308861"/>
            <a:chOff x="0" y="0"/>
            <a:chExt cx="7328102" cy="11078481"/>
          </a:xfrm>
        </p:grpSpPr>
        <p:sp>
          <p:nvSpPr>
            <p:cNvPr name="TextBox 4" id="4"/>
            <p:cNvSpPr txBox="true"/>
            <p:nvPr/>
          </p:nvSpPr>
          <p:spPr>
            <a:xfrm rot="0">
              <a:off x="0" y="10452823"/>
              <a:ext cx="7328102" cy="625658"/>
            </a:xfrm>
            <a:prstGeom prst="rect">
              <a:avLst/>
            </a:prstGeom>
          </p:spPr>
          <p:txBody>
            <a:bodyPr anchor="t" rtlCol="false" tIns="0" lIns="0" bIns="0" rIns="0">
              <a:spAutoFit/>
            </a:bodyPr>
            <a:lstStyle/>
            <a:p>
              <a:pPr algn="ctr" marL="0" indent="0" lvl="0">
                <a:lnSpc>
                  <a:spcPts val="3881"/>
                </a:lnSpc>
                <a:spcBef>
                  <a:spcPct val="0"/>
                </a:spcBef>
              </a:pPr>
              <a:r>
                <a:rPr lang="en-US" sz="2986" spc="-29">
                  <a:solidFill>
                    <a:srgbClr val="FFFFFF"/>
                  </a:solidFill>
                  <a:latin typeface="Muli Regular"/>
                </a:rPr>
                <a:t>DEPLOY ML MODEL</a:t>
              </a:r>
            </a:p>
          </p:txBody>
        </p:sp>
        <p:sp>
          <p:nvSpPr>
            <p:cNvPr name="TextBox 5" id="5"/>
            <p:cNvSpPr txBox="true"/>
            <p:nvPr/>
          </p:nvSpPr>
          <p:spPr>
            <a:xfrm rot="0">
              <a:off x="0" y="3607322"/>
              <a:ext cx="7328102" cy="1282831"/>
            </a:xfrm>
            <a:prstGeom prst="rect">
              <a:avLst/>
            </a:prstGeom>
          </p:spPr>
          <p:txBody>
            <a:bodyPr anchor="t" rtlCol="false" tIns="0" lIns="0" bIns="0" rIns="0">
              <a:spAutoFit/>
            </a:bodyPr>
            <a:lstStyle/>
            <a:p>
              <a:pPr algn="ctr">
                <a:lnSpc>
                  <a:spcPts val="3881"/>
                </a:lnSpc>
              </a:pPr>
              <a:r>
                <a:rPr lang="en-US" sz="2986" spc="-29">
                  <a:solidFill>
                    <a:srgbClr val="FFFFFF"/>
                  </a:solidFill>
                  <a:latin typeface="Muli Regular"/>
                </a:rPr>
                <a:t>EDA &amp; DATA </a:t>
              </a:r>
            </a:p>
            <a:p>
              <a:pPr algn="ctr" marL="0" indent="0" lvl="0">
                <a:lnSpc>
                  <a:spcPts val="3881"/>
                </a:lnSpc>
                <a:spcBef>
                  <a:spcPct val="0"/>
                </a:spcBef>
              </a:pPr>
              <a:r>
                <a:rPr lang="en-US" sz="2986" spc="-29">
                  <a:solidFill>
                    <a:srgbClr val="FFFFFF"/>
                  </a:solidFill>
                  <a:latin typeface="Muli Regular"/>
                </a:rPr>
                <a:t>PRE-PROCESSING</a:t>
              </a:r>
            </a:p>
          </p:txBody>
        </p:sp>
        <p:sp>
          <p:nvSpPr>
            <p:cNvPr name="TextBox 6" id="6"/>
            <p:cNvSpPr txBox="true"/>
            <p:nvPr/>
          </p:nvSpPr>
          <p:spPr>
            <a:xfrm rot="0">
              <a:off x="0" y="4894616"/>
              <a:ext cx="7328102" cy="1410517"/>
            </a:xfrm>
            <a:prstGeom prst="rect">
              <a:avLst/>
            </a:prstGeom>
          </p:spPr>
          <p:txBody>
            <a:bodyPr anchor="t" rtlCol="false" tIns="0" lIns="0" bIns="0" rIns="0">
              <a:spAutoFit/>
            </a:bodyPr>
            <a:lstStyle/>
            <a:p>
              <a:pPr algn="ctr">
                <a:lnSpc>
                  <a:spcPts val="8958"/>
                </a:lnSpc>
                <a:spcBef>
                  <a:spcPct val="0"/>
                </a:spcBef>
              </a:pPr>
            </a:p>
          </p:txBody>
        </p:sp>
        <p:sp>
          <p:nvSpPr>
            <p:cNvPr name="TextBox 7" id="7"/>
            <p:cNvSpPr txBox="true"/>
            <p:nvPr/>
          </p:nvSpPr>
          <p:spPr>
            <a:xfrm rot="0">
              <a:off x="0" y="7245686"/>
              <a:ext cx="7328102" cy="625658"/>
            </a:xfrm>
            <a:prstGeom prst="rect">
              <a:avLst/>
            </a:prstGeom>
          </p:spPr>
          <p:txBody>
            <a:bodyPr anchor="t" rtlCol="false" tIns="0" lIns="0" bIns="0" rIns="0">
              <a:spAutoFit/>
            </a:bodyPr>
            <a:lstStyle/>
            <a:p>
              <a:pPr algn="ctr" marL="0" indent="0" lvl="0">
                <a:lnSpc>
                  <a:spcPts val="3881"/>
                </a:lnSpc>
                <a:spcBef>
                  <a:spcPct val="0"/>
                </a:spcBef>
              </a:pPr>
              <a:r>
                <a:rPr lang="en-US" sz="2986" spc="-29">
                  <a:solidFill>
                    <a:srgbClr val="FFFFFF"/>
                  </a:solidFill>
                  <a:latin typeface="Muli Regular Bold"/>
                </a:rPr>
                <a:t>MODELLING &amp; EVALUATING</a:t>
              </a:r>
            </a:p>
          </p:txBody>
        </p:sp>
        <p:sp>
          <p:nvSpPr>
            <p:cNvPr name="TextBox 8" id="8"/>
            <p:cNvSpPr txBox="true"/>
            <p:nvPr/>
          </p:nvSpPr>
          <p:spPr>
            <a:xfrm rot="0">
              <a:off x="0" y="7896008"/>
              <a:ext cx="7328102" cy="1424062"/>
            </a:xfrm>
            <a:prstGeom prst="rect">
              <a:avLst/>
            </a:prstGeom>
          </p:spPr>
          <p:txBody>
            <a:bodyPr anchor="t" rtlCol="false" tIns="0" lIns="0" bIns="0" rIns="0">
              <a:spAutoFit/>
            </a:bodyPr>
            <a:lstStyle/>
            <a:p>
              <a:pPr algn="ctr">
                <a:lnSpc>
                  <a:spcPts val="8958"/>
                </a:lnSpc>
                <a:spcBef>
                  <a:spcPct val="0"/>
                </a:spcBef>
              </a:pPr>
            </a:p>
          </p:txBody>
        </p:sp>
        <p:sp>
          <p:nvSpPr>
            <p:cNvPr name="TextBox 9" id="9"/>
            <p:cNvSpPr txBox="true"/>
            <p:nvPr/>
          </p:nvSpPr>
          <p:spPr>
            <a:xfrm rot="0">
              <a:off x="0" y="-19050"/>
              <a:ext cx="7328102" cy="1282831"/>
            </a:xfrm>
            <a:prstGeom prst="rect">
              <a:avLst/>
            </a:prstGeom>
          </p:spPr>
          <p:txBody>
            <a:bodyPr anchor="t" rtlCol="false" tIns="0" lIns="0" bIns="0" rIns="0">
              <a:spAutoFit/>
            </a:bodyPr>
            <a:lstStyle/>
            <a:p>
              <a:pPr algn="ctr" marL="0" indent="0" lvl="0">
                <a:lnSpc>
                  <a:spcPts val="3881"/>
                </a:lnSpc>
                <a:spcBef>
                  <a:spcPct val="0"/>
                </a:spcBef>
              </a:pPr>
              <a:r>
                <a:rPr lang="en-US" sz="2986" spc="-29">
                  <a:solidFill>
                    <a:srgbClr val="FFFFFF"/>
                  </a:solidFill>
                  <a:latin typeface="Muli Regular Bold"/>
                </a:rPr>
                <a:t>FETCH DATA FROM MySQL DATABSE</a:t>
              </a:r>
            </a:p>
          </p:txBody>
        </p:sp>
      </p:grpSp>
      <p:sp>
        <p:nvSpPr>
          <p:cNvPr name="AutoShape 10" id="10"/>
          <p:cNvSpPr/>
          <p:nvPr/>
        </p:nvSpPr>
        <p:spPr>
          <a:xfrm rot="5400000">
            <a:off x="13231220" y="2497707"/>
            <a:ext cx="1003270" cy="0"/>
          </a:xfrm>
          <a:prstGeom prst="line">
            <a:avLst/>
          </a:prstGeom>
          <a:ln cap="flat" w="47625">
            <a:solidFill>
              <a:srgbClr val="FFFFFF"/>
            </a:solidFill>
            <a:prstDash val="solid"/>
            <a:headEnd type="none" len="sm" w="sm"/>
            <a:tailEnd type="none" len="sm" w="sm"/>
          </a:ln>
        </p:spPr>
      </p:sp>
      <p:sp>
        <p:nvSpPr>
          <p:cNvPr name="AutoShape 11" id="11"/>
          <p:cNvSpPr/>
          <p:nvPr/>
        </p:nvSpPr>
        <p:spPr>
          <a:xfrm rot="5400000">
            <a:off x="13207407" y="5119688"/>
            <a:ext cx="1003270" cy="0"/>
          </a:xfrm>
          <a:prstGeom prst="line">
            <a:avLst/>
          </a:prstGeom>
          <a:ln cap="flat" w="47625">
            <a:solidFill>
              <a:srgbClr val="FFFFFF"/>
            </a:solidFill>
            <a:prstDash val="solid"/>
            <a:headEnd type="none" len="sm" w="sm"/>
            <a:tailEnd type="none" len="sm" w="sm"/>
          </a:ln>
        </p:spPr>
      </p:sp>
      <p:sp>
        <p:nvSpPr>
          <p:cNvPr name="AutoShape 12" id="12"/>
          <p:cNvSpPr/>
          <p:nvPr/>
        </p:nvSpPr>
        <p:spPr>
          <a:xfrm rot="5400000">
            <a:off x="13255032" y="7471370"/>
            <a:ext cx="1003270" cy="0"/>
          </a:xfrm>
          <a:prstGeom prst="line">
            <a:avLst/>
          </a:prstGeom>
          <a:ln cap="flat" w="47625">
            <a:solidFill>
              <a:srgbClr val="FFFFFF"/>
            </a:solidFill>
            <a:prstDash val="solid"/>
            <a:headEnd type="none" len="sm" w="sm"/>
            <a:tailEnd type="none" len="sm" w="sm"/>
          </a:ln>
        </p:spPr>
      </p:sp>
      <p:pic>
        <p:nvPicPr>
          <p:cNvPr name="Picture 13" id="1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986887" y="7364010"/>
            <a:ext cx="5919655" cy="1894290"/>
          </a:xfrm>
          <a:prstGeom prst="rect">
            <a:avLst/>
          </a:prstGeom>
        </p:spPr>
      </p:pic>
      <p:sp>
        <p:nvSpPr>
          <p:cNvPr name="TextBox 14" id="14"/>
          <p:cNvSpPr txBox="true"/>
          <p:nvPr/>
        </p:nvSpPr>
        <p:spPr>
          <a:xfrm rot="0">
            <a:off x="1028700" y="1171575"/>
            <a:ext cx="5836030" cy="1839495"/>
          </a:xfrm>
          <a:prstGeom prst="rect">
            <a:avLst/>
          </a:prstGeom>
        </p:spPr>
        <p:txBody>
          <a:bodyPr anchor="t" rtlCol="false" tIns="0" lIns="0" bIns="0" rIns="0">
            <a:spAutoFit/>
          </a:bodyPr>
          <a:lstStyle/>
          <a:p>
            <a:pPr>
              <a:lnSpc>
                <a:spcPts val="7200"/>
              </a:lnSpc>
            </a:pPr>
            <a:r>
              <a:rPr lang="en-US" sz="7200" spc="-72">
                <a:solidFill>
                  <a:srgbClr val="4B39B5"/>
                </a:solidFill>
                <a:latin typeface="Muli Bold Bold"/>
              </a:rPr>
              <a:t>PROJECT FLOW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546" t="0" r="29837" b="0"/>
          <a:stretch>
            <a:fillRect/>
          </a:stretch>
        </p:blipFill>
        <p:spPr>
          <a:xfrm flipH="false" flipV="false" rot="0">
            <a:off x="-8510215" y="-375164"/>
            <a:ext cx="9538915" cy="11037328"/>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1842349" y="6165713"/>
            <a:ext cx="5416951" cy="3092587"/>
          </a:xfrm>
          <a:prstGeom prst="rect">
            <a:avLst/>
          </a:prstGeom>
        </p:spPr>
      </p:pic>
      <p:pic>
        <p:nvPicPr>
          <p:cNvPr name="Picture 4" id="4"/>
          <p:cNvPicPr>
            <a:picLocks noChangeAspect="true"/>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0" t="0" r="0" b="0"/>
          <a:stretch>
            <a:fillRect/>
          </a:stretch>
        </p:blipFill>
        <p:spPr>
          <a:xfrm flipH="false" flipV="false" rot="0">
            <a:off x="12997266" y="1021372"/>
            <a:ext cx="4262034" cy="4114800"/>
          </a:xfrm>
          <a:prstGeom prst="rect">
            <a:avLst/>
          </a:prstGeom>
        </p:spPr>
      </p:pic>
      <p:sp>
        <p:nvSpPr>
          <p:cNvPr name="TextBox 5" id="5"/>
          <p:cNvSpPr txBox="true"/>
          <p:nvPr/>
        </p:nvSpPr>
        <p:spPr>
          <a:xfrm rot="0">
            <a:off x="1028700" y="1164247"/>
            <a:ext cx="10549539" cy="954405"/>
          </a:xfrm>
          <a:prstGeom prst="rect">
            <a:avLst/>
          </a:prstGeom>
        </p:spPr>
        <p:txBody>
          <a:bodyPr anchor="t" rtlCol="false" tIns="0" lIns="0" bIns="0" rIns="0">
            <a:spAutoFit/>
          </a:bodyPr>
          <a:lstStyle/>
          <a:p>
            <a:pPr>
              <a:lnSpc>
                <a:spcPts val="7200"/>
              </a:lnSpc>
            </a:pPr>
            <a:r>
              <a:rPr lang="en-US" sz="7200" spc="-72">
                <a:solidFill>
                  <a:srgbClr val="4B39B5"/>
                </a:solidFill>
                <a:latin typeface="Muli Bold"/>
              </a:rPr>
              <a:t>FETCHING DATA</a:t>
            </a:r>
          </a:p>
        </p:txBody>
      </p:sp>
      <p:sp>
        <p:nvSpPr>
          <p:cNvPr name="TextBox 6" id="6"/>
          <p:cNvSpPr txBox="true"/>
          <p:nvPr/>
        </p:nvSpPr>
        <p:spPr>
          <a:xfrm rot="0">
            <a:off x="1487993" y="2983522"/>
            <a:ext cx="11197937" cy="4248150"/>
          </a:xfrm>
          <a:prstGeom prst="rect">
            <a:avLst/>
          </a:prstGeom>
        </p:spPr>
        <p:txBody>
          <a:bodyPr anchor="t" rtlCol="false" tIns="0" lIns="0" bIns="0" rIns="0">
            <a:spAutoFit/>
          </a:bodyPr>
          <a:lstStyle/>
          <a:p>
            <a:pPr algn="just">
              <a:lnSpc>
                <a:spcPts val="4200"/>
              </a:lnSpc>
            </a:pPr>
            <a:r>
              <a:rPr lang="en-US" sz="3000">
                <a:solidFill>
                  <a:srgbClr val="4B39B5"/>
                </a:solidFill>
                <a:latin typeface="Open Sans"/>
              </a:rPr>
              <a:t>F</a:t>
            </a:r>
            <a:r>
              <a:rPr lang="en-US" sz="3000">
                <a:solidFill>
                  <a:srgbClr val="4B39B5"/>
                </a:solidFill>
                <a:latin typeface="Open Sans"/>
              </a:rPr>
              <a:t>etch the data from MYSQL using the fetch() method provided by the mysql-connector-python.</a:t>
            </a:r>
          </a:p>
          <a:p>
            <a:pPr algn="just">
              <a:lnSpc>
                <a:spcPts val="4200"/>
              </a:lnSpc>
            </a:pPr>
          </a:p>
          <a:p>
            <a:pPr algn="just">
              <a:lnSpc>
                <a:spcPts val="4200"/>
              </a:lnSpc>
            </a:pPr>
            <a:r>
              <a:rPr lang="en-US" sz="3000">
                <a:solidFill>
                  <a:srgbClr val="4B39B5"/>
                </a:solidFill>
                <a:latin typeface="Open Sans"/>
              </a:rPr>
              <a:t>Prerequisites</a:t>
            </a:r>
          </a:p>
          <a:p>
            <a:pPr algn="just" marL="647700" indent="-323850" lvl="1">
              <a:lnSpc>
                <a:spcPts val="4200"/>
              </a:lnSpc>
              <a:buFont typeface="Arial"/>
              <a:buChar char="•"/>
            </a:pPr>
            <a:r>
              <a:rPr lang="en-US" sz="3000">
                <a:solidFill>
                  <a:srgbClr val="4B39B5"/>
                </a:solidFill>
                <a:latin typeface="Open Sans"/>
              </a:rPr>
              <a:t>Username and password to connect MySQL</a:t>
            </a:r>
          </a:p>
          <a:p>
            <a:pPr algn="just" marL="647700" indent="-323850" lvl="1">
              <a:lnSpc>
                <a:spcPts val="4200"/>
              </a:lnSpc>
              <a:buFont typeface="Arial"/>
              <a:buChar char="•"/>
            </a:pPr>
            <a:r>
              <a:rPr lang="en-US" sz="3000">
                <a:solidFill>
                  <a:srgbClr val="4B39B5"/>
                </a:solidFill>
                <a:latin typeface="Open Sans"/>
              </a:rPr>
              <a:t>MySQL table name from which you want to select data.</a:t>
            </a:r>
          </a:p>
          <a:p>
            <a:pPr algn="just">
              <a:lnSpc>
                <a:spcPts val="4200"/>
              </a:lnSpc>
            </a:pPr>
          </a:p>
          <a:p>
            <a:pPr algn="just">
              <a:lnSpc>
                <a:spcPts val="42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546" t="0" r="29837" b="0"/>
          <a:stretch>
            <a:fillRect/>
          </a:stretch>
        </p:blipFill>
        <p:spPr>
          <a:xfrm flipH="false" flipV="false" rot="0">
            <a:off x="-8510215" y="-375164"/>
            <a:ext cx="9538915" cy="11037328"/>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4439420" y="6396799"/>
            <a:ext cx="2819880" cy="2861501"/>
          </a:xfrm>
          <a:prstGeom prst="rect">
            <a:avLst/>
          </a:prstGeom>
        </p:spPr>
      </p:pic>
      <p:sp>
        <p:nvSpPr>
          <p:cNvPr name="TextBox 4" id="4"/>
          <p:cNvSpPr txBox="true"/>
          <p:nvPr/>
        </p:nvSpPr>
        <p:spPr>
          <a:xfrm rot="0">
            <a:off x="1019175" y="1171575"/>
            <a:ext cx="12338809" cy="1868805"/>
          </a:xfrm>
          <a:prstGeom prst="rect">
            <a:avLst/>
          </a:prstGeom>
        </p:spPr>
        <p:txBody>
          <a:bodyPr anchor="t" rtlCol="false" tIns="0" lIns="0" bIns="0" rIns="0">
            <a:spAutoFit/>
          </a:bodyPr>
          <a:lstStyle/>
          <a:p>
            <a:pPr>
              <a:lnSpc>
                <a:spcPts val="7200"/>
              </a:lnSpc>
            </a:pPr>
            <a:r>
              <a:rPr lang="en-US" sz="7200" spc="-72">
                <a:solidFill>
                  <a:srgbClr val="4B39B5"/>
                </a:solidFill>
                <a:latin typeface="Muli Bold"/>
              </a:rPr>
              <a:t>EMBED POWERBI &amp; JUPYTER</a:t>
            </a:r>
          </a:p>
        </p:txBody>
      </p:sp>
      <p:sp>
        <p:nvSpPr>
          <p:cNvPr name="TextBox 5" id="5"/>
          <p:cNvSpPr txBox="true"/>
          <p:nvPr/>
        </p:nvSpPr>
        <p:spPr>
          <a:xfrm rot="0">
            <a:off x="2169571" y="3409950"/>
            <a:ext cx="11197937" cy="5848350"/>
          </a:xfrm>
          <a:prstGeom prst="rect">
            <a:avLst/>
          </a:prstGeom>
        </p:spPr>
        <p:txBody>
          <a:bodyPr anchor="t" rtlCol="false" tIns="0" lIns="0" bIns="0" rIns="0">
            <a:spAutoFit/>
          </a:bodyPr>
          <a:lstStyle/>
          <a:p>
            <a:pPr algn="just">
              <a:lnSpc>
                <a:spcPts val="4200"/>
              </a:lnSpc>
            </a:pPr>
            <a:r>
              <a:rPr lang="en-US" sz="3000">
                <a:solidFill>
                  <a:srgbClr val="4B39B5"/>
                </a:solidFill>
                <a:latin typeface="Open Sans"/>
              </a:rPr>
              <a:t>To get our Power BI analytics in a Jupyter notebook with the new </a:t>
            </a:r>
            <a:r>
              <a:rPr lang="en-US" sz="3000">
                <a:solidFill>
                  <a:srgbClr val="4B39B5"/>
                </a:solidFill>
                <a:latin typeface="Open Sans Bold"/>
              </a:rPr>
              <a:t>powerbiclient</a:t>
            </a:r>
            <a:r>
              <a:rPr lang="en-US" sz="3000">
                <a:solidFill>
                  <a:srgbClr val="4B39B5"/>
                </a:solidFill>
                <a:latin typeface="Open Sans"/>
              </a:rPr>
              <a:t> Python package.</a:t>
            </a:r>
          </a:p>
          <a:p>
            <a:pPr algn="just">
              <a:lnSpc>
                <a:spcPts val="4200"/>
              </a:lnSpc>
            </a:pPr>
          </a:p>
          <a:p>
            <a:pPr algn="just">
              <a:lnSpc>
                <a:spcPts val="4200"/>
              </a:lnSpc>
            </a:pPr>
            <a:r>
              <a:rPr lang="en-US" sz="3000">
                <a:solidFill>
                  <a:srgbClr val="4B39B5"/>
                </a:solidFill>
                <a:latin typeface="Open Sans"/>
              </a:rPr>
              <a:t>The new package lets you embed Power BI reports in Jupyter notebooks easily. I will be able to export data from visuals in a Power BI report to the Jupyter notebook for in-depth data exploration. </a:t>
            </a:r>
          </a:p>
          <a:p>
            <a:pPr algn="just">
              <a:lnSpc>
                <a:spcPts val="4200"/>
              </a:lnSpc>
            </a:pPr>
          </a:p>
          <a:p>
            <a:pPr algn="just">
              <a:lnSpc>
                <a:spcPts val="4200"/>
              </a:lnSpc>
            </a:pPr>
            <a:r>
              <a:rPr lang="en-US" sz="3000">
                <a:solidFill>
                  <a:srgbClr val="4B39B5"/>
                </a:solidFill>
                <a:latin typeface="Open Sans"/>
              </a:rPr>
              <a:t>I can also filter the report for quick analysis or use bookmarks to apply a saved view.</a:t>
            </a:r>
          </a:p>
          <a:p>
            <a:pPr algn="just">
              <a:lnSpc>
                <a:spcPts val="420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546" t="0" r="29837" b="0"/>
          <a:stretch>
            <a:fillRect/>
          </a:stretch>
        </p:blipFill>
        <p:spPr>
          <a:xfrm flipH="false" flipV="false" rot="0">
            <a:off x="-728191" y="-750328"/>
            <a:ext cx="9538915" cy="11037328"/>
          </a:xfrm>
          <a:prstGeom prst="rect">
            <a:avLst/>
          </a:prstGeom>
        </p:spPr>
      </p:pic>
      <p:pic>
        <p:nvPicPr>
          <p:cNvPr name="Picture 3" id="3"/>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0" t="0" r="0" b="0"/>
          <a:stretch>
            <a:fillRect/>
          </a:stretch>
        </p:blipFill>
        <p:spPr>
          <a:xfrm flipH="false" flipV="false" rot="0">
            <a:off x="1028700" y="6850934"/>
            <a:ext cx="7315200" cy="2407366"/>
          </a:xfrm>
          <a:prstGeom prst="rect">
            <a:avLst/>
          </a:prstGeom>
        </p:spPr>
      </p:pic>
      <p:sp>
        <p:nvSpPr>
          <p:cNvPr name="TextBox 4" id="4"/>
          <p:cNvSpPr txBox="true"/>
          <p:nvPr/>
        </p:nvSpPr>
        <p:spPr>
          <a:xfrm rot="0">
            <a:off x="1028700" y="1171575"/>
            <a:ext cx="9157796" cy="2196465"/>
          </a:xfrm>
          <a:prstGeom prst="rect">
            <a:avLst/>
          </a:prstGeom>
        </p:spPr>
        <p:txBody>
          <a:bodyPr anchor="t" rtlCol="false" tIns="0" lIns="0" bIns="0" rIns="0">
            <a:spAutoFit/>
          </a:bodyPr>
          <a:lstStyle/>
          <a:p>
            <a:pPr>
              <a:lnSpc>
                <a:spcPts val="7200"/>
              </a:lnSpc>
            </a:pPr>
            <a:r>
              <a:rPr lang="en-US" sz="7200" spc="-72">
                <a:solidFill>
                  <a:srgbClr val="FFFFFF"/>
                </a:solidFill>
                <a:latin typeface="Muli Bold Bold"/>
              </a:rPr>
              <a:t>VISUALS ILLUSTRATION</a:t>
            </a:r>
          </a:p>
          <a:p>
            <a:pPr>
              <a:lnSpc>
                <a:spcPts val="3000"/>
              </a:lnSpc>
            </a:pPr>
            <a:r>
              <a:rPr lang="en-US" sz="3000" spc="-30">
                <a:solidFill>
                  <a:srgbClr val="FFFFFF"/>
                </a:solidFill>
                <a:latin typeface="Muli Regular Bold"/>
              </a:rPr>
              <a:t>           -</a:t>
            </a:r>
            <a:r>
              <a:rPr lang="en-US" sz="3000" spc="-30">
                <a:solidFill>
                  <a:srgbClr val="FFFFFF"/>
                </a:solidFill>
                <a:latin typeface="Muli Regular"/>
              </a:rPr>
              <a:t>STASTICAL ANALYSIS BY POWERBI</a:t>
            </a:r>
          </a:p>
        </p:txBody>
      </p:sp>
      <p:sp>
        <p:nvSpPr>
          <p:cNvPr name="TextBox 5" id="5"/>
          <p:cNvSpPr txBox="true"/>
          <p:nvPr/>
        </p:nvSpPr>
        <p:spPr>
          <a:xfrm rot="0">
            <a:off x="9144000" y="2348986"/>
            <a:ext cx="8448576" cy="6139815"/>
          </a:xfrm>
          <a:prstGeom prst="rect">
            <a:avLst/>
          </a:prstGeom>
        </p:spPr>
        <p:txBody>
          <a:bodyPr anchor="t" rtlCol="false" tIns="0" lIns="0" bIns="0" rIns="0">
            <a:spAutoFit/>
          </a:bodyPr>
          <a:lstStyle/>
          <a:p>
            <a:pPr algn="l">
              <a:lnSpc>
                <a:spcPts val="4200"/>
              </a:lnSpc>
            </a:pPr>
            <a:r>
              <a:rPr lang="en-US" sz="3000">
                <a:solidFill>
                  <a:srgbClr val="4B39B5"/>
                </a:solidFill>
                <a:latin typeface="Open Sans"/>
              </a:rPr>
              <a:t> Data-set aims to answer the following key questions:</a:t>
            </a:r>
          </a:p>
          <a:p>
            <a:pPr algn="just" marL="647700" indent="-323850" lvl="1">
              <a:lnSpc>
                <a:spcPts val="5910"/>
              </a:lnSpc>
              <a:buFont typeface="Arial"/>
              <a:buChar char="•"/>
            </a:pPr>
            <a:r>
              <a:rPr lang="en-US" sz="3000">
                <a:solidFill>
                  <a:srgbClr val="4B39B5"/>
                </a:solidFill>
                <a:latin typeface="Open Sans"/>
              </a:rPr>
              <a:t>How does Infant and </a:t>
            </a:r>
            <a:r>
              <a:rPr lang="en-US" sz="3000">
                <a:solidFill>
                  <a:srgbClr val="4B39B5"/>
                </a:solidFill>
                <a:latin typeface="Open Sans"/>
              </a:rPr>
              <a:t>Adult mortality rates affect life expectancy?</a:t>
            </a:r>
          </a:p>
          <a:p>
            <a:pPr algn="just" marL="647700" indent="-323850" lvl="1">
              <a:lnSpc>
                <a:spcPts val="5910"/>
              </a:lnSpc>
              <a:buFont typeface="Arial"/>
              <a:buChar char="•"/>
            </a:pPr>
            <a:r>
              <a:rPr lang="en-US" sz="3000">
                <a:solidFill>
                  <a:srgbClr val="4B39B5"/>
                </a:solidFill>
                <a:latin typeface="Open Sans"/>
              </a:rPr>
              <a:t>Do densely populated countries tend to have lower life expectancy?</a:t>
            </a:r>
          </a:p>
          <a:p>
            <a:pPr algn="just" marL="647700" indent="-323850" lvl="1">
              <a:lnSpc>
                <a:spcPts val="5910"/>
              </a:lnSpc>
              <a:buFont typeface="Arial"/>
              <a:buChar char="•"/>
            </a:pPr>
            <a:r>
              <a:rPr lang="en-US" sz="3000">
                <a:solidFill>
                  <a:srgbClr val="4B39B5"/>
                </a:solidFill>
                <a:latin typeface="Open Sans"/>
              </a:rPr>
              <a:t>What is the impact of Immunization coverage on life Expectancy?</a:t>
            </a:r>
          </a:p>
          <a:p>
            <a:pPr algn="ctr">
              <a:lnSpc>
                <a:spcPts val="591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12546" t="0" r="29837" b="0"/>
          <a:stretch>
            <a:fillRect/>
          </a:stretch>
        </p:blipFill>
        <p:spPr>
          <a:xfrm flipH="false" flipV="false" rot="0">
            <a:off x="-8510215" y="-523154"/>
            <a:ext cx="9538915" cy="11037328"/>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258895" y="5143500"/>
            <a:ext cx="7885105" cy="4560061"/>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9847750" y="5417364"/>
            <a:ext cx="7411550" cy="4286198"/>
          </a:xfrm>
          <a:prstGeom prst="rect">
            <a:avLst/>
          </a:prstGeom>
        </p:spPr>
      </p:pic>
      <p:pic>
        <p:nvPicPr>
          <p:cNvPr name="Picture 5" id="5"/>
          <p:cNvPicPr>
            <a:picLocks noChangeAspect="true"/>
          </p:cNvPicPr>
          <p:nvPr/>
        </p:nvPicPr>
        <p:blipFill>
          <a:blip r:embed="rId5"/>
          <a:srcRect l="0" t="0" r="0" b="0"/>
          <a:stretch>
            <a:fillRect/>
          </a:stretch>
        </p:blipFill>
        <p:spPr>
          <a:xfrm flipH="false" flipV="false" rot="0">
            <a:off x="1268420" y="530710"/>
            <a:ext cx="7720385" cy="4464801"/>
          </a:xfrm>
          <a:prstGeom prst="rect">
            <a:avLst/>
          </a:prstGeom>
        </p:spPr>
      </p:pic>
      <p:sp>
        <p:nvSpPr>
          <p:cNvPr name="TextBox 6" id="6"/>
          <p:cNvSpPr txBox="true"/>
          <p:nvPr/>
        </p:nvSpPr>
        <p:spPr>
          <a:xfrm rot="0">
            <a:off x="9847750" y="2658335"/>
            <a:ext cx="7720385" cy="863600"/>
          </a:xfrm>
          <a:prstGeom prst="rect">
            <a:avLst/>
          </a:prstGeom>
        </p:spPr>
        <p:txBody>
          <a:bodyPr anchor="t" rtlCol="false" tIns="0" lIns="0" bIns="0" rIns="0">
            <a:spAutoFit/>
          </a:bodyPr>
          <a:lstStyle/>
          <a:p>
            <a:pPr algn="ctr">
              <a:lnSpc>
                <a:spcPts val="7000"/>
              </a:lnSpc>
            </a:pPr>
            <a:r>
              <a:rPr lang="en-US" sz="5000">
                <a:solidFill>
                  <a:srgbClr val="4B39B5"/>
                </a:solidFill>
                <a:latin typeface="Open Sans Bold"/>
              </a:rPr>
              <a:t>EDA VISUALIZATION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DAFF5u5iUig</dc:identifier>
  <dcterms:modified xsi:type="dcterms:W3CDTF">2011-08-01T06:04:30Z</dcterms:modified>
  <cp:revision>1</cp:revision>
  <dc:title>LIFE EXPECTANCY</dc:title>
</cp:coreProperties>
</file>