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61" r:id="rId4"/>
    <p:sldId id="264" r:id="rId5"/>
    <p:sldId id="265" r:id="rId6"/>
    <p:sldId id="266" r:id="rId7"/>
    <p:sldId id="267" r:id="rId8"/>
  </p:sldIdLst>
  <p:sldSz cx="14630400" cy="8229600"/>
  <p:notesSz cx="8229600" cy="14630400"/>
  <p:embeddedFontLst>
    <p:embeddedFont>
      <p:font typeface="Anton" pitchFamily="2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ira Sans" panose="020B0503050000020004" pitchFamily="34" charset="0"/>
      <p:regular r:id="rId15"/>
      <p:bold r:id="rId1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ED1B30"/>
    <a:srgbClr val="3C38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1" autoAdjust="0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715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Clara" userId="f3a9766e332d4875" providerId="LiveId" clId="{E1763246-F78E-4A50-A109-F3A5B0B830DE}"/>
    <pc:docChg chg="undo custSel modSld">
      <pc:chgData name="Maria Clara" userId="f3a9766e332d4875" providerId="LiveId" clId="{E1763246-F78E-4A50-A109-F3A5B0B830DE}" dt="2025-03-18T20:01:14.743" v="280" actId="20577"/>
      <pc:docMkLst>
        <pc:docMk/>
      </pc:docMkLst>
      <pc:sldChg chg="modSp mod">
        <pc:chgData name="Maria Clara" userId="f3a9766e332d4875" providerId="LiveId" clId="{E1763246-F78E-4A50-A109-F3A5B0B830DE}" dt="2025-03-18T20:01:14.743" v="280" actId="20577"/>
        <pc:sldMkLst>
          <pc:docMk/>
          <pc:sldMk cId="1303464933" sldId="267"/>
        </pc:sldMkLst>
        <pc:spChg chg="mod">
          <ac:chgData name="Maria Clara" userId="f3a9766e332d4875" providerId="LiveId" clId="{E1763246-F78E-4A50-A109-F3A5B0B830DE}" dt="2025-03-18T19:59:45.245" v="148" actId="14100"/>
          <ac:spMkLst>
            <pc:docMk/>
            <pc:sldMk cId="1303464933" sldId="267"/>
            <ac:spMk id="24" creationId="{EC69147B-EB83-47AB-9C9E-4035DC89DDAC}"/>
          </ac:spMkLst>
        </pc:spChg>
        <pc:spChg chg="mod">
          <ac:chgData name="Maria Clara" userId="f3a9766e332d4875" providerId="LiveId" clId="{E1763246-F78E-4A50-A109-F3A5B0B830DE}" dt="2025-03-18T19:59:34.321" v="147" actId="1035"/>
          <ac:spMkLst>
            <pc:docMk/>
            <pc:sldMk cId="1303464933" sldId="267"/>
            <ac:spMk id="28" creationId="{830EC08F-4DC5-4164-8506-69B578D8C0C7}"/>
          </ac:spMkLst>
        </pc:spChg>
        <pc:spChg chg="mod">
          <ac:chgData name="Maria Clara" userId="f3a9766e332d4875" providerId="LiveId" clId="{E1763246-F78E-4A50-A109-F3A5B0B830DE}" dt="2025-03-18T19:59:34.321" v="147" actId="1035"/>
          <ac:spMkLst>
            <pc:docMk/>
            <pc:sldMk cId="1303464933" sldId="267"/>
            <ac:spMk id="29" creationId="{F55B1C09-D75A-4040-BF60-ECC1A0317BE8}"/>
          </ac:spMkLst>
        </pc:spChg>
        <pc:spChg chg="mod">
          <ac:chgData name="Maria Clara" userId="f3a9766e332d4875" providerId="LiveId" clId="{E1763246-F78E-4A50-A109-F3A5B0B830DE}" dt="2025-03-18T20:01:14.743" v="280" actId="20577"/>
          <ac:spMkLst>
            <pc:docMk/>
            <pc:sldMk cId="1303464933" sldId="267"/>
            <ac:spMk id="30" creationId="{EC3CE17D-0648-4054-8DB5-05D4F417ADC4}"/>
          </ac:spMkLst>
        </pc:spChg>
        <pc:spChg chg="mod">
          <ac:chgData name="Maria Clara" userId="f3a9766e332d4875" providerId="LiveId" clId="{E1763246-F78E-4A50-A109-F3A5B0B830DE}" dt="2025-03-18T19:59:49.544" v="149" actId="14100"/>
          <ac:spMkLst>
            <pc:docMk/>
            <pc:sldMk cId="1303464933" sldId="267"/>
            <ac:spMk id="33" creationId="{4D717643-3A83-4D85-826D-087EAE9520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81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5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5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3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.jpe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E4FE104-0E8F-48F0-9AF7-8B3ADE331F37}"/>
              </a:ext>
            </a:extLst>
          </p:cNvPr>
          <p:cNvGrpSpPr/>
          <p:nvPr/>
        </p:nvGrpSpPr>
        <p:grpSpPr>
          <a:xfrm>
            <a:off x="665576" y="3325455"/>
            <a:ext cx="583363" cy="792202"/>
            <a:chOff x="6260842" y="5787342"/>
            <a:chExt cx="1349918" cy="1180617"/>
          </a:xfrm>
        </p:grpSpPr>
        <p:pic>
          <p:nvPicPr>
            <p:cNvPr id="5122" name="Picture 2" descr="Mundo Das Marcas: IFOOD">
              <a:extLst>
                <a:ext uri="{FF2B5EF4-FFF2-40B4-BE49-F238E27FC236}">
                  <a16:creationId xmlns:a16="http://schemas.microsoft.com/office/drawing/2014/main" id="{A6B0041C-EC11-48B8-BAD8-ACC2B1E9B0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9" t="12026" r="24040" b="34548"/>
            <a:stretch/>
          </p:blipFill>
          <p:spPr bwMode="auto">
            <a:xfrm>
              <a:off x="6377650" y="5787342"/>
              <a:ext cx="1145894" cy="1180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B405C75-2D52-41CE-BDEC-CB9204329311}"/>
                </a:ext>
              </a:extLst>
            </p:cNvPr>
            <p:cNvSpPr/>
            <p:nvPr/>
          </p:nvSpPr>
          <p:spPr>
            <a:xfrm rot="844902">
              <a:off x="7407624" y="6181868"/>
              <a:ext cx="203136" cy="623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8C2994C-6C70-4FF4-833E-2B37E83B2B68}"/>
                </a:ext>
              </a:extLst>
            </p:cNvPr>
            <p:cNvSpPr/>
            <p:nvPr/>
          </p:nvSpPr>
          <p:spPr>
            <a:xfrm rot="844902">
              <a:off x="6260842" y="5901393"/>
              <a:ext cx="203136" cy="623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ext 0"/>
          <p:cNvSpPr/>
          <p:nvPr/>
        </p:nvSpPr>
        <p:spPr>
          <a:xfrm>
            <a:off x="793790" y="3408878"/>
            <a:ext cx="106730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 </a:t>
            </a:r>
            <a:r>
              <a:rPr lang="en-US" sz="4450" kern="0" spc="-45" dirty="0" err="1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timização</a:t>
            </a:r>
            <a:r>
              <a:rPr lang="en-US" sz="4450" kern="0" spc="-45" dirty="0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 de Modelos de Conversão de </a:t>
            </a:r>
            <a:r>
              <a:rPr lang="en-US" sz="4450" kern="0" spc="-45" dirty="0" err="1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Ofertas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Análise e Modelagem Preditiva utilizando Regressão Logística e </a:t>
            </a:r>
            <a:r>
              <a:rPr lang="en-US" sz="1750" kern="0" spc="-36" dirty="0" err="1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XGBoost</a:t>
            </a: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– Case </a:t>
            </a:r>
            <a:r>
              <a:rPr lang="en-US" sz="1750" kern="0" spc="-36" dirty="0" err="1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Ifood</a:t>
            </a:r>
            <a:endParaRPr lang="en-US" sz="1750" dirty="0">
              <a:solidFill>
                <a:srgbClr val="3C3838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D35806C-ED27-4882-A41B-BBFAA21D02CB}"/>
              </a:ext>
            </a:extLst>
          </p:cNvPr>
          <p:cNvSpPr/>
          <p:nvPr/>
        </p:nvSpPr>
        <p:spPr>
          <a:xfrm>
            <a:off x="12209929" y="7605656"/>
            <a:ext cx="2334410" cy="505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6FE023B5-B243-4CC0-AD88-7112360F8FDB}"/>
              </a:ext>
            </a:extLst>
          </p:cNvPr>
          <p:cNvSpPr/>
          <p:nvPr/>
        </p:nvSpPr>
        <p:spPr>
          <a:xfrm>
            <a:off x="11466791" y="7822069"/>
            <a:ext cx="1537930" cy="815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Maria Clara Castro | </a:t>
            </a:r>
            <a:r>
              <a:rPr lang="en-US" sz="1400" kern="0" spc="-36" dirty="0" err="1">
                <a:solidFill>
                  <a:srgbClr val="3C3838"/>
                </a:solidFill>
                <a:latin typeface="Fira Sans" pitchFamily="34" charset="0"/>
              </a:rPr>
              <a:t>Cientista</a:t>
            </a: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</a:rPr>
              <a:t> de Dados</a:t>
            </a:r>
            <a:endParaRPr lang="en-US" sz="1400" dirty="0">
              <a:solidFill>
                <a:srgbClr val="3C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93790" y="5424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45" dirty="0" err="1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Contexto</a:t>
            </a:r>
            <a:r>
              <a:rPr lang="en-US" sz="4450" kern="0" spc="-45" dirty="0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 e </a:t>
            </a:r>
            <a:r>
              <a:rPr lang="en-US" sz="4450" kern="0" spc="-45" dirty="0" err="1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Objetivo</a:t>
            </a:r>
            <a:endParaRPr lang="en-US" sz="4450" dirty="0"/>
          </a:p>
        </p:txBody>
      </p:sp>
      <p:sp>
        <p:nvSpPr>
          <p:cNvPr id="8" name="Text 5"/>
          <p:cNvSpPr/>
          <p:nvPr/>
        </p:nvSpPr>
        <p:spPr>
          <a:xfrm>
            <a:off x="793790" y="1286708"/>
            <a:ext cx="1239626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pt-BR" sz="1750" kern="0" spc="-36" dirty="0">
                <a:solidFill>
                  <a:srgbClr val="3C3838"/>
                </a:solidFill>
                <a:latin typeface="Fira Sans" pitchFamily="34" charset="0"/>
              </a:rPr>
              <a:t>As empresas fazem uso de cupons enviados por meio de vários canais de marketing para </a:t>
            </a:r>
            <a:r>
              <a:rPr lang="pt-BR" sz="1750" b="1" kern="0" spc="-36" dirty="0">
                <a:solidFill>
                  <a:srgbClr val="3C3838"/>
                </a:solidFill>
                <a:latin typeface="Fira Sans" pitchFamily="34" charset="0"/>
              </a:rPr>
              <a:t>aumentar o engajamento </a:t>
            </a:r>
            <a:r>
              <a:rPr lang="pt-BR" sz="1750" kern="0" spc="-36" dirty="0">
                <a:solidFill>
                  <a:srgbClr val="3C3838"/>
                </a:solidFill>
                <a:latin typeface="Fira Sans" pitchFamily="34" charset="0"/>
              </a:rPr>
              <a:t>dos clientes. </a:t>
            </a:r>
          </a:p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pt-BR" sz="1750" kern="0" spc="-36" dirty="0">
                <a:solidFill>
                  <a:srgbClr val="3C3838"/>
                </a:solidFill>
                <a:latin typeface="Fira Sans" pitchFamily="34" charset="0"/>
              </a:rPr>
              <a:t>Esse projeto visa desenvolver modelos preditivos para </a:t>
            </a:r>
            <a:r>
              <a:rPr lang="pt-BR" sz="1750" b="1" kern="0" spc="-36" dirty="0">
                <a:solidFill>
                  <a:srgbClr val="3C3838"/>
                </a:solidFill>
                <a:latin typeface="Fira Sans" pitchFamily="34" charset="0"/>
              </a:rPr>
              <a:t>otimizar campanhas promocionais </a:t>
            </a:r>
            <a:r>
              <a:rPr lang="pt-BR" sz="1750" kern="0" spc="-36" dirty="0">
                <a:solidFill>
                  <a:srgbClr val="3C3838"/>
                </a:solidFill>
                <a:latin typeface="Fira Sans" pitchFamily="34" charset="0"/>
              </a:rPr>
              <a:t>e </a:t>
            </a:r>
            <a:r>
              <a:rPr lang="pt-BR" sz="1750" b="1" kern="0" spc="-36" dirty="0">
                <a:solidFill>
                  <a:srgbClr val="3C3838"/>
                </a:solidFill>
                <a:latin typeface="Fira Sans" pitchFamily="34" charset="0"/>
              </a:rPr>
              <a:t>melhorar a taxa de conversão</a:t>
            </a:r>
            <a:r>
              <a:rPr lang="pt-BR" sz="1750" kern="0" spc="-36" dirty="0">
                <a:solidFill>
                  <a:srgbClr val="3C3838"/>
                </a:solidFill>
                <a:latin typeface="Fira Sans" pitchFamily="34" charset="0"/>
              </a:rPr>
              <a:t>.</a:t>
            </a:r>
            <a:endParaRPr lang="en-US" sz="1750" kern="0" spc="-36" dirty="0">
              <a:solidFill>
                <a:srgbClr val="3C3838"/>
              </a:solidFill>
              <a:latin typeface="Fira Sans" pitchFamily="34" charset="0"/>
            </a:endParaRPr>
          </a:p>
        </p:txBody>
      </p:sp>
      <p:sp>
        <p:nvSpPr>
          <p:cNvPr id="35" name="Text 1">
            <a:extLst>
              <a:ext uri="{FF2B5EF4-FFF2-40B4-BE49-F238E27FC236}">
                <a16:creationId xmlns:a16="http://schemas.microsoft.com/office/drawing/2014/main" id="{27C07A93-B8E6-4F75-8C23-AB7E8E47AE3E}"/>
              </a:ext>
            </a:extLst>
          </p:cNvPr>
          <p:cNvSpPr/>
          <p:nvPr/>
        </p:nvSpPr>
        <p:spPr>
          <a:xfrm>
            <a:off x="793790" y="29085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45" dirty="0" err="1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Estratégia</a:t>
            </a:r>
            <a:endParaRPr lang="en-US" sz="4450" dirty="0"/>
          </a:p>
        </p:txBody>
      </p:sp>
      <p:sp>
        <p:nvSpPr>
          <p:cNvPr id="36" name="Text 5">
            <a:extLst>
              <a:ext uri="{FF2B5EF4-FFF2-40B4-BE49-F238E27FC236}">
                <a16:creationId xmlns:a16="http://schemas.microsoft.com/office/drawing/2014/main" id="{4AAE88FA-0F42-4A40-A640-88BC81F991AB}"/>
              </a:ext>
            </a:extLst>
          </p:cNvPr>
          <p:cNvSpPr/>
          <p:nvPr/>
        </p:nvSpPr>
        <p:spPr>
          <a:xfrm>
            <a:off x="793789" y="3784030"/>
            <a:ext cx="123962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pt-BR" sz="1750" kern="0" spc="-36" dirty="0">
                <a:solidFill>
                  <a:srgbClr val="3C3838"/>
                </a:solidFill>
                <a:latin typeface="Fira Sans" pitchFamily="34" charset="0"/>
              </a:rPr>
              <a:t>Utilização de </a:t>
            </a:r>
            <a:r>
              <a:rPr lang="pt-BR" sz="1750" b="1" kern="0" spc="-36" dirty="0">
                <a:solidFill>
                  <a:srgbClr val="3C3838"/>
                </a:solidFill>
                <a:latin typeface="Fira Sans" pitchFamily="34" charset="0"/>
              </a:rPr>
              <a:t>regressão logística </a:t>
            </a:r>
            <a:r>
              <a:rPr lang="pt-BR" sz="1750" kern="0" spc="-36" dirty="0">
                <a:solidFill>
                  <a:srgbClr val="3C3838"/>
                </a:solidFill>
                <a:latin typeface="Fira Sans" pitchFamily="34" charset="0"/>
              </a:rPr>
              <a:t>e </a:t>
            </a:r>
            <a:r>
              <a:rPr lang="pt-BR" sz="1750" b="1" kern="0" spc="-36" dirty="0" err="1">
                <a:solidFill>
                  <a:srgbClr val="3C3838"/>
                </a:solidFill>
                <a:latin typeface="Fira Sans" pitchFamily="34" charset="0"/>
              </a:rPr>
              <a:t>XGBoost</a:t>
            </a:r>
            <a:r>
              <a:rPr lang="pt-BR" sz="1750" kern="0" spc="-36" dirty="0">
                <a:solidFill>
                  <a:srgbClr val="3C3838"/>
                </a:solidFill>
                <a:latin typeface="Fira Sans" pitchFamily="34" charset="0"/>
              </a:rPr>
              <a:t> para prever a probabilidade de aceitação.</a:t>
            </a:r>
            <a:endParaRPr lang="en-US" sz="1750" kern="0" spc="-36" dirty="0">
              <a:solidFill>
                <a:srgbClr val="3C3838"/>
              </a:solidFill>
              <a:latin typeface="Fira Sans" pitchFamily="34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3637DC5-2F6E-4890-A4B0-23A6238FDEED}"/>
              </a:ext>
            </a:extLst>
          </p:cNvPr>
          <p:cNvSpPr/>
          <p:nvPr/>
        </p:nvSpPr>
        <p:spPr>
          <a:xfrm>
            <a:off x="12209929" y="7605656"/>
            <a:ext cx="2334410" cy="505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F3DF43F8-DCE5-46F5-B0C7-79027F073921}"/>
              </a:ext>
            </a:extLst>
          </p:cNvPr>
          <p:cNvSpPr/>
          <p:nvPr/>
        </p:nvSpPr>
        <p:spPr>
          <a:xfrm>
            <a:off x="4771387" y="4579547"/>
            <a:ext cx="1656678" cy="6232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287871C5-A23A-4615-9852-F468AB085896}"/>
              </a:ext>
            </a:extLst>
          </p:cNvPr>
          <p:cNvSpPr/>
          <p:nvPr/>
        </p:nvSpPr>
        <p:spPr>
          <a:xfrm>
            <a:off x="4771387" y="5724600"/>
            <a:ext cx="1656678" cy="623278"/>
          </a:xfrm>
          <a:prstGeom prst="roundRect">
            <a:avLst/>
          </a:prstGeom>
          <a:solidFill>
            <a:srgbClr val="ED1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50" b="1" kern="0" spc="-36" dirty="0">
                <a:solidFill>
                  <a:srgbClr val="E5E0DF"/>
                </a:solidFill>
                <a:latin typeface="Fira Sans" pitchFamily="34" charset="0"/>
              </a:rPr>
              <a:t>MODELO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A732CE33-0328-4524-AB85-CD3E7A6588E7}"/>
              </a:ext>
            </a:extLst>
          </p:cNvPr>
          <p:cNvSpPr/>
          <p:nvPr/>
        </p:nvSpPr>
        <p:spPr>
          <a:xfrm>
            <a:off x="4771387" y="6943281"/>
            <a:ext cx="1656678" cy="623278"/>
          </a:xfrm>
          <a:prstGeom prst="roundRect">
            <a:avLst/>
          </a:prstGeom>
          <a:solidFill>
            <a:schemeClr val="bg1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PREDIÇÃO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EBF0EF8-7C74-40D6-BDD0-625CC717322D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5599726" y="5202825"/>
            <a:ext cx="0" cy="521775"/>
          </a:xfrm>
          <a:prstGeom prst="straightConnector1">
            <a:avLst/>
          </a:prstGeom>
          <a:ln w="38100">
            <a:solidFill>
              <a:srgbClr val="1F1F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95F8406-2EE3-4B96-8579-EEB09EE2944A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5599726" y="6347878"/>
            <a:ext cx="0" cy="595403"/>
          </a:xfrm>
          <a:prstGeom prst="straightConnector1">
            <a:avLst/>
          </a:prstGeom>
          <a:ln w="38100">
            <a:solidFill>
              <a:srgbClr val="1F1F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A080300-3E4F-44F1-BD61-06538FE975DC}"/>
              </a:ext>
            </a:extLst>
          </p:cNvPr>
          <p:cNvSpPr txBox="1"/>
          <p:nvPr/>
        </p:nvSpPr>
        <p:spPr>
          <a:xfrm>
            <a:off x="6592862" y="4676492"/>
            <a:ext cx="93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0" spc="-36" dirty="0" err="1">
                <a:solidFill>
                  <a:srgbClr val="3C3838"/>
                </a:solidFill>
                <a:latin typeface="Fira Sans" pitchFamily="34" charset="0"/>
              </a:rPr>
              <a:t>Quais</a:t>
            </a:r>
            <a:r>
              <a:rPr lang="en-US" sz="1600" kern="0" spc="-36" dirty="0">
                <a:solidFill>
                  <a:srgbClr val="3C3838"/>
                </a:solidFill>
                <a:latin typeface="Fira Sans" pitchFamily="34" charset="0"/>
              </a:rPr>
              <a:t>?</a:t>
            </a:r>
            <a:endParaRPr lang="pt-BR" sz="1600" dirty="0">
              <a:solidFill>
                <a:srgbClr val="3C3838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4772701-6FF2-469F-BD0C-8EC0DAC1269E}"/>
              </a:ext>
            </a:extLst>
          </p:cNvPr>
          <p:cNvSpPr txBox="1"/>
          <p:nvPr/>
        </p:nvSpPr>
        <p:spPr>
          <a:xfrm>
            <a:off x="6592862" y="7070254"/>
            <a:ext cx="93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0" spc="-36" dirty="0">
                <a:solidFill>
                  <a:srgbClr val="3C3838"/>
                </a:solidFill>
                <a:latin typeface="Fira Sans" pitchFamily="34" charset="0"/>
              </a:rPr>
              <a:t>O </a:t>
            </a:r>
            <a:r>
              <a:rPr lang="en-US" sz="1600" kern="0" spc="-36" dirty="0" err="1">
                <a:solidFill>
                  <a:srgbClr val="3C3838"/>
                </a:solidFill>
                <a:latin typeface="Fira Sans" pitchFamily="34" charset="0"/>
              </a:rPr>
              <a:t>quê</a:t>
            </a:r>
            <a:r>
              <a:rPr lang="en-US" sz="1600" kern="0" spc="-36" dirty="0">
                <a:solidFill>
                  <a:srgbClr val="3C3838"/>
                </a:solidFill>
                <a:latin typeface="Fira Sans" pitchFamily="34" charset="0"/>
              </a:rPr>
              <a:t>?</a:t>
            </a:r>
            <a:endParaRPr lang="pt-BR" sz="1600" dirty="0">
              <a:solidFill>
                <a:srgbClr val="3C3838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2AB2D78-E569-4BDF-9B08-011C281A402B}"/>
              </a:ext>
            </a:extLst>
          </p:cNvPr>
          <p:cNvSpPr txBox="1"/>
          <p:nvPr/>
        </p:nvSpPr>
        <p:spPr>
          <a:xfrm>
            <a:off x="6592862" y="5873373"/>
            <a:ext cx="93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0" spc="-36" dirty="0">
                <a:solidFill>
                  <a:srgbClr val="3C3838"/>
                </a:solidFill>
                <a:latin typeface="Fira Sans" pitchFamily="34" charset="0"/>
              </a:rPr>
              <a:t>Como?</a:t>
            </a:r>
            <a:endParaRPr lang="pt-BR" sz="1600" dirty="0">
              <a:solidFill>
                <a:srgbClr val="3C3838"/>
              </a:solidFill>
            </a:endParaRPr>
          </a:p>
        </p:txBody>
      </p:sp>
      <p:sp>
        <p:nvSpPr>
          <p:cNvPr id="47" name="Text 1">
            <a:extLst>
              <a:ext uri="{FF2B5EF4-FFF2-40B4-BE49-F238E27FC236}">
                <a16:creationId xmlns:a16="http://schemas.microsoft.com/office/drawing/2014/main" id="{09619F9F-C86F-4125-B6D9-E32BC9B66B9E}"/>
              </a:ext>
            </a:extLst>
          </p:cNvPr>
          <p:cNvSpPr/>
          <p:nvPr/>
        </p:nvSpPr>
        <p:spPr>
          <a:xfrm>
            <a:off x="11466791" y="7822069"/>
            <a:ext cx="1537930" cy="815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Maria Clara Castro | </a:t>
            </a:r>
            <a:r>
              <a:rPr lang="en-US" sz="1400" kern="0" spc="-36" dirty="0" err="1">
                <a:solidFill>
                  <a:srgbClr val="3C3838"/>
                </a:solidFill>
                <a:latin typeface="Fira Sans" pitchFamily="34" charset="0"/>
              </a:rPr>
              <a:t>Cientista</a:t>
            </a: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</a:rPr>
              <a:t> de Dados</a:t>
            </a:r>
            <a:endParaRPr lang="en-US" sz="1400" dirty="0">
              <a:solidFill>
                <a:srgbClr val="3C383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Estrutura do Projeto</a:t>
            </a:r>
            <a:endParaRPr lang="en-US" sz="4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3C383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Feature Engineering</a:t>
            </a:r>
            <a:endParaRPr lang="en-US" sz="2200" dirty="0">
              <a:solidFill>
                <a:srgbClr val="3C3838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Processamento e transformação de variáveis.</a:t>
            </a:r>
            <a:endParaRPr lang="en-US" sz="1750" dirty="0">
              <a:solidFill>
                <a:srgbClr val="3C3838"/>
              </a:solidFill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3C383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Treinamento</a:t>
            </a:r>
            <a:endParaRPr lang="en-US" sz="2200" dirty="0">
              <a:solidFill>
                <a:srgbClr val="3C3838"/>
              </a:solidFill>
            </a:endParaRPr>
          </a:p>
        </p:txBody>
      </p:sp>
      <p:sp>
        <p:nvSpPr>
          <p:cNvPr id="10" name="Text 5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Ajuste de hiperparâmetros.</a:t>
            </a:r>
            <a:endParaRPr lang="en-US" sz="1750" dirty="0">
              <a:solidFill>
                <a:srgbClr val="3C3838"/>
              </a:solidFill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 err="1">
                <a:solidFill>
                  <a:srgbClr val="3C383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Predição</a:t>
            </a:r>
            <a:endParaRPr lang="en-US" sz="2200" dirty="0">
              <a:solidFill>
                <a:srgbClr val="3C3838"/>
              </a:solidFill>
            </a:endParaRPr>
          </a:p>
        </p:txBody>
      </p:sp>
      <p:sp>
        <p:nvSpPr>
          <p:cNvPr id="13" name="Text 7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Geração de previsões e probabilidade de aceitação.</a:t>
            </a:r>
            <a:endParaRPr lang="en-US" sz="1750" dirty="0">
              <a:solidFill>
                <a:srgbClr val="3C3838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D5280E8-745D-4FFB-B76B-62DFF511A350}"/>
              </a:ext>
            </a:extLst>
          </p:cNvPr>
          <p:cNvSpPr/>
          <p:nvPr/>
        </p:nvSpPr>
        <p:spPr>
          <a:xfrm>
            <a:off x="12209929" y="7605656"/>
            <a:ext cx="2334410" cy="505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F5F13E51-6918-409F-806E-72A3463B7534}"/>
              </a:ext>
            </a:extLst>
          </p:cNvPr>
          <p:cNvSpPr/>
          <p:nvPr/>
        </p:nvSpPr>
        <p:spPr>
          <a:xfrm>
            <a:off x="11466791" y="7822069"/>
            <a:ext cx="1537930" cy="815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Maria Clara Castro | </a:t>
            </a:r>
            <a:r>
              <a:rPr lang="en-US" sz="1400" kern="0" spc="-36" dirty="0" err="1">
                <a:solidFill>
                  <a:srgbClr val="3C3838"/>
                </a:solidFill>
                <a:latin typeface="Fira Sans" pitchFamily="34" charset="0"/>
              </a:rPr>
              <a:t>Cientista</a:t>
            </a: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</a:rPr>
              <a:t> de Dados</a:t>
            </a:r>
            <a:endParaRPr lang="en-US" sz="1400" dirty="0">
              <a:solidFill>
                <a:srgbClr val="3C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6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Estrutura do Projeto</a:t>
            </a:r>
            <a:endParaRPr lang="en-US" sz="4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3C383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Feature Engineering</a:t>
            </a:r>
            <a:endParaRPr lang="en-US" sz="2200" dirty="0">
              <a:solidFill>
                <a:srgbClr val="3C3838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Processamento e transformação de variáveis.</a:t>
            </a:r>
            <a:endParaRPr lang="en-US" sz="1750" dirty="0">
              <a:solidFill>
                <a:srgbClr val="3C3838"/>
              </a:solidFill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3C383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Treinamento</a:t>
            </a:r>
            <a:endParaRPr lang="en-US" sz="2200" dirty="0">
              <a:solidFill>
                <a:srgbClr val="3C3838"/>
              </a:solidFill>
            </a:endParaRPr>
          </a:p>
        </p:txBody>
      </p:sp>
      <p:sp>
        <p:nvSpPr>
          <p:cNvPr id="10" name="Text 5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Ajuste de hiperparâmetros.</a:t>
            </a:r>
            <a:endParaRPr lang="en-US" sz="1750" dirty="0">
              <a:solidFill>
                <a:srgbClr val="3C3838"/>
              </a:solidFill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 err="1">
                <a:solidFill>
                  <a:srgbClr val="3C383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Predição</a:t>
            </a:r>
            <a:endParaRPr lang="en-US" sz="2200" dirty="0">
              <a:solidFill>
                <a:srgbClr val="3C3838"/>
              </a:solidFill>
            </a:endParaRPr>
          </a:p>
        </p:txBody>
      </p:sp>
      <p:sp>
        <p:nvSpPr>
          <p:cNvPr id="13" name="Text 7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Geração de previsões e probabilidade de aceitação.</a:t>
            </a:r>
            <a:endParaRPr lang="en-US" sz="1750" dirty="0">
              <a:solidFill>
                <a:srgbClr val="3C3838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19557D-42E0-4C56-A694-2CD9514BCF52}"/>
              </a:ext>
            </a:extLst>
          </p:cNvPr>
          <p:cNvSpPr txBox="1"/>
          <p:nvPr/>
        </p:nvSpPr>
        <p:spPr>
          <a:xfrm>
            <a:off x="9057987" y="2762612"/>
            <a:ext cx="4087852" cy="41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Avaliação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das bases: offers.csv, transaction.csv, profile.csv</a:t>
            </a:r>
            <a:endParaRPr lang="en-US" sz="1200" dirty="0">
              <a:solidFill>
                <a:srgbClr val="3C3838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D5280E8-745D-4FFB-B76B-62DFF511A350}"/>
              </a:ext>
            </a:extLst>
          </p:cNvPr>
          <p:cNvSpPr/>
          <p:nvPr/>
        </p:nvSpPr>
        <p:spPr>
          <a:xfrm>
            <a:off x="12209929" y="7605656"/>
            <a:ext cx="2334410" cy="505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Lupa - ícones de ui grátis">
            <a:extLst>
              <a:ext uri="{FF2B5EF4-FFF2-40B4-BE49-F238E27FC236}">
                <a16:creationId xmlns:a16="http://schemas.microsoft.com/office/drawing/2014/main" id="{D4109E44-A623-4775-9E1B-CC89BE555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939" y="2816499"/>
            <a:ext cx="332429" cy="38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rge - Free arrows icons">
            <a:extLst>
              <a:ext uri="{FF2B5EF4-FFF2-40B4-BE49-F238E27FC236}">
                <a16:creationId xmlns:a16="http://schemas.microsoft.com/office/drawing/2014/main" id="{7C7B115A-5834-46A8-BE38-9D69984AA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939" y="3343878"/>
            <a:ext cx="332429" cy="38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D5360F-0C81-4C03-AE3B-E3638DBA0192}"/>
              </a:ext>
            </a:extLst>
          </p:cNvPr>
          <p:cNvSpPr txBox="1"/>
          <p:nvPr/>
        </p:nvSpPr>
        <p:spPr>
          <a:xfrm>
            <a:off x="9057986" y="3323154"/>
            <a:ext cx="4087852" cy="41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Junção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das bases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utilizando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chaves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 de </a:t>
            </a: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relacionamento</a:t>
            </a:r>
            <a:endParaRPr lang="en-US" sz="1200" b="1" dirty="0">
              <a:solidFill>
                <a:srgbClr val="3C3838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90C859-98FE-4729-9869-9AAE9F2B95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9939" y="3860106"/>
            <a:ext cx="332429" cy="38354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C757D57-A0E1-43F8-B8B4-1CDA7B1B3FC8}"/>
              </a:ext>
            </a:extLst>
          </p:cNvPr>
          <p:cNvSpPr txBox="1"/>
          <p:nvPr/>
        </p:nvSpPr>
        <p:spPr>
          <a:xfrm>
            <a:off x="9057987" y="3872545"/>
            <a:ext cx="4087852" cy="41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Remoção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de dados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inconsistentes</a:t>
            </a:r>
            <a:endParaRPr lang="en-US" sz="1200" dirty="0">
              <a:solidFill>
                <a:srgbClr val="3C3838"/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A335B8F-044A-4A9B-9E43-8744F03B5A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0461" y="4387485"/>
            <a:ext cx="451384" cy="520797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07F4411D-C832-48F0-BCC9-C7AF3712E407}"/>
              </a:ext>
            </a:extLst>
          </p:cNvPr>
          <p:cNvSpPr txBox="1"/>
          <p:nvPr/>
        </p:nvSpPr>
        <p:spPr>
          <a:xfrm>
            <a:off x="9062359" y="4433087"/>
            <a:ext cx="4087852" cy="41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Padronização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de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valores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numéricos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  <a:endParaRPr lang="en-US" sz="1200" dirty="0">
              <a:solidFill>
                <a:srgbClr val="3C3838"/>
              </a:solidFill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62610689-E792-430E-ABE3-7075E0C3B5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4813" y="5067579"/>
            <a:ext cx="282680" cy="32615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72FCE81E-8E06-4C75-A471-409E98777BA4}"/>
              </a:ext>
            </a:extLst>
          </p:cNvPr>
          <p:cNvSpPr txBox="1"/>
          <p:nvPr/>
        </p:nvSpPr>
        <p:spPr>
          <a:xfrm>
            <a:off x="9062359" y="4993629"/>
            <a:ext cx="4087852" cy="41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Codificação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de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variáveis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categóricas</a:t>
            </a:r>
            <a:endParaRPr lang="en-US" sz="1200" dirty="0">
              <a:solidFill>
                <a:srgbClr val="3C3838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156E6B-8A0E-4FA0-A9FD-0B6CCB3CDEC9}"/>
              </a:ext>
            </a:extLst>
          </p:cNvPr>
          <p:cNvSpPr txBox="1"/>
          <p:nvPr/>
        </p:nvSpPr>
        <p:spPr>
          <a:xfrm>
            <a:off x="9062359" y="5554172"/>
            <a:ext cx="4087852" cy="41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Preenchimento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de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valores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ausentes</a:t>
            </a:r>
            <a:endParaRPr lang="en-US" sz="1200" dirty="0">
              <a:solidFill>
                <a:srgbClr val="3C3838"/>
              </a:solidFill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57D5BD4-7B63-4CE8-8C9E-707ABBB345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9010" y="5531091"/>
            <a:ext cx="374287" cy="43184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C3B1ED7F-14D3-4B36-B615-9BEC24CF2F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5283" y="6644525"/>
            <a:ext cx="418770" cy="41877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AB07A07-7A2B-4F6E-A505-06C943FEA18C}"/>
              </a:ext>
            </a:extLst>
          </p:cNvPr>
          <p:cNvSpPr txBox="1"/>
          <p:nvPr/>
        </p:nvSpPr>
        <p:spPr>
          <a:xfrm>
            <a:off x="9701562" y="6446641"/>
            <a:ext cx="3958683" cy="783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Dataset </a:t>
            </a: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definitivo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: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valores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normalizados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e dados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balanceados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para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melhorar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o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aprendizado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do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modelo</a:t>
            </a:r>
            <a:endParaRPr lang="en-US" sz="1200" dirty="0">
              <a:solidFill>
                <a:srgbClr val="3C3838"/>
              </a:solidFill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5C0F18F-A2A5-49A0-84A6-E7A0AAFE0AFB}"/>
              </a:ext>
            </a:extLst>
          </p:cNvPr>
          <p:cNvSpPr/>
          <p:nvPr/>
        </p:nvSpPr>
        <p:spPr>
          <a:xfrm>
            <a:off x="8984147" y="6402037"/>
            <a:ext cx="4609190" cy="929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FFAB668F-3BFB-40DC-9656-17E2B6EEB59D}"/>
              </a:ext>
            </a:extLst>
          </p:cNvPr>
          <p:cNvCxnSpPr/>
          <p:nvPr/>
        </p:nvCxnSpPr>
        <p:spPr>
          <a:xfrm>
            <a:off x="8417119" y="2956312"/>
            <a:ext cx="0" cy="3006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B843D69-D480-49DA-9CC5-32D963E6792B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7521944" y="5404788"/>
            <a:ext cx="2357378" cy="567028"/>
          </a:xfrm>
          <a:prstGeom prst="bentConnector2">
            <a:avLst/>
          </a:prstGeom>
          <a:ln>
            <a:solidFill>
              <a:srgbClr val="ED1B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m 45">
            <a:extLst>
              <a:ext uri="{FF2B5EF4-FFF2-40B4-BE49-F238E27FC236}">
                <a16:creationId xmlns:a16="http://schemas.microsoft.com/office/drawing/2014/main" id="{22FAB4B2-C5BD-4A8B-A2B9-A0ED7FE90F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0425" y="2049431"/>
            <a:ext cx="418770" cy="418770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1A0415FE-FE21-4CDB-B1A3-8BDDDE9208C6}"/>
              </a:ext>
            </a:extLst>
          </p:cNvPr>
          <p:cNvSpPr txBox="1"/>
          <p:nvPr/>
        </p:nvSpPr>
        <p:spPr>
          <a:xfrm>
            <a:off x="8270096" y="1864465"/>
            <a:ext cx="3958683" cy="783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Dados e </a:t>
            </a: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tratamentos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: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Etapas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a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partir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das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informações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sobre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ofertas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,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transações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e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perfis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de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clientes</a:t>
            </a:r>
            <a:endParaRPr lang="en-US" sz="1200" dirty="0">
              <a:solidFill>
                <a:srgbClr val="3C3838"/>
              </a:solidFill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41DEF6A-C38E-456B-B088-10C9C31047AC}"/>
              </a:ext>
            </a:extLst>
          </p:cNvPr>
          <p:cNvSpPr/>
          <p:nvPr/>
        </p:nvSpPr>
        <p:spPr>
          <a:xfrm>
            <a:off x="7599289" y="1806943"/>
            <a:ext cx="4609190" cy="929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A825F316-D9BC-4716-8743-4F31CB5621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51326" y="2023669"/>
            <a:ext cx="418770" cy="418770"/>
          </a:xfrm>
          <a:prstGeom prst="rect">
            <a:avLst/>
          </a:prstGeom>
        </p:spPr>
      </p:pic>
      <p:pic>
        <p:nvPicPr>
          <p:cNvPr id="1030" name="Picture 6" descr="Mundo Das Marcas: IFOOD">
            <a:extLst>
              <a:ext uri="{FF2B5EF4-FFF2-40B4-BE49-F238E27FC236}">
                <a16:creationId xmlns:a16="http://schemas.microsoft.com/office/drawing/2014/main" id="{7CB7082F-978C-46CB-96F8-AADFBF1B3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0" t="64478" r="28727"/>
          <a:stretch/>
        </p:blipFill>
        <p:spPr bwMode="auto">
          <a:xfrm>
            <a:off x="153143" y="2468201"/>
            <a:ext cx="573739" cy="20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 1">
            <a:extLst>
              <a:ext uri="{FF2B5EF4-FFF2-40B4-BE49-F238E27FC236}">
                <a16:creationId xmlns:a16="http://schemas.microsoft.com/office/drawing/2014/main" id="{6970E200-0886-445B-8E62-11D3D3F07E4A}"/>
              </a:ext>
            </a:extLst>
          </p:cNvPr>
          <p:cNvSpPr/>
          <p:nvPr/>
        </p:nvSpPr>
        <p:spPr>
          <a:xfrm>
            <a:off x="11466791" y="7822069"/>
            <a:ext cx="1537930" cy="815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Maria Clara Castro | </a:t>
            </a:r>
            <a:r>
              <a:rPr lang="en-US" sz="1400" kern="0" spc="-36" dirty="0" err="1">
                <a:solidFill>
                  <a:srgbClr val="3C3838"/>
                </a:solidFill>
                <a:latin typeface="Fira Sans" pitchFamily="34" charset="0"/>
              </a:rPr>
              <a:t>Cientista</a:t>
            </a: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</a:rPr>
              <a:t> de Dados</a:t>
            </a:r>
            <a:endParaRPr lang="en-US" sz="1400" dirty="0">
              <a:solidFill>
                <a:srgbClr val="3C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51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Estrutura do Projeto</a:t>
            </a:r>
            <a:endParaRPr lang="en-US" sz="4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3C383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Feature Engineering</a:t>
            </a:r>
            <a:endParaRPr lang="en-US" sz="2200" dirty="0">
              <a:solidFill>
                <a:srgbClr val="3C3838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Processamento e transformação de variáveis.</a:t>
            </a:r>
            <a:endParaRPr lang="en-US" sz="1750" dirty="0">
              <a:solidFill>
                <a:srgbClr val="3C3838"/>
              </a:solidFill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3C383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Treinamento</a:t>
            </a:r>
            <a:endParaRPr lang="en-US" sz="2200" dirty="0">
              <a:solidFill>
                <a:srgbClr val="3C3838"/>
              </a:solidFill>
            </a:endParaRPr>
          </a:p>
        </p:txBody>
      </p:sp>
      <p:sp>
        <p:nvSpPr>
          <p:cNvPr id="10" name="Text 5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Ajuste de hiperparâmetros.</a:t>
            </a:r>
            <a:endParaRPr lang="en-US" sz="1750" dirty="0">
              <a:solidFill>
                <a:srgbClr val="3C3838"/>
              </a:solidFill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 err="1">
                <a:solidFill>
                  <a:srgbClr val="3C383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Predição</a:t>
            </a:r>
            <a:endParaRPr lang="en-US" sz="2200" dirty="0">
              <a:solidFill>
                <a:srgbClr val="3C3838"/>
              </a:solidFill>
            </a:endParaRPr>
          </a:p>
        </p:txBody>
      </p:sp>
      <p:sp>
        <p:nvSpPr>
          <p:cNvPr id="13" name="Text 7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Geração de previsões e probabilidade de aceitação.</a:t>
            </a:r>
            <a:endParaRPr lang="en-US" sz="1750" dirty="0">
              <a:solidFill>
                <a:srgbClr val="3C3838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D5280E8-745D-4FFB-B76B-62DFF511A350}"/>
              </a:ext>
            </a:extLst>
          </p:cNvPr>
          <p:cNvSpPr/>
          <p:nvPr/>
        </p:nvSpPr>
        <p:spPr>
          <a:xfrm>
            <a:off x="12209929" y="7605656"/>
            <a:ext cx="2334410" cy="505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531F0FF-7D52-4246-B330-415E7E502910}"/>
              </a:ext>
            </a:extLst>
          </p:cNvPr>
          <p:cNvSpPr txBox="1"/>
          <p:nvPr/>
        </p:nvSpPr>
        <p:spPr>
          <a:xfrm>
            <a:off x="9057987" y="2762612"/>
            <a:ext cx="4087852" cy="783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Modelos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utilizados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: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Regressão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logística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, </a:t>
            </a: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XGBoost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, Sistema de </a:t>
            </a: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Recomendação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  <a:endParaRPr lang="en-US" sz="1200" b="1" dirty="0">
              <a:solidFill>
                <a:srgbClr val="3C3838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F08CC31-E7E1-4D8C-8851-F9E92AED1EF7}"/>
              </a:ext>
            </a:extLst>
          </p:cNvPr>
          <p:cNvSpPr txBox="1"/>
          <p:nvPr/>
        </p:nvSpPr>
        <p:spPr>
          <a:xfrm>
            <a:off x="9057987" y="3872545"/>
            <a:ext cx="4087852" cy="1527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Pipeline de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Treinamentos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Engenharia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de features com </a:t>
            </a: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feat_transformer</a:t>
            </a:r>
            <a:endParaRPr lang="en-US" sz="1200" b="1" kern="0" spc="-36" dirty="0">
              <a:solidFill>
                <a:srgbClr val="3C3838"/>
              </a:solidFill>
              <a:latin typeface="Fira Sans" pitchFamily="34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Balanceamento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com 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SMORTE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Otimização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de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hiperparâmetros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com </a:t>
            </a: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hyperopt</a:t>
            </a:r>
            <a:endParaRPr lang="en-US" sz="1200" b="1" dirty="0">
              <a:solidFill>
                <a:srgbClr val="3C3838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AB3924F-19A5-4FA0-9267-85CDD54F7FD7}"/>
              </a:ext>
            </a:extLst>
          </p:cNvPr>
          <p:cNvSpPr txBox="1"/>
          <p:nvPr/>
        </p:nvSpPr>
        <p:spPr>
          <a:xfrm>
            <a:off x="9062359" y="5554172"/>
            <a:ext cx="4087852" cy="1155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Treinamento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: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ajuste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dos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hiperparâmetros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usando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a base de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validação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200" dirty="0">
              <a:solidFill>
                <a:srgbClr val="3C3838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8C26503-745B-478B-9DE6-58899004BC4B}"/>
              </a:ext>
            </a:extLst>
          </p:cNvPr>
          <p:cNvSpPr txBox="1"/>
          <p:nvPr/>
        </p:nvSpPr>
        <p:spPr>
          <a:xfrm>
            <a:off x="9701562" y="6446641"/>
            <a:ext cx="3958683" cy="412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Treinamento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 final </a:t>
            </a: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na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 base de </a:t>
            </a: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treino</a:t>
            </a:r>
            <a:endParaRPr lang="en-US" sz="1200" dirty="0">
              <a:solidFill>
                <a:srgbClr val="3C3838"/>
              </a:solidFill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AA99746-DA8F-42B5-AF4E-F33D1446775C}"/>
              </a:ext>
            </a:extLst>
          </p:cNvPr>
          <p:cNvSpPr/>
          <p:nvPr/>
        </p:nvSpPr>
        <p:spPr>
          <a:xfrm>
            <a:off x="8984147" y="6402037"/>
            <a:ext cx="3483966" cy="8055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E9E47DF-2AB6-4211-9166-F16A9E2B2B80}"/>
              </a:ext>
            </a:extLst>
          </p:cNvPr>
          <p:cNvCxnSpPr/>
          <p:nvPr/>
        </p:nvCxnSpPr>
        <p:spPr>
          <a:xfrm>
            <a:off x="8417119" y="2956312"/>
            <a:ext cx="0" cy="3006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83E8A022-8336-4760-8D9B-E2175144E205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7553024" y="5373708"/>
            <a:ext cx="2295218" cy="567028"/>
          </a:xfrm>
          <a:prstGeom prst="bentConnector2">
            <a:avLst/>
          </a:prstGeom>
          <a:ln>
            <a:solidFill>
              <a:srgbClr val="ED1B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C629FE5-18CD-4041-9116-DB25328E4322}"/>
              </a:ext>
            </a:extLst>
          </p:cNvPr>
          <p:cNvSpPr txBox="1"/>
          <p:nvPr/>
        </p:nvSpPr>
        <p:spPr>
          <a:xfrm>
            <a:off x="8270096" y="1864465"/>
            <a:ext cx="3958683" cy="783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Modelos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 e </a:t>
            </a: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Treinamento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: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Métodos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de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treino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para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construção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do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modelo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preditivo</a:t>
            </a:r>
            <a:endParaRPr lang="en-US" sz="1200" dirty="0">
              <a:solidFill>
                <a:srgbClr val="3C3838"/>
              </a:solidFill>
            </a:endParaRP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4048CF43-28DC-463C-A494-2F5487B4B4D3}"/>
              </a:ext>
            </a:extLst>
          </p:cNvPr>
          <p:cNvSpPr/>
          <p:nvPr/>
        </p:nvSpPr>
        <p:spPr>
          <a:xfrm>
            <a:off x="7599289" y="1806943"/>
            <a:ext cx="4609190" cy="929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11C1E78-907D-4429-B932-6453D1232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857" y="2021862"/>
            <a:ext cx="564939" cy="56493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072D6149-AFE0-4237-91E4-DF09F2877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818555">
            <a:off x="8665202" y="4079923"/>
            <a:ext cx="294540" cy="294540"/>
          </a:xfrm>
          <a:prstGeom prst="rect">
            <a:avLst/>
          </a:prstGeom>
        </p:spPr>
      </p:pic>
      <p:pic>
        <p:nvPicPr>
          <p:cNvPr id="2050" name="Picture 2" descr="Ai Training Data Icons - Free SVG &amp; PNG Ai Training Data Images - Noun  Project">
            <a:extLst>
              <a:ext uri="{FF2B5EF4-FFF2-40B4-BE49-F238E27FC236}">
                <a16:creationId xmlns:a16="http://schemas.microsoft.com/office/drawing/2014/main" id="{A653546E-8D55-4EE0-9A10-A906D0FF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341" y="5713453"/>
            <a:ext cx="572018" cy="57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learning icon 29345613 Vector Art at Vecteezy">
            <a:extLst>
              <a:ext uri="{FF2B5EF4-FFF2-40B4-BE49-F238E27FC236}">
                <a16:creationId xmlns:a16="http://schemas.microsoft.com/office/drawing/2014/main" id="{E3638F6C-8BE0-4C83-A0D4-F48821AC4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447" y="6563215"/>
            <a:ext cx="567028" cy="56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ist - Free business icons">
            <a:extLst>
              <a:ext uri="{FF2B5EF4-FFF2-40B4-BE49-F238E27FC236}">
                <a16:creationId xmlns:a16="http://schemas.microsoft.com/office/drawing/2014/main" id="{2AEDBDD2-EC3B-47D4-A95C-B94BB3E61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922" y="2853416"/>
            <a:ext cx="462319" cy="4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Mundo Das Marcas: IFOOD">
            <a:extLst>
              <a:ext uri="{FF2B5EF4-FFF2-40B4-BE49-F238E27FC236}">
                <a16:creationId xmlns:a16="http://schemas.microsoft.com/office/drawing/2014/main" id="{12CF4A91-4AE2-4404-8EC7-F7352531E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0" t="64478" r="28727"/>
          <a:stretch/>
        </p:blipFill>
        <p:spPr bwMode="auto">
          <a:xfrm>
            <a:off x="153143" y="3824561"/>
            <a:ext cx="573739" cy="20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 1">
            <a:extLst>
              <a:ext uri="{FF2B5EF4-FFF2-40B4-BE49-F238E27FC236}">
                <a16:creationId xmlns:a16="http://schemas.microsoft.com/office/drawing/2014/main" id="{EF84B4E8-B30F-4556-979C-92FC2719C519}"/>
              </a:ext>
            </a:extLst>
          </p:cNvPr>
          <p:cNvSpPr/>
          <p:nvPr/>
        </p:nvSpPr>
        <p:spPr>
          <a:xfrm>
            <a:off x="11466791" y="7822069"/>
            <a:ext cx="1537930" cy="815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Maria Clara Castro | </a:t>
            </a:r>
            <a:r>
              <a:rPr lang="en-US" sz="1400" kern="0" spc="-36" dirty="0" err="1">
                <a:solidFill>
                  <a:srgbClr val="3C3838"/>
                </a:solidFill>
                <a:latin typeface="Fira Sans" pitchFamily="34" charset="0"/>
              </a:rPr>
              <a:t>Cientista</a:t>
            </a: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</a:rPr>
              <a:t> de Dados</a:t>
            </a:r>
            <a:endParaRPr lang="en-US" sz="1400" dirty="0">
              <a:solidFill>
                <a:srgbClr val="3C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3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Estrutura do Projeto</a:t>
            </a:r>
            <a:endParaRPr lang="en-US" sz="4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3C383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Feature Engineering</a:t>
            </a:r>
            <a:endParaRPr lang="en-US" sz="2200" dirty="0">
              <a:solidFill>
                <a:srgbClr val="3C3838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Processamento e transformação de variáveis.</a:t>
            </a:r>
            <a:endParaRPr lang="en-US" sz="1750" dirty="0">
              <a:solidFill>
                <a:srgbClr val="3C3838"/>
              </a:solidFill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3C383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Treinamento</a:t>
            </a:r>
            <a:endParaRPr lang="en-US" sz="2200" dirty="0">
              <a:solidFill>
                <a:srgbClr val="3C3838"/>
              </a:solidFill>
            </a:endParaRPr>
          </a:p>
        </p:txBody>
      </p:sp>
      <p:sp>
        <p:nvSpPr>
          <p:cNvPr id="10" name="Text 5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Ajuste de hiperparâmetros.</a:t>
            </a:r>
            <a:endParaRPr lang="en-US" sz="1750" dirty="0">
              <a:solidFill>
                <a:srgbClr val="3C3838"/>
              </a:solidFill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 err="1">
                <a:solidFill>
                  <a:srgbClr val="3C3838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Predição</a:t>
            </a:r>
            <a:endParaRPr lang="en-US" sz="2200" dirty="0">
              <a:solidFill>
                <a:srgbClr val="3C3838"/>
              </a:solidFill>
            </a:endParaRPr>
          </a:p>
        </p:txBody>
      </p:sp>
      <p:sp>
        <p:nvSpPr>
          <p:cNvPr id="13" name="Text 7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Geração de previsões e probabilidade de aceitação.</a:t>
            </a:r>
            <a:endParaRPr lang="en-US" sz="1750" dirty="0">
              <a:solidFill>
                <a:srgbClr val="3C3838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D5280E8-745D-4FFB-B76B-62DFF511A350}"/>
              </a:ext>
            </a:extLst>
          </p:cNvPr>
          <p:cNvSpPr/>
          <p:nvPr/>
        </p:nvSpPr>
        <p:spPr>
          <a:xfrm>
            <a:off x="12209929" y="7605656"/>
            <a:ext cx="2334410" cy="505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531F0FF-7D52-4246-B330-415E7E502910}"/>
              </a:ext>
            </a:extLst>
          </p:cNvPr>
          <p:cNvSpPr txBox="1"/>
          <p:nvPr/>
        </p:nvSpPr>
        <p:spPr>
          <a:xfrm>
            <a:off x="9098447" y="3090771"/>
            <a:ext cx="4087852" cy="783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Métricas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: </a:t>
            </a:r>
          </a:p>
          <a:p>
            <a:pPr marL="171450" indent="-171450" algn="l">
              <a:lnSpc>
                <a:spcPts val="2850"/>
              </a:lnSpc>
              <a:buFontTx/>
              <a:buChar char="-"/>
            </a:pP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F1-Score,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Precisão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, Recall, AUC-ROC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8C26503-745B-478B-9DE6-58899004BC4B}"/>
              </a:ext>
            </a:extLst>
          </p:cNvPr>
          <p:cNvSpPr txBox="1"/>
          <p:nvPr/>
        </p:nvSpPr>
        <p:spPr>
          <a:xfrm>
            <a:off x="9701562" y="4338142"/>
            <a:ext cx="3958683" cy="783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b="1" dirty="0" err="1">
                <a:solidFill>
                  <a:srgbClr val="3C3838"/>
                </a:solidFill>
                <a:latin typeface="Fira Sans" panose="020B0503050000020004" pitchFamily="34" charset="0"/>
              </a:rPr>
              <a:t>Predição</a:t>
            </a:r>
            <a:r>
              <a:rPr lang="en-US" sz="1200" b="1" dirty="0">
                <a:solidFill>
                  <a:srgbClr val="3C3838"/>
                </a:solidFill>
                <a:latin typeface="Fira Sans" panose="020B0503050000020004" pitchFamily="34" charset="0"/>
              </a:rPr>
              <a:t> Final: </a:t>
            </a:r>
            <a:r>
              <a:rPr lang="en-US" sz="1200" dirty="0" err="1">
                <a:solidFill>
                  <a:srgbClr val="3C3838"/>
                </a:solidFill>
                <a:latin typeface="Fira Sans" panose="020B0503050000020004" pitchFamily="34" charset="0"/>
              </a:rPr>
              <a:t>Geração</a:t>
            </a:r>
            <a:r>
              <a:rPr lang="en-US" sz="1200" dirty="0">
                <a:solidFill>
                  <a:srgbClr val="3C3838"/>
                </a:solidFill>
                <a:latin typeface="Fira Sans" panose="020B0503050000020004" pitchFamily="34" charset="0"/>
              </a:rPr>
              <a:t> de predictions.csv com </a:t>
            </a:r>
            <a:r>
              <a:rPr lang="en-US" sz="1200" dirty="0" err="1">
                <a:solidFill>
                  <a:srgbClr val="3C3838"/>
                </a:solidFill>
                <a:latin typeface="Fira Sans" panose="020B0503050000020004" pitchFamily="34" charset="0"/>
              </a:rPr>
              <a:t>colunas</a:t>
            </a:r>
            <a:r>
              <a:rPr lang="en-US" sz="1200" dirty="0">
                <a:solidFill>
                  <a:srgbClr val="3C3838"/>
                </a:solidFill>
                <a:latin typeface="Fira Sans" panose="020B0503050000020004" pitchFamily="34" charset="0"/>
              </a:rPr>
              <a:t>: </a:t>
            </a:r>
            <a:r>
              <a:rPr lang="en-US" sz="1200" dirty="0" err="1">
                <a:solidFill>
                  <a:srgbClr val="3C3838"/>
                </a:solidFill>
                <a:latin typeface="Fira Sans" panose="020B0503050000020004" pitchFamily="34" charset="0"/>
              </a:rPr>
              <a:t>account_id</a:t>
            </a:r>
            <a:r>
              <a:rPr lang="en-US" sz="1200" dirty="0">
                <a:solidFill>
                  <a:srgbClr val="3C3838"/>
                </a:solidFill>
                <a:latin typeface="Fira Sans" panose="020B0503050000020004" pitchFamily="34" charset="0"/>
              </a:rPr>
              <a:t>, </a:t>
            </a:r>
            <a:r>
              <a:rPr lang="en-US" sz="1200" dirty="0" err="1">
                <a:solidFill>
                  <a:srgbClr val="3C3838"/>
                </a:solidFill>
                <a:latin typeface="Fira Sans" panose="020B0503050000020004" pitchFamily="34" charset="0"/>
              </a:rPr>
              <a:t>offer_id,prediction</a:t>
            </a:r>
            <a:r>
              <a:rPr lang="en-US" sz="1200" dirty="0">
                <a:solidFill>
                  <a:srgbClr val="3C3838"/>
                </a:solidFill>
                <a:latin typeface="Fira Sans" panose="020B0503050000020004" pitchFamily="34" charset="0"/>
              </a:rPr>
              <a:t>, probability</a:t>
            </a:r>
            <a:endParaRPr lang="en-US" sz="1200" b="1" dirty="0">
              <a:solidFill>
                <a:srgbClr val="3C3838"/>
              </a:solidFill>
              <a:latin typeface="Fira Sans" panose="020B0503050000020004" pitchFamily="34" charset="0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AA99746-DA8F-42B5-AF4E-F33D1446775C}"/>
              </a:ext>
            </a:extLst>
          </p:cNvPr>
          <p:cNvSpPr/>
          <p:nvPr/>
        </p:nvSpPr>
        <p:spPr>
          <a:xfrm>
            <a:off x="8984147" y="4293538"/>
            <a:ext cx="4676098" cy="926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E9E47DF-2AB6-4211-9166-F16A9E2B2B80}"/>
              </a:ext>
            </a:extLst>
          </p:cNvPr>
          <p:cNvCxnSpPr>
            <a:cxnSpLocks/>
          </p:cNvCxnSpPr>
          <p:nvPr/>
        </p:nvCxnSpPr>
        <p:spPr>
          <a:xfrm>
            <a:off x="8417119" y="2956312"/>
            <a:ext cx="0" cy="787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83E8A022-8336-4760-8D9B-E2175144E205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8193976" y="3966804"/>
            <a:ext cx="1013315" cy="567028"/>
          </a:xfrm>
          <a:prstGeom prst="bentConnector2">
            <a:avLst/>
          </a:prstGeom>
          <a:ln>
            <a:solidFill>
              <a:srgbClr val="ED1B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C629FE5-18CD-4041-9116-DB25328E4322}"/>
              </a:ext>
            </a:extLst>
          </p:cNvPr>
          <p:cNvSpPr txBox="1"/>
          <p:nvPr/>
        </p:nvSpPr>
        <p:spPr>
          <a:xfrm>
            <a:off x="8270096" y="1864465"/>
            <a:ext cx="3958683" cy="783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Métricas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 de </a:t>
            </a:r>
            <a:r>
              <a:rPr lang="en-US" sz="1200" b="1" kern="0" spc="-36" dirty="0" err="1">
                <a:solidFill>
                  <a:srgbClr val="3C3838"/>
                </a:solidFill>
                <a:latin typeface="Fira Sans" pitchFamily="34" charset="0"/>
              </a:rPr>
              <a:t>Avaliação</a:t>
            </a:r>
            <a:r>
              <a:rPr lang="en-US" sz="1200" b="1" kern="0" spc="-36" dirty="0">
                <a:solidFill>
                  <a:srgbClr val="3C3838"/>
                </a:solidFill>
                <a:latin typeface="Fira Sans" pitchFamily="34" charset="0"/>
              </a:rPr>
              <a:t>: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medição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do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desempenho</a:t>
            </a:r>
            <a:r>
              <a:rPr lang="en-US" sz="1200" kern="0" spc="-36" dirty="0">
                <a:solidFill>
                  <a:srgbClr val="3C3838"/>
                </a:solidFill>
                <a:latin typeface="Fira Sans" pitchFamily="34" charset="0"/>
              </a:rPr>
              <a:t> do </a:t>
            </a:r>
            <a:r>
              <a:rPr lang="en-US" sz="1200" kern="0" spc="-36" dirty="0" err="1">
                <a:solidFill>
                  <a:srgbClr val="3C3838"/>
                </a:solidFill>
                <a:latin typeface="Fira Sans" pitchFamily="34" charset="0"/>
              </a:rPr>
              <a:t>modelo</a:t>
            </a:r>
            <a:endParaRPr lang="en-US" sz="1200" dirty="0">
              <a:solidFill>
                <a:srgbClr val="3C3838"/>
              </a:solidFill>
            </a:endParaRP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4048CF43-28DC-463C-A494-2F5487B4B4D3}"/>
              </a:ext>
            </a:extLst>
          </p:cNvPr>
          <p:cNvSpPr/>
          <p:nvPr/>
        </p:nvSpPr>
        <p:spPr>
          <a:xfrm>
            <a:off x="7599289" y="1806943"/>
            <a:ext cx="4609190" cy="929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Metrics - Free business icons">
            <a:extLst>
              <a:ext uri="{FF2B5EF4-FFF2-40B4-BE49-F238E27FC236}">
                <a16:creationId xmlns:a16="http://schemas.microsoft.com/office/drawing/2014/main" id="{2DB266E1-A18B-41DA-B302-1A90D18A7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702" y="3833324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6,100+ Metric Icon Stock Illustrations, Royalty-Free Vector Graphics &amp;  Clip Art - iStock | Objective icon">
            <a:extLst>
              <a:ext uri="{FF2B5EF4-FFF2-40B4-BE49-F238E27FC236}">
                <a16:creationId xmlns:a16="http://schemas.microsoft.com/office/drawing/2014/main" id="{E9D136E1-3A3A-4BD3-BC64-554235C85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201" y="1912426"/>
            <a:ext cx="633856" cy="63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etrics - Free business icons">
            <a:extLst>
              <a:ext uri="{FF2B5EF4-FFF2-40B4-BE49-F238E27FC236}">
                <a16:creationId xmlns:a16="http://schemas.microsoft.com/office/drawing/2014/main" id="{5DED9203-599D-45B9-AD98-62F22E5C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668" y="3284164"/>
            <a:ext cx="387939" cy="38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rediction - Free business and finance icons">
            <a:extLst>
              <a:ext uri="{FF2B5EF4-FFF2-40B4-BE49-F238E27FC236}">
                <a16:creationId xmlns:a16="http://schemas.microsoft.com/office/drawing/2014/main" id="{1A5D5881-C323-470F-B09A-ED1A3A70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546" y="4516722"/>
            <a:ext cx="480508" cy="4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Mundo Das Marcas: IFOOD">
            <a:extLst>
              <a:ext uri="{FF2B5EF4-FFF2-40B4-BE49-F238E27FC236}">
                <a16:creationId xmlns:a16="http://schemas.microsoft.com/office/drawing/2014/main" id="{DF20E1C7-A6CC-48DB-B380-3D969D558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0" t="64478" r="28727"/>
          <a:stretch/>
        </p:blipFill>
        <p:spPr bwMode="auto">
          <a:xfrm>
            <a:off x="153143" y="5211401"/>
            <a:ext cx="573739" cy="20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 1">
            <a:extLst>
              <a:ext uri="{FF2B5EF4-FFF2-40B4-BE49-F238E27FC236}">
                <a16:creationId xmlns:a16="http://schemas.microsoft.com/office/drawing/2014/main" id="{22F2553D-772A-48DF-B81B-7342A3A11442}"/>
              </a:ext>
            </a:extLst>
          </p:cNvPr>
          <p:cNvSpPr/>
          <p:nvPr/>
        </p:nvSpPr>
        <p:spPr>
          <a:xfrm>
            <a:off x="11466791" y="7822069"/>
            <a:ext cx="1537930" cy="815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Maria Clara Castro | </a:t>
            </a:r>
            <a:r>
              <a:rPr lang="en-US" sz="1400" kern="0" spc="-36" dirty="0" err="1">
                <a:solidFill>
                  <a:srgbClr val="3C3838"/>
                </a:solidFill>
                <a:latin typeface="Fira Sans" pitchFamily="34" charset="0"/>
              </a:rPr>
              <a:t>Cientista</a:t>
            </a: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</a:rPr>
              <a:t> de Dados</a:t>
            </a:r>
            <a:endParaRPr lang="en-US" sz="1400" dirty="0">
              <a:solidFill>
                <a:srgbClr val="3C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3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5D5280E8-745D-4FFB-B76B-62DFF511A350}"/>
              </a:ext>
            </a:extLst>
          </p:cNvPr>
          <p:cNvSpPr/>
          <p:nvPr/>
        </p:nvSpPr>
        <p:spPr>
          <a:xfrm>
            <a:off x="12209929" y="7605656"/>
            <a:ext cx="2334410" cy="5056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hape 5">
            <a:extLst>
              <a:ext uri="{FF2B5EF4-FFF2-40B4-BE49-F238E27FC236}">
                <a16:creationId xmlns:a16="http://schemas.microsoft.com/office/drawing/2014/main" id="{4D717643-3A83-4D85-826D-087EAE95209F}"/>
              </a:ext>
            </a:extLst>
          </p:cNvPr>
          <p:cNvSpPr/>
          <p:nvPr/>
        </p:nvSpPr>
        <p:spPr>
          <a:xfrm>
            <a:off x="9574478" y="2225159"/>
            <a:ext cx="4129947" cy="5596910"/>
          </a:xfrm>
          <a:prstGeom prst="roundRect">
            <a:avLst>
              <a:gd name="adj" fmla="val 1090"/>
            </a:avLst>
          </a:prstGeom>
          <a:noFill/>
          <a:ln>
            <a:solidFill>
              <a:schemeClr val="tx1"/>
            </a:solidFill>
          </a:ln>
        </p:spPr>
      </p:sp>
      <p:sp>
        <p:nvSpPr>
          <p:cNvPr id="4" name="Text 1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45" dirty="0" err="1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Resultados</a:t>
            </a:r>
            <a:r>
              <a:rPr lang="en-US" sz="4450" kern="0" spc="-45" dirty="0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 e </a:t>
            </a:r>
            <a:r>
              <a:rPr lang="en-US" sz="4450" kern="0" spc="-45" dirty="0" err="1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Próximos</a:t>
            </a:r>
            <a:r>
              <a:rPr lang="en-US" sz="4450" kern="0" spc="-45" dirty="0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 </a:t>
            </a:r>
            <a:r>
              <a:rPr lang="en-US" sz="4450" kern="0" spc="-45" dirty="0" err="1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Passos</a:t>
            </a:r>
            <a:endParaRPr lang="en-US" sz="4450" dirty="0"/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EC69147B-EB83-47AB-9C9E-4035DC89DDAC}"/>
              </a:ext>
            </a:extLst>
          </p:cNvPr>
          <p:cNvSpPr/>
          <p:nvPr/>
        </p:nvSpPr>
        <p:spPr>
          <a:xfrm>
            <a:off x="793790" y="2225158"/>
            <a:ext cx="3664863" cy="5596911"/>
          </a:xfrm>
          <a:prstGeom prst="roundRect">
            <a:avLst>
              <a:gd name="adj" fmla="val 1090"/>
            </a:avLst>
          </a:prstGeom>
          <a:noFill/>
          <a:ln>
            <a:solidFill>
              <a:schemeClr val="tx1"/>
            </a:solidFill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F52091A0-4ADB-489A-A2D6-CB194520F060}"/>
              </a:ext>
            </a:extLst>
          </p:cNvPr>
          <p:cNvSpPr/>
          <p:nvPr/>
        </p:nvSpPr>
        <p:spPr>
          <a:xfrm>
            <a:off x="1020604" y="24519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latin typeface="Anton" pitchFamily="34" charset="0"/>
                <a:ea typeface="Anton" pitchFamily="34" charset="-122"/>
                <a:cs typeface="Anton" pitchFamily="34" charset="-120"/>
              </a:rPr>
              <a:t>Modelo Treinado</a:t>
            </a:r>
            <a:endParaRPr lang="en-US" sz="2200" dirty="0"/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6EC1F7C8-BAD0-4061-AB58-42CFF398E2BD}"/>
              </a:ext>
            </a:extLst>
          </p:cNvPr>
          <p:cNvSpPr/>
          <p:nvPr/>
        </p:nvSpPr>
        <p:spPr>
          <a:xfrm>
            <a:off x="1020604" y="2942392"/>
            <a:ext cx="3211235" cy="1444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Otimização de hiperparâmetros utilizando </a:t>
            </a:r>
            <a:r>
              <a:rPr lang="en-US" sz="1400" b="1" kern="0" spc="-36" dirty="0">
                <a:solidFill>
                  <a:srgbClr val="C00000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Hyperopt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 para Regressão Logística e XGBoost. Implementação de validação cruzada para garantir a robustez do modelo.</a:t>
            </a:r>
            <a:endParaRPr lang="en-US" sz="1400" dirty="0"/>
          </a:p>
        </p:txBody>
      </p:sp>
      <p:sp>
        <p:nvSpPr>
          <p:cNvPr id="28" name="Text 7">
            <a:extLst>
              <a:ext uri="{FF2B5EF4-FFF2-40B4-BE49-F238E27FC236}">
                <a16:creationId xmlns:a16="http://schemas.microsoft.com/office/drawing/2014/main" id="{830EC08F-4DC5-4164-8506-69B578D8C0C7}"/>
              </a:ext>
            </a:extLst>
          </p:cNvPr>
          <p:cNvSpPr/>
          <p:nvPr/>
        </p:nvSpPr>
        <p:spPr>
          <a:xfrm>
            <a:off x="1020604" y="5541880"/>
            <a:ext cx="321123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Melhor desempenho com </a:t>
            </a:r>
            <a:r>
              <a:rPr lang="en-US" sz="1400" b="1" kern="0" spc="-36" dirty="0" err="1">
                <a:solidFill>
                  <a:srgbClr val="C00000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Regressão</a:t>
            </a:r>
            <a:r>
              <a:rPr lang="en-US" sz="1400" b="1" kern="0" spc="-36" dirty="0">
                <a:solidFill>
                  <a:srgbClr val="C00000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400" b="1" kern="0" spc="-36" dirty="0" err="1">
                <a:solidFill>
                  <a:srgbClr val="C00000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Logística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, apresentando </a:t>
            </a:r>
            <a:r>
              <a:rPr lang="en-US" sz="1400" kern="0" spc="-36" dirty="0" err="1">
                <a:latin typeface="Fira Sans" pitchFamily="34" charset="0"/>
                <a:ea typeface="Fira Sans" pitchFamily="34" charset="-122"/>
                <a:cs typeface="Fira Sans" pitchFamily="34" charset="-120"/>
              </a:rPr>
              <a:t>maior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 recall e </a:t>
            </a:r>
            <a:r>
              <a:rPr lang="en-US" sz="1400" kern="0" spc="-36" dirty="0" err="1">
                <a:latin typeface="Fira Sans" pitchFamily="34" charset="0"/>
                <a:ea typeface="Fira Sans" pitchFamily="34" charset="-122"/>
                <a:cs typeface="Fira Sans" pitchFamily="34" charset="-120"/>
              </a:rPr>
              <a:t>em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 comparação com o </a:t>
            </a:r>
            <a:r>
              <a:rPr lang="en-US" sz="1400" kern="0" spc="-36" dirty="0" err="1">
                <a:latin typeface="Fira Sans" pitchFamily="34" charset="0"/>
                <a:ea typeface="Fira Sans" pitchFamily="34" charset="-122"/>
                <a:cs typeface="Fira Sans" pitchFamily="34" charset="-120"/>
              </a:rPr>
              <a:t>XGBoost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. </a:t>
            </a:r>
            <a:r>
              <a:rPr lang="en-US" sz="1400" kern="0" spc="-36" dirty="0" err="1">
                <a:latin typeface="Fira Sans" pitchFamily="34" charset="0"/>
                <a:ea typeface="Fira Sans" pitchFamily="34" charset="-122"/>
                <a:cs typeface="Fira Sans" pitchFamily="34" charset="-120"/>
              </a:rPr>
              <a:t>Além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 de </a:t>
            </a:r>
            <a:r>
              <a:rPr lang="en-US" sz="1400" kern="0" spc="-36" dirty="0" err="1">
                <a:latin typeface="Fira Sans" pitchFamily="34" charset="0"/>
                <a:ea typeface="Fira Sans" pitchFamily="34" charset="-122"/>
                <a:cs typeface="Fira Sans" pitchFamily="34" charset="-120"/>
              </a:rPr>
              <a:t>métricas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400" kern="0" spc="-36" dirty="0" err="1">
                <a:latin typeface="Fira Sans" pitchFamily="34" charset="0"/>
                <a:ea typeface="Fira Sans" pitchFamily="34" charset="-122"/>
                <a:cs typeface="Fira Sans" pitchFamily="34" charset="-120"/>
              </a:rPr>
              <a:t>mais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400" kern="0" spc="-36" dirty="0" err="1">
                <a:latin typeface="Fira Sans" pitchFamily="34" charset="0"/>
                <a:ea typeface="Fira Sans" pitchFamily="34" charset="-122"/>
                <a:cs typeface="Fira Sans" pitchFamily="34" charset="-120"/>
              </a:rPr>
              <a:t>equilibradas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 por </a:t>
            </a:r>
            <a:r>
              <a:rPr lang="en-US" sz="1400" kern="0" spc="-36" dirty="0" err="1">
                <a:latin typeface="Fira Sans" pitchFamily="34" charset="0"/>
                <a:ea typeface="Fira Sans" pitchFamily="34" charset="-122"/>
                <a:cs typeface="Fira Sans" pitchFamily="34" charset="-120"/>
              </a:rPr>
              <a:t>classe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r>
              <a:rPr lang="en-US" sz="1400" kern="0" spc="-36" dirty="0" err="1">
                <a:latin typeface="Fira Sans" pitchFamily="34" charset="0"/>
                <a:ea typeface="Fira Sans" pitchFamily="34" charset="-122"/>
                <a:cs typeface="Fira Sans" pitchFamily="34" charset="-120"/>
              </a:rPr>
              <a:t>melhor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400" kern="0" spc="-36" dirty="0" err="1">
                <a:latin typeface="Fira Sans" pitchFamily="34" charset="0"/>
                <a:ea typeface="Fira Sans" pitchFamily="34" charset="-122"/>
                <a:cs typeface="Fira Sans" pitchFamily="34" charset="-120"/>
              </a:rPr>
              <a:t>acurácia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 e </a:t>
            </a:r>
            <a:r>
              <a:rPr lang="en-US" sz="1400" kern="0" spc="-36" dirty="0" err="1">
                <a:latin typeface="Fira Sans" pitchFamily="34" charset="0"/>
                <a:ea typeface="Fira Sans" pitchFamily="34" charset="-122"/>
                <a:cs typeface="Fira Sans" pitchFamily="34" charset="-120"/>
              </a:rPr>
              <a:t>melhor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400" kern="0" spc="-36" dirty="0" err="1">
                <a:latin typeface="Fira Sans" pitchFamily="34" charset="0"/>
                <a:ea typeface="Fira Sans" pitchFamily="34" charset="-122"/>
                <a:cs typeface="Fira Sans" pitchFamily="34" charset="-120"/>
              </a:rPr>
              <a:t>custo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400" kern="0" spc="-36" dirty="0" err="1">
                <a:latin typeface="Fira Sans" pitchFamily="34" charset="0"/>
                <a:ea typeface="Fira Sans" pitchFamily="34" charset="-122"/>
                <a:cs typeface="Fira Sans" pitchFamily="34" charset="-120"/>
              </a:rPr>
              <a:t>computacional</a:t>
            </a:r>
            <a:r>
              <a:rPr lang="en-US" sz="1400" kern="0" spc="-36" dirty="0"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400" dirty="0"/>
          </a:p>
        </p:txBody>
      </p:sp>
      <p:sp>
        <p:nvSpPr>
          <p:cNvPr id="29" name="Text 6">
            <a:extLst>
              <a:ext uri="{FF2B5EF4-FFF2-40B4-BE49-F238E27FC236}">
                <a16:creationId xmlns:a16="http://schemas.microsoft.com/office/drawing/2014/main" id="{F55B1C09-D75A-4040-BF60-ECC1A0317BE8}"/>
              </a:ext>
            </a:extLst>
          </p:cNvPr>
          <p:cNvSpPr/>
          <p:nvPr/>
        </p:nvSpPr>
        <p:spPr>
          <a:xfrm>
            <a:off x="1020603" y="51111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latin typeface="Anton" pitchFamily="34" charset="0"/>
                <a:ea typeface="Anton" pitchFamily="34" charset="-122"/>
                <a:cs typeface="Anton" pitchFamily="34" charset="-120"/>
              </a:rPr>
              <a:t>Desempenho</a:t>
            </a:r>
            <a:endParaRPr lang="en-US" sz="2200" dirty="0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EC3CE17D-0648-4054-8DB5-05D4F417ADC4}"/>
              </a:ext>
            </a:extLst>
          </p:cNvPr>
          <p:cNvSpPr/>
          <p:nvPr/>
        </p:nvSpPr>
        <p:spPr>
          <a:xfrm>
            <a:off x="9715265" y="2961707"/>
            <a:ext cx="3711368" cy="4354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400" kern="0" spc="-36" dirty="0" err="1">
                <a:solidFill>
                  <a:srgbClr val="1F1F1F"/>
                </a:solidFill>
                <a:latin typeface="Fira Sans" pitchFamily="34" charset="0"/>
              </a:rPr>
              <a:t>Implementação</a:t>
            </a:r>
            <a:r>
              <a:rPr lang="en-US" sz="1400" kern="0" spc="-36" dirty="0">
                <a:solidFill>
                  <a:srgbClr val="1F1F1F"/>
                </a:solidFill>
                <a:latin typeface="Fira Sans" pitchFamily="34" charset="0"/>
              </a:rPr>
              <a:t> do modelo em um pipeline automatizado para prever a </a:t>
            </a:r>
            <a:r>
              <a:rPr lang="en-US" sz="1400" kern="0" spc="-36" dirty="0" err="1">
                <a:solidFill>
                  <a:srgbClr val="1F1F1F"/>
                </a:solidFill>
                <a:latin typeface="Fira Sans" pitchFamily="34" charset="0"/>
              </a:rPr>
              <a:t>aceitação</a:t>
            </a:r>
            <a:r>
              <a:rPr lang="en-US" sz="1400" kern="0" spc="-36" dirty="0">
                <a:solidFill>
                  <a:srgbClr val="1F1F1F"/>
                </a:solidFill>
                <a:latin typeface="Fira Sans" pitchFamily="34" charset="0"/>
              </a:rPr>
              <a:t> de ofertas em tempo real;</a:t>
            </a:r>
          </a:p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400" kern="0" spc="-36" dirty="0" err="1">
                <a:solidFill>
                  <a:srgbClr val="1F1F1F"/>
                </a:solidFill>
                <a:latin typeface="Fira Sans" pitchFamily="34" charset="0"/>
              </a:rPr>
              <a:t>Análise</a:t>
            </a:r>
            <a:r>
              <a:rPr lang="en-US" sz="1400" kern="0" spc="-36" dirty="0">
                <a:solidFill>
                  <a:srgbClr val="1F1F1F"/>
                </a:solidFill>
                <a:latin typeface="Fira Sans" pitchFamily="34" charset="0"/>
              </a:rPr>
              <a:t> de custo-benefício para determinar o impacto financeiro da implementação do </a:t>
            </a:r>
            <a:r>
              <a:rPr lang="en-US" sz="1400" kern="0" spc="-36" dirty="0" err="1">
                <a:solidFill>
                  <a:srgbClr val="1F1F1F"/>
                </a:solidFill>
                <a:latin typeface="Fira Sans" pitchFamily="34" charset="0"/>
              </a:rPr>
              <a:t>modelo</a:t>
            </a:r>
            <a:r>
              <a:rPr lang="en-US" sz="1400" kern="0" spc="-36" dirty="0">
                <a:solidFill>
                  <a:srgbClr val="1F1F1F"/>
                </a:solidFill>
                <a:latin typeface="Fira Sans" pitchFamily="34" charset="0"/>
              </a:rPr>
              <a:t>;</a:t>
            </a:r>
          </a:p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400" kern="0" spc="-36" dirty="0" err="1">
                <a:solidFill>
                  <a:srgbClr val="1F1F1F"/>
                </a:solidFill>
                <a:latin typeface="Fira Sans" pitchFamily="34" charset="0"/>
              </a:rPr>
              <a:t>Refinar</a:t>
            </a:r>
            <a:r>
              <a:rPr lang="en-US" sz="1400" kern="0" spc="-36" dirty="0">
                <a:solidFill>
                  <a:srgbClr val="1F1F1F"/>
                </a:solidFill>
                <a:latin typeface="Fira Sans" pitchFamily="34" charset="0"/>
              </a:rPr>
              <a:t> features e </a:t>
            </a:r>
            <a:r>
              <a:rPr lang="en-US" sz="1400" kern="0" spc="-36" dirty="0" err="1">
                <a:solidFill>
                  <a:srgbClr val="1F1F1F"/>
                </a:solidFill>
                <a:latin typeface="Fira Sans" pitchFamily="34" charset="0"/>
              </a:rPr>
              <a:t>buscar</a:t>
            </a:r>
            <a:r>
              <a:rPr lang="en-US" sz="1400" kern="0" spc="-36" dirty="0">
                <a:solidFill>
                  <a:srgbClr val="1F1F1F"/>
                </a:solidFill>
                <a:latin typeface="Fira Sans" pitchFamily="34" charset="0"/>
              </a:rPr>
              <a:t> </a:t>
            </a:r>
            <a:r>
              <a:rPr lang="en-US" sz="1400" kern="0" spc="-36" dirty="0" err="1">
                <a:solidFill>
                  <a:srgbClr val="1F1F1F"/>
                </a:solidFill>
                <a:latin typeface="Fira Sans" pitchFamily="34" charset="0"/>
              </a:rPr>
              <a:t>melhores</a:t>
            </a:r>
            <a:r>
              <a:rPr lang="en-US" sz="1400" kern="0" spc="-36" dirty="0">
                <a:solidFill>
                  <a:srgbClr val="1F1F1F"/>
                </a:solidFill>
                <a:latin typeface="Fira Sans" pitchFamily="34" charset="0"/>
              </a:rPr>
              <a:t> </a:t>
            </a:r>
            <a:r>
              <a:rPr lang="en-US" sz="1400" kern="0" spc="-36" dirty="0" err="1">
                <a:solidFill>
                  <a:srgbClr val="1F1F1F"/>
                </a:solidFill>
                <a:latin typeface="Fira Sans" pitchFamily="34" charset="0"/>
              </a:rPr>
              <a:t>resultados</a:t>
            </a:r>
            <a:r>
              <a:rPr lang="en-US" sz="1400" kern="0" spc="-36" dirty="0">
                <a:solidFill>
                  <a:srgbClr val="1F1F1F"/>
                </a:solidFill>
                <a:latin typeface="Fira Sans" pitchFamily="34" charset="0"/>
              </a:rPr>
              <a:t> no </a:t>
            </a:r>
            <a:r>
              <a:rPr lang="en-US" sz="1400" kern="0" spc="-36" dirty="0" err="1">
                <a:solidFill>
                  <a:srgbClr val="1F1F1F"/>
                </a:solidFill>
                <a:latin typeface="Fira Sans" pitchFamily="34" charset="0"/>
              </a:rPr>
              <a:t>desempenho</a:t>
            </a:r>
            <a:r>
              <a:rPr lang="en-US" sz="1400" kern="0" spc="-36" dirty="0">
                <a:solidFill>
                  <a:srgbClr val="1F1F1F"/>
                </a:solidFill>
                <a:latin typeface="Fira Sans" pitchFamily="34" charset="0"/>
              </a:rPr>
              <a:t> do </a:t>
            </a:r>
            <a:r>
              <a:rPr lang="en-US" sz="1400" kern="0" spc="-36" dirty="0" err="1">
                <a:solidFill>
                  <a:srgbClr val="1F1F1F"/>
                </a:solidFill>
                <a:latin typeface="Fira Sans" pitchFamily="34" charset="0"/>
              </a:rPr>
              <a:t>modelo</a:t>
            </a:r>
            <a:r>
              <a:rPr lang="en-US" sz="1400" kern="0" spc="-36" dirty="0">
                <a:solidFill>
                  <a:srgbClr val="1F1F1F"/>
                </a:solidFill>
                <a:latin typeface="Fira Sans" pitchFamily="34" charset="0"/>
              </a:rPr>
              <a:t>;</a:t>
            </a:r>
          </a:p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400" kern="0" spc="-36" dirty="0" err="1">
                <a:solidFill>
                  <a:srgbClr val="1F1F1F"/>
                </a:solidFill>
                <a:latin typeface="Fira Sans" pitchFamily="34" charset="0"/>
              </a:rPr>
              <a:t>Testar</a:t>
            </a:r>
            <a:r>
              <a:rPr lang="en-US" sz="1400" kern="0" spc="-36" dirty="0">
                <a:solidFill>
                  <a:srgbClr val="1F1F1F"/>
                </a:solidFill>
                <a:latin typeface="Fira Sans" pitchFamily="34" charset="0"/>
              </a:rPr>
              <a:t> outros </a:t>
            </a:r>
            <a:r>
              <a:rPr lang="en-US" sz="1400" kern="0" spc="-36" dirty="0" err="1">
                <a:solidFill>
                  <a:srgbClr val="1F1F1F"/>
                </a:solidFill>
                <a:latin typeface="Fira Sans" pitchFamily="34" charset="0"/>
              </a:rPr>
              <a:t>algoritmos</a:t>
            </a:r>
            <a:r>
              <a:rPr lang="en-US" sz="1400" kern="0" spc="-36" dirty="0">
                <a:solidFill>
                  <a:srgbClr val="1F1F1F"/>
                </a:solidFill>
                <a:latin typeface="Fira Sans" pitchFamily="34" charset="0"/>
              </a:rPr>
              <a:t>.</a:t>
            </a:r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5B69705C-405E-4A02-A240-C06EA8237C30}"/>
              </a:ext>
            </a:extLst>
          </p:cNvPr>
          <p:cNvSpPr/>
          <p:nvPr/>
        </p:nvSpPr>
        <p:spPr>
          <a:xfrm>
            <a:off x="4912279" y="22760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 err="1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Regressão</a:t>
            </a:r>
            <a:r>
              <a:rPr lang="en-US" sz="2200" kern="0" spc="-22" dirty="0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 </a:t>
            </a:r>
            <a:r>
              <a:rPr lang="en-US" sz="2200" kern="0" spc="-22" dirty="0" err="1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Logística</a:t>
            </a:r>
            <a:endParaRPr lang="en-US" sz="2200" dirty="0">
              <a:solidFill>
                <a:srgbClr val="ED1B30"/>
              </a:solidFill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DF4ACE99-732E-4A0F-A2AC-ADDF045E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468" y="3041858"/>
            <a:ext cx="4435384" cy="1429940"/>
          </a:xfrm>
          <a:prstGeom prst="rect">
            <a:avLst/>
          </a:prstGeom>
        </p:spPr>
      </p:pic>
      <p:sp>
        <p:nvSpPr>
          <p:cNvPr id="36" name="Text 6">
            <a:extLst>
              <a:ext uri="{FF2B5EF4-FFF2-40B4-BE49-F238E27FC236}">
                <a16:creationId xmlns:a16="http://schemas.microsoft.com/office/drawing/2014/main" id="{45BD01BC-51E6-4A8F-BE6C-71F9B2B3C4A9}"/>
              </a:ext>
            </a:extLst>
          </p:cNvPr>
          <p:cNvSpPr/>
          <p:nvPr/>
        </p:nvSpPr>
        <p:spPr>
          <a:xfrm>
            <a:off x="9777640" y="23446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 err="1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Próximos</a:t>
            </a:r>
            <a:r>
              <a:rPr lang="en-US" sz="2200" kern="0" spc="-22" dirty="0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 </a:t>
            </a:r>
            <a:r>
              <a:rPr lang="en-US" sz="2200" kern="0" spc="-22" dirty="0" err="1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Passos</a:t>
            </a:r>
            <a:endParaRPr lang="en-US" sz="2200" dirty="0">
              <a:solidFill>
                <a:srgbClr val="ED1B30"/>
              </a:solidFill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2B1B59F3-3EF4-43DC-B01B-C91CA81B3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503" y="6047776"/>
            <a:ext cx="4615349" cy="1590897"/>
          </a:xfrm>
          <a:prstGeom prst="rect">
            <a:avLst/>
          </a:prstGeom>
        </p:spPr>
      </p:pic>
      <p:sp>
        <p:nvSpPr>
          <p:cNvPr id="38" name="Text 6">
            <a:extLst>
              <a:ext uri="{FF2B5EF4-FFF2-40B4-BE49-F238E27FC236}">
                <a16:creationId xmlns:a16="http://schemas.microsoft.com/office/drawing/2014/main" id="{B4AA7BAC-C488-4767-AD09-C0EFB6E13E4D}"/>
              </a:ext>
            </a:extLst>
          </p:cNvPr>
          <p:cNvSpPr/>
          <p:nvPr/>
        </p:nvSpPr>
        <p:spPr>
          <a:xfrm>
            <a:off x="4912280" y="5458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 err="1">
                <a:solidFill>
                  <a:srgbClr val="ED1B30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XGBoost</a:t>
            </a:r>
            <a:endParaRPr lang="en-US" sz="2200" kern="0" spc="-22" dirty="0">
              <a:solidFill>
                <a:srgbClr val="ED1B30"/>
              </a:solidFill>
              <a:latin typeface="Anton" pitchFamily="34" charset="0"/>
              <a:ea typeface="Anton" pitchFamily="34" charset="-122"/>
              <a:cs typeface="Anton" pitchFamily="34" charset="-120"/>
            </a:endParaRPr>
          </a:p>
        </p:txBody>
      </p:sp>
      <p:pic>
        <p:nvPicPr>
          <p:cNvPr id="4100" name="Picture 4" descr="Tudo sobre iFood - História e Notícias - Canaltech">
            <a:extLst>
              <a:ext uri="{FF2B5EF4-FFF2-40B4-BE49-F238E27FC236}">
                <a16:creationId xmlns:a16="http://schemas.microsoft.com/office/drawing/2014/main" id="{B4688C44-DC44-4DE2-8E5E-1FDF647C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0334" y="2225158"/>
            <a:ext cx="625666" cy="62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1">
            <a:extLst>
              <a:ext uri="{FF2B5EF4-FFF2-40B4-BE49-F238E27FC236}">
                <a16:creationId xmlns:a16="http://schemas.microsoft.com/office/drawing/2014/main" id="{A6C3FE26-D84C-436E-A238-F6D98EC90D46}"/>
              </a:ext>
            </a:extLst>
          </p:cNvPr>
          <p:cNvSpPr/>
          <p:nvPr/>
        </p:nvSpPr>
        <p:spPr>
          <a:xfrm>
            <a:off x="11466791" y="7822069"/>
            <a:ext cx="1537930" cy="815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Maria Clara Castro | </a:t>
            </a:r>
            <a:r>
              <a:rPr lang="en-US" sz="1400" kern="0" spc="-36" dirty="0" err="1">
                <a:solidFill>
                  <a:srgbClr val="3C3838"/>
                </a:solidFill>
                <a:latin typeface="Fira Sans" pitchFamily="34" charset="0"/>
              </a:rPr>
              <a:t>Cientista</a:t>
            </a:r>
            <a:r>
              <a:rPr lang="en-US" sz="1400" kern="0" spc="-36" dirty="0">
                <a:solidFill>
                  <a:srgbClr val="3C3838"/>
                </a:solidFill>
                <a:latin typeface="Fira Sans" pitchFamily="34" charset="0"/>
              </a:rPr>
              <a:t> de Dados</a:t>
            </a:r>
            <a:endParaRPr lang="en-US" sz="1400" dirty="0">
              <a:solidFill>
                <a:srgbClr val="3C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6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518</Words>
  <Application>Microsoft Office PowerPoint</Application>
  <PresentationFormat>Personalizar</PresentationFormat>
  <Paragraphs>88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Fira Sans</vt:lpstr>
      <vt:lpstr>Anton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Maria Clara</cp:lastModifiedBy>
  <cp:revision>20</cp:revision>
  <dcterms:created xsi:type="dcterms:W3CDTF">2025-03-18T15:21:45Z</dcterms:created>
  <dcterms:modified xsi:type="dcterms:W3CDTF">2025-03-18T20:01:19Z</dcterms:modified>
</cp:coreProperties>
</file>