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notesMasterIdLst>
    <p:notesMasterId r:id="rId17"/>
  </p:notesMasterIdLst>
  <p:handoutMasterIdLst>
    <p:handoutMasterId r:id="rId18"/>
  </p:handoutMasterIdLst>
  <p:sldIdLst>
    <p:sldId id="274" r:id="rId2"/>
    <p:sldId id="283" r:id="rId3"/>
    <p:sldId id="282" r:id="rId4"/>
    <p:sldId id="284" r:id="rId5"/>
    <p:sldId id="280" r:id="rId6"/>
    <p:sldId id="285" r:id="rId7"/>
    <p:sldId id="290" r:id="rId8"/>
    <p:sldId id="278" r:id="rId9"/>
    <p:sldId id="275" r:id="rId10"/>
    <p:sldId id="289" r:id="rId11"/>
    <p:sldId id="258" r:id="rId12"/>
    <p:sldId id="276" r:id="rId13"/>
    <p:sldId id="288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818"/>
    <a:srgbClr val="F49815"/>
    <a:srgbClr val="C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7290" autoAdjust="0"/>
  </p:normalViewPr>
  <p:slideViewPr>
    <p:cSldViewPr snapToGrid="0">
      <p:cViewPr>
        <p:scale>
          <a:sx n="65" d="100"/>
          <a:sy n="65" d="100"/>
        </p:scale>
        <p:origin x="-1176" y="-552"/>
      </p:cViewPr>
      <p:guideLst>
        <p:guide orient="horz" pos="2160"/>
        <p:guide pos="384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D1BFF0-78F4-42C8-81E3-7C5B3E639073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D2A4D2-9929-4F87-9DAB-3BDBDDBDE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32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20976D-D1AE-4B7B-BBB1-0504C5498D1A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D5A345-5AAA-4115-A93C-05D34B89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6B8A34-5066-47C5-B19A-60734D84307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Help visitors find “Hidden Gems”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2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6FD5A6-CB7D-4BD0-BE0C-8A44F26A902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Problem:</a:t>
            </a:r>
          </a:p>
          <a:p>
            <a:pPr marL="0" indent="0">
              <a:buNone/>
            </a:pPr>
            <a:r>
              <a:rPr lang="en-US" altLang="en-US" dirty="0" smtClean="0"/>
              <a:t>History centers and other community organizations are confined within their walls and lack the resources to utilize mobile technology on their own</a:t>
            </a:r>
          </a:p>
          <a:p>
            <a:pPr marL="0" indent="0">
              <a:buNone/>
            </a:pPr>
            <a:r>
              <a:rPr lang="en-US" altLang="en-US" dirty="0" smtClean="0"/>
              <a:t>Visitors traveling in a new area are under informed about local history and attractions and there is no single place to go to get that information</a:t>
            </a:r>
          </a:p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err="1" smtClean="0"/>
              <a:t>Touricana</a:t>
            </a:r>
            <a:r>
              <a:rPr lang="en-US" dirty="0" smtClean="0"/>
              <a:t>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Many organizations</a:t>
            </a:r>
            <a:r>
              <a:rPr lang="en-US" altLang="en-US" baseline="0" dirty="0" smtClean="0"/>
              <a:t> have a stake in whether and how visitors stop and engage in their communities. H</a:t>
            </a:r>
            <a:r>
              <a:rPr lang="en-US" altLang="en-US" dirty="0" smtClean="0"/>
              <a:t>istory centers, tourism bureaus, business associations, and others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often limited</a:t>
            </a:r>
            <a:r>
              <a:rPr lang="en-US" altLang="en-US" baseline="0" dirty="0" smtClean="0"/>
              <a:t> in their ability to compete for visibility in online search and travel tools, which require more and more  savvy, time and cost. </a:t>
            </a:r>
          </a:p>
          <a:p>
            <a:pPr marL="0" indent="0">
              <a:buNone/>
            </a:pPr>
            <a:endParaRPr lang="en-US" altLang="en-US" baseline="0" dirty="0" smtClean="0"/>
          </a:p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err="1" smtClean="0"/>
              <a:t>Touricana</a:t>
            </a:r>
            <a:r>
              <a:rPr lang="en-US" dirty="0" smtClean="0"/>
              <a:t>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notion of community stakeholders, starting out, is those </a:t>
            </a:r>
            <a:r>
              <a:rPr lang="en-US" dirty="0" smtClean="0"/>
              <a:t>whose primary need</a:t>
            </a:r>
            <a:r>
              <a:rPr lang="en-US" baseline="0" dirty="0" smtClean="0"/>
              <a:t> is to attract visitors to the community and who are already engaged in those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 is designed to accommodate visitors with a variety of needs, interests and contexts.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60B-B355-4223-9943-306C55691D2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EE09-1355-4137-8CA6-7D0296B02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dWingIgn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295041"/>
            <a:ext cx="4556657" cy="1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DEA-1D78-4D1C-80A6-20E6862BF4F2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232-0AB1-4C5A-A643-6C81BEAAE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5EF-274B-4AF0-93FB-A20CEF1F9CEA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5466-7F2E-43E2-A8B6-40FD4E71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8"/>
            <a:ext cx="9102105" cy="823078"/>
          </a:xfrm>
        </p:spPr>
        <p:txBody>
          <a:bodyPr/>
          <a:lstStyle>
            <a:lvl1pPr>
              <a:defRPr>
                <a:latin typeface="Lucida Grande CE"/>
                <a:cs typeface="Lucida Grande C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1413-059C-4CCF-8312-74F09227F041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5D94-E730-496D-ACAC-9F5F33A65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FB61-8512-43DA-BAF8-0C175D33425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50F-ABEE-409D-8530-A34634C822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870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68D-D1E2-4470-A5A5-2107EEF23BB9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7A9-935A-4F55-851F-0264589DA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0ED-9BEF-4CF1-B41F-61FE4DB1F58F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00A7-7DF0-4803-AAE0-A8915131CE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6AD6-E9F4-43EC-BC0F-590F81455F40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8216-AFCB-48B9-8DDC-CE96EEF08A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AFD-710D-48B3-91CE-E9545877235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72C9-FD72-41EB-A90D-7543FAE4B2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D89A0-3BD2-4421-9DB5-02FFDD852A9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71D80-CE5A-4182-BB38-769DA83576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63A-4159-48EE-870A-637C135587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3C7-F307-4CF7-80F4-67B949043F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B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8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638" y="117586"/>
            <a:ext cx="9102105" cy="705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110A7-532A-4812-B199-31109545ED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EA501-ED1B-450C-AF94-6A1F48634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12" descr="RedWingIgn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5" y="156075"/>
            <a:ext cx="3186892" cy="8062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667997" y="762002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latin typeface="Marker Felt"/>
                <a:cs typeface="Marker Felt"/>
              </a:rPr>
              <a:t>Touricana</a:t>
            </a:r>
            <a:endParaRPr lang="en-US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058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i="0" kern="1200" spc="-50" baseline="0">
          <a:solidFill>
            <a:srgbClr val="CB001A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What+would+I+love+in+Red+Wing,+MN?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8528"/>
          </a:xfrm>
        </p:spPr>
        <p:txBody>
          <a:bodyPr/>
          <a:lstStyle/>
          <a:p>
            <a:pPr algn="ctr"/>
            <a:r>
              <a:rPr lang="en-US" altLang="en-US" dirty="0" err="1" smtClean="0">
                <a:solidFill>
                  <a:srgbClr val="CB001A"/>
                </a:solidFill>
              </a:rPr>
              <a:t>Touricana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i="1" dirty="0" smtClean="0"/>
              <a:t>Take the path best travelled</a:t>
            </a:r>
            <a:endParaRPr lang="en-US" altLang="en-US" sz="3600" i="1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541000"/>
            <a:ext cx="12192000" cy="897938"/>
          </a:xfrm>
        </p:spPr>
        <p:txBody>
          <a:bodyPr numCol="1">
            <a:noAutofit/>
          </a:bodyPr>
          <a:lstStyle/>
          <a:p>
            <a:pPr algn="ctr"/>
            <a:r>
              <a:rPr lang="en-US" altLang="en-US" sz="1800" dirty="0" smtClean="0"/>
              <a:t>Scott </a:t>
            </a:r>
            <a:r>
              <a:rPr lang="en-US" altLang="en-US" sz="1800" dirty="0" err="1" smtClean="0"/>
              <a:t>Adkisson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Ross Conklin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Tom Day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Michelle Funk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Mike </a:t>
            </a:r>
            <a:r>
              <a:rPr lang="en-US" altLang="en-US" sz="1800" dirty="0" err="1" smtClean="0"/>
              <a:t>Gesme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Lucida Grande"/>
              <a:ea typeface="Lucida Grande"/>
              <a:cs typeface="Lucida Grande"/>
            </a:endParaRPr>
          </a:p>
          <a:p>
            <a:pPr algn="ctr"/>
            <a:r>
              <a:rPr lang="en-US" altLang="en-US" sz="1800" dirty="0" smtClean="0"/>
              <a:t>Anthony </a:t>
            </a:r>
            <a:r>
              <a:rPr lang="en-US" altLang="en-US" sz="1800" dirty="0" err="1" smtClean="0"/>
              <a:t>Nemcek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Joshua Peterson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Nathan </a:t>
            </a:r>
            <a:r>
              <a:rPr lang="en-US" altLang="en-US" sz="1800" dirty="0" err="1" smtClean="0"/>
              <a:t>Witzany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Alex </a:t>
            </a:r>
            <a:r>
              <a:rPr lang="en-US" altLang="en-US" sz="1800" dirty="0" err="1" smtClean="0"/>
              <a:t>Zeig</a:t>
            </a:r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112"/>
          </a:xfrm>
        </p:spPr>
        <p:txBody>
          <a:bodyPr>
            <a:noAutofit/>
          </a:bodyPr>
          <a:lstStyle/>
          <a:p>
            <a:pPr>
              <a:tabLst>
                <a:tab pos="625475" algn="l"/>
              </a:tabLst>
            </a:pPr>
            <a:r>
              <a:rPr lang="en-US" altLang="en-US" sz="2800" dirty="0" smtClean="0"/>
              <a:t>Recruiting end users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Community stakeholders promote to their audience and viewers </a:t>
            </a:r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Signage: At attractions, in windows (URLs, QR codes, NFCs) </a:t>
            </a:r>
            <a:endParaRPr lang="en-US" altLang="en-US" sz="1800" dirty="0"/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Stakeholders share individual tours through social media, signage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Visitors participating in a tour install app, create a profile. </a:t>
            </a:r>
          </a:p>
          <a:p>
            <a:pPr>
              <a:tabLst>
                <a:tab pos="625475" algn="l"/>
              </a:tabLst>
            </a:pPr>
            <a:r>
              <a:rPr lang="en-US" altLang="en-US" sz="2800" dirty="0" smtClean="0"/>
              <a:t>Build content and user base first, monetize later 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smtClean="0"/>
              <a:t>Possibilities for expansion to include sponsored tours, promotions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err="1" smtClean="0"/>
              <a:t>Freemium</a:t>
            </a:r>
            <a:r>
              <a:rPr lang="en-US" altLang="en-US" sz="2400" dirty="0" smtClean="0"/>
              <a:t> possibilities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9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Location and tou</a:t>
            </a:r>
            <a:r>
              <a:rPr lang="en-US" altLang="en-US" sz="3600" dirty="0" smtClean="0"/>
              <a:t>r creation</a:t>
            </a:r>
            <a:endParaRPr lang="en-US" altLang="en-US" sz="36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Visitor Interface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Profile and preferences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City-level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Location-level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Tour level</a:t>
            </a:r>
            <a:endParaRPr lang="en-US" alt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Non-offensive notifications</a:t>
            </a:r>
          </a:p>
          <a:p>
            <a:pPr marL="742950" lvl="2" indent="-352425">
              <a:lnSpc>
                <a:spcPct val="150000"/>
              </a:lnSpc>
            </a:pPr>
            <a:r>
              <a:rPr lang="en-US" altLang="en-US" sz="3200" dirty="0"/>
              <a:t>P</a:t>
            </a:r>
            <a:r>
              <a:rPr lang="en-US" altLang="en-US" sz="3200" dirty="0" smtClean="0"/>
              <a:t>references</a:t>
            </a:r>
          </a:p>
          <a:p>
            <a:pPr lvl="2">
              <a:lnSpc>
                <a:spcPct val="150000"/>
              </a:lnSpc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Unique Value Added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With </a:t>
            </a:r>
            <a:r>
              <a:rPr lang="en-US" altLang="en-US" sz="4000" b="1" dirty="0" smtClean="0"/>
              <a:t>minimal overhead</a:t>
            </a:r>
            <a:r>
              <a:rPr lang="en-US" altLang="en-US" sz="4000" dirty="0" smtClean="0"/>
              <a:t>, community stakeholders </a:t>
            </a:r>
            <a:r>
              <a:rPr lang="en-US" altLang="en-US" sz="4000" dirty="0"/>
              <a:t>can </a:t>
            </a:r>
            <a:r>
              <a:rPr lang="en-US" altLang="en-US" sz="4000" dirty="0" smtClean="0"/>
              <a:t>provide visitors with a </a:t>
            </a:r>
            <a:r>
              <a:rPr lang="en-US" altLang="en-US" sz="4000" b="1" dirty="0" smtClean="0"/>
              <a:t>location-driven, </a:t>
            </a:r>
            <a:r>
              <a:rPr lang="en-US" altLang="en-US" sz="4000" b="1" dirty="0" smtClean="0"/>
              <a:t>preference-driven, c</a:t>
            </a:r>
            <a:r>
              <a:rPr lang="en-US" altLang="en-US" sz="4000" b="1" dirty="0" smtClean="0"/>
              <a:t>urated experience. 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309"/>
            <a:ext cx="11155680" cy="722922"/>
          </a:xfrm>
        </p:spPr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 smtClean="0"/>
              <a:t> Unique </a:t>
            </a:r>
            <a:r>
              <a:rPr lang="en-US" altLang="en-US" dirty="0"/>
              <a:t>Value Added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COMMUNITY STAKEHOLDERS	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49263" lvl="1" indent="-249238"/>
            <a:r>
              <a:rPr lang="en-US" altLang="en-US" sz="2400" dirty="0"/>
              <a:t>Unified </a:t>
            </a:r>
            <a:r>
              <a:rPr lang="en-US" altLang="en-US" sz="2400" dirty="0" smtClean="0"/>
              <a:t>Platform</a:t>
            </a:r>
            <a:endParaRPr lang="en-US" altLang="en-US" sz="2400" dirty="0"/>
          </a:p>
          <a:p>
            <a:pPr marL="449263" lvl="1" indent="-249238"/>
            <a:r>
              <a:rPr lang="en-US" altLang="en-US" sz="2400" dirty="0"/>
              <a:t>L</a:t>
            </a:r>
            <a:r>
              <a:rPr lang="en-US" altLang="en-US" sz="2400" dirty="0" smtClean="0"/>
              <a:t>ow </a:t>
            </a:r>
            <a:r>
              <a:rPr lang="en-US" altLang="en-US" sz="2400" dirty="0"/>
              <a:t>barrier to </a:t>
            </a:r>
            <a:r>
              <a:rPr lang="en-US" altLang="en-US" sz="2400" dirty="0" smtClean="0"/>
              <a:t>entry</a:t>
            </a:r>
          </a:p>
          <a:p>
            <a:pPr marL="449263" lvl="1" indent="-249238"/>
            <a:r>
              <a:rPr lang="en-US" altLang="en-US" sz="2400" dirty="0"/>
              <a:t>Promotes a deeper relationship with the </a:t>
            </a:r>
            <a:r>
              <a:rPr lang="en-US" altLang="en-US" sz="2400" dirty="0" smtClean="0"/>
              <a:t>community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24001"/>
            <a:ext cx="4937760" cy="105833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VISITORS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49263" lvl="1" indent="-249238"/>
            <a:r>
              <a:rPr lang="en-US" altLang="en-US" sz="2400" dirty="0" smtClean="0"/>
              <a:t>Low effort, high quality </a:t>
            </a:r>
          </a:p>
          <a:p>
            <a:pPr marL="449263" lvl="1" indent="-249238"/>
            <a:r>
              <a:rPr lang="en-US" altLang="en-US" sz="2400" dirty="0" smtClean="0"/>
              <a:t>Preference-based</a:t>
            </a:r>
          </a:p>
          <a:p>
            <a:pPr marL="449263" lvl="1" indent="-249238"/>
            <a:r>
              <a:rPr lang="en-US" altLang="en-US" sz="2400" dirty="0" smtClean="0"/>
              <a:t>Don’t depend on searches</a:t>
            </a:r>
          </a:p>
          <a:p>
            <a:pPr marL="449263" lvl="1" indent="-249238"/>
            <a:r>
              <a:rPr lang="en-US" altLang="en-US" sz="2400" dirty="0" smtClean="0"/>
              <a:t>Location-driven</a:t>
            </a:r>
          </a:p>
          <a:p>
            <a:pPr marL="449263" lvl="1" indent="-249238"/>
            <a:r>
              <a:rPr lang="en-US" altLang="en-US" sz="2400" dirty="0" smtClean="0"/>
              <a:t>Guided </a:t>
            </a:r>
            <a:r>
              <a:rPr lang="en-US" altLang="en-US" sz="2400" dirty="0"/>
              <a:t>Spontaneity </a:t>
            </a:r>
          </a:p>
          <a:p>
            <a:pPr marL="449263" indent="-249238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69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Post-Startup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/>
              <a:t>Freemium</a:t>
            </a:r>
            <a:r>
              <a:rPr lang="en-US" altLang="en-US" sz="2400" b="1" dirty="0" smtClean="0"/>
              <a:t> Model</a:t>
            </a:r>
            <a:endParaRPr lang="en-US" altLang="en-US" sz="2400" b="1" dirty="0"/>
          </a:p>
          <a:p>
            <a:pPr marL="508000" lvl="1" indent="-307975"/>
            <a:r>
              <a:rPr lang="en-US" altLang="en-US" sz="2400" dirty="0" smtClean="0"/>
              <a:t>Taking tours, limited tour and location creation remains free </a:t>
            </a:r>
          </a:p>
          <a:p>
            <a:pPr marL="508000" lvl="1" indent="-307975"/>
            <a:r>
              <a:rPr lang="en-US" altLang="en-US" sz="2400" dirty="0" smtClean="0"/>
              <a:t>Premium features: Analytics, user data, additional uploads </a:t>
            </a:r>
          </a:p>
          <a:p>
            <a:pPr marL="508000" lvl="1" indent="-307975"/>
            <a:r>
              <a:rPr lang="en-US" altLang="en-US" sz="2400" dirty="0" smtClean="0"/>
              <a:t>Paid interactive features for content creators (Augmented Reality)</a:t>
            </a:r>
          </a:p>
          <a:p>
            <a:r>
              <a:rPr lang="en-US" sz="2400" b="1" dirty="0" smtClean="0"/>
              <a:t>Advertising Features</a:t>
            </a:r>
            <a:endParaRPr lang="en-US" sz="2400" dirty="0" smtClean="0"/>
          </a:p>
          <a:p>
            <a:pPr marL="566738" lvl="1" indent="-366713"/>
            <a:r>
              <a:rPr lang="en-US" sz="2400" dirty="0" smtClean="0"/>
              <a:t>Sponsored tours</a:t>
            </a:r>
          </a:p>
          <a:p>
            <a:pPr marL="566738" lvl="1" indent="-366713"/>
            <a:r>
              <a:rPr lang="en-US" sz="2400" dirty="0" smtClean="0"/>
              <a:t>Coupons </a:t>
            </a:r>
            <a:r>
              <a:rPr lang="en-US" sz="2400" dirty="0" smtClean="0"/>
              <a:t>or Ads for your location</a:t>
            </a:r>
          </a:p>
          <a:p>
            <a:r>
              <a:rPr lang="en-US" sz="2800" b="1" dirty="0" smtClean="0"/>
              <a:t>Paid Tours</a:t>
            </a:r>
          </a:p>
          <a:p>
            <a:pPr marL="508000" lvl="1" indent="-307975"/>
            <a:r>
              <a:rPr lang="en-US" sz="2400" dirty="0" err="1" smtClean="0"/>
              <a:t>Groupon</a:t>
            </a:r>
            <a:r>
              <a:rPr lang="en-US" sz="2400" dirty="0" smtClean="0"/>
              <a:t>,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-type</a:t>
            </a:r>
            <a:r>
              <a:rPr lang="en-US" sz="2400" dirty="0" smtClean="0"/>
              <a:t> </a:t>
            </a:r>
            <a:r>
              <a:rPr lang="en-US" sz="2400" dirty="0" smtClean="0"/>
              <a:t>Model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54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Information</a:t>
            </a:r>
            <a:r>
              <a:rPr lang="en-US" altLang="en-US" b="1" dirty="0" smtClean="0"/>
              <a:t> 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sz="32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81384"/>
            <a:ext cx="10058400" cy="3387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How can we ensure that more visitors to a town </a:t>
            </a:r>
          </a:p>
          <a:p>
            <a:pPr marL="0" indent="0" algn="ctr">
              <a:buNone/>
            </a:pPr>
            <a:r>
              <a:rPr lang="en-US" sz="3200" dirty="0" smtClean="0"/>
              <a:t>engage meaningfully in that community?</a:t>
            </a:r>
          </a:p>
        </p:txBody>
      </p:sp>
    </p:spTree>
    <p:extLst>
      <p:ext uri="{BB962C8B-B14F-4D97-AF65-F5344CB8AC3E}">
        <p14:creationId xmlns:p14="http://schemas.microsoft.com/office/powerpoint/2010/main" val="111496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reach travelers 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 Orgs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5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763" y="5408635"/>
            <a:ext cx="2129699" cy="64828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Visitors</a:t>
            </a:r>
            <a:endParaRPr lang="en-US" sz="2800" b="1" i="1" dirty="0"/>
          </a:p>
        </p:txBody>
      </p:sp>
      <p:sp>
        <p:nvSpPr>
          <p:cNvPr id="6" name="Rectangular Callout 5"/>
          <p:cNvSpPr/>
          <p:nvPr/>
        </p:nvSpPr>
        <p:spPr>
          <a:xfrm rot="16200000">
            <a:off x="6338627" y="1329709"/>
            <a:ext cx="3409893" cy="3572456"/>
          </a:xfrm>
          <a:prstGeom prst="wedgeRectCallout">
            <a:avLst>
              <a:gd name="adj1" fmla="val -64287"/>
              <a:gd name="adj2" fmla="val 36305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How can I connect to the </a:t>
            </a:r>
            <a:r>
              <a:rPr lang="en-US" sz="3200" dirty="0" smtClean="0"/>
              <a:t>the things </a:t>
            </a:r>
            <a:r>
              <a:rPr lang="en-US" sz="3200" dirty="0"/>
              <a:t>I’d love in a new place?  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reach travelers 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 Orgs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3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 descr="Screen Shot 2015-03-21 at 7.25.47 P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26187" r="21088" b="44260"/>
          <a:stretch/>
        </p:blipFill>
        <p:spPr>
          <a:xfrm>
            <a:off x="2360993" y="2184994"/>
            <a:ext cx="7801424" cy="2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3" y="1826195"/>
            <a:ext cx="10511692" cy="402336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sz="4000" b="1" dirty="0" err="1" smtClean="0"/>
              <a:t>Touricana</a:t>
            </a:r>
            <a:r>
              <a:rPr lang="en-US" sz="4000" dirty="0" smtClean="0"/>
              <a:t> is web and mobile app where visitors can find </a:t>
            </a:r>
            <a:r>
              <a:rPr lang="en-US" sz="4000" b="1" dirty="0" smtClean="0"/>
              <a:t>tours</a:t>
            </a:r>
            <a:r>
              <a:rPr lang="en-US" sz="4000" dirty="0" smtClean="0"/>
              <a:t> created by community stakeholders around specific interests and town assets.</a:t>
            </a:r>
          </a:p>
        </p:txBody>
      </p:sp>
    </p:spTree>
    <p:extLst>
      <p:ext uri="{BB962C8B-B14F-4D97-AF65-F5344CB8AC3E}">
        <p14:creationId xmlns:p14="http://schemas.microsoft.com/office/powerpoint/2010/main" val="9403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Historical Societies</a:t>
            </a:r>
          </a:p>
          <a:p>
            <a:pPr marL="558800" lvl="1" indent="-382588"/>
            <a:r>
              <a:rPr lang="en-US" sz="3200" dirty="0"/>
              <a:t>Local History Authors and Academics</a:t>
            </a:r>
          </a:p>
          <a:p>
            <a:pPr marL="558800" lvl="1" indent="-382588"/>
            <a:r>
              <a:rPr lang="en-US" sz="3200" dirty="0" smtClean="0"/>
              <a:t>Local </a:t>
            </a:r>
            <a:r>
              <a:rPr lang="en-US" sz="3200" dirty="0"/>
              <a:t>Business </a:t>
            </a:r>
            <a:r>
              <a:rPr lang="en-US" sz="3200" dirty="0" smtClean="0"/>
              <a:t>Associations</a:t>
            </a:r>
            <a:endParaRPr lang="en-US" sz="3200" dirty="0"/>
          </a:p>
          <a:p>
            <a:pPr marL="558800" lvl="1" indent="-382588"/>
            <a:r>
              <a:rPr lang="en-US" sz="3200" dirty="0"/>
              <a:t>Parks</a:t>
            </a:r>
          </a:p>
          <a:p>
            <a:pPr marL="558800" lvl="1" indent="-382588"/>
            <a:r>
              <a:rPr lang="en-US" sz="3200" dirty="0"/>
              <a:t>Local Governments</a:t>
            </a:r>
          </a:p>
          <a:p>
            <a:pPr marL="558800" lvl="1" indent="-382588"/>
            <a:r>
              <a:rPr lang="en-US" sz="3200" dirty="0" smtClean="0"/>
              <a:t>Preservation </a:t>
            </a:r>
            <a:r>
              <a:rPr lang="en-US" sz="3200" dirty="0"/>
              <a:t>societies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(End Users)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People “just passing through”</a:t>
            </a:r>
          </a:p>
          <a:p>
            <a:pPr marL="558800" lvl="1" indent="-382588"/>
            <a:r>
              <a:rPr lang="en-US" sz="3200" dirty="0" smtClean="0"/>
              <a:t>People planning a trip ahea</a:t>
            </a:r>
            <a:r>
              <a:rPr lang="en-US" sz="3200" dirty="0" smtClean="0"/>
              <a:t>d</a:t>
            </a:r>
          </a:p>
          <a:p>
            <a:pPr marL="558800" lvl="1" indent="-382588"/>
            <a:r>
              <a:rPr lang="en-US" sz="3200" dirty="0" smtClean="0"/>
              <a:t>Road trippers </a:t>
            </a:r>
          </a:p>
          <a:p>
            <a:pPr marL="558800" lvl="1" indent="-382588"/>
            <a:r>
              <a:rPr lang="en-US" sz="3200" dirty="0" smtClean="0"/>
              <a:t>Touring cyclists</a:t>
            </a:r>
          </a:p>
          <a:p>
            <a:pPr marL="558800" lvl="1" indent="-382588"/>
            <a:r>
              <a:rPr lang="en-US" sz="3200" dirty="0"/>
              <a:t>History </a:t>
            </a:r>
            <a:r>
              <a:rPr lang="en-US" sz="3200" dirty="0" smtClean="0"/>
              <a:t>nerds </a:t>
            </a:r>
            <a:r>
              <a:rPr lang="en-US" sz="3200" dirty="0"/>
              <a:t>and other </a:t>
            </a:r>
            <a:r>
              <a:rPr lang="en-US" sz="3200" dirty="0" smtClean="0"/>
              <a:t>hobbyists</a:t>
            </a:r>
            <a:endParaRPr lang="en-US" sz="3200" dirty="0" smtClean="0"/>
          </a:p>
          <a:p>
            <a:pPr marL="558800" lvl="1" indent="-382588"/>
            <a:r>
              <a:rPr lang="en-US" sz="3200" dirty="0" smtClean="0"/>
              <a:t>Residents new and </a:t>
            </a:r>
            <a:r>
              <a:rPr lang="en-US" sz="3200" dirty="0" smtClean="0"/>
              <a:t>old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56154"/>
            <a:ext cx="10235028" cy="401294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Start-up Development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/>
              <a:t>Begin with targeted community partnerships</a:t>
            </a:r>
            <a:endParaRPr lang="en-US" altLang="en-US" sz="2800" dirty="0"/>
          </a:p>
          <a:p>
            <a:pPr marL="508000" lvl="1" indent="-307975"/>
            <a:r>
              <a:rPr lang="en-US" sz="2400" dirty="0"/>
              <a:t>Funded through grants, Investment and Local Government</a:t>
            </a:r>
            <a:endParaRPr lang="en-US" altLang="en-US" sz="2400" dirty="0"/>
          </a:p>
          <a:p>
            <a:pPr marL="508000" lvl="1" indent="-307975"/>
            <a:r>
              <a:rPr lang="en-US" altLang="en-US" sz="2400" dirty="0" smtClean="0"/>
              <a:t>Create universal, scalable app (any location should work) </a:t>
            </a:r>
          </a:p>
          <a:p>
            <a:r>
              <a:rPr lang="en-US" altLang="en-US" sz="2800" dirty="0" smtClean="0"/>
              <a:t>Data Sources</a:t>
            </a:r>
          </a:p>
          <a:p>
            <a:pPr marL="508000" lvl="1" indent="-307975"/>
            <a:r>
              <a:rPr lang="en-US" altLang="en-US" sz="2400" dirty="0" smtClean="0"/>
              <a:t>Community stakeholders, tour creators responsible for data entry </a:t>
            </a:r>
          </a:p>
          <a:p>
            <a:pPr marL="508000" lvl="1" indent="-307975"/>
            <a:r>
              <a:rPr lang="en-US" altLang="en-US" sz="2400" dirty="0" smtClean="0"/>
              <a:t>Data entry process easy, designed with volunteers in mind </a:t>
            </a:r>
          </a:p>
          <a:p>
            <a:pPr marL="508000" lvl="1" indent="-307975"/>
            <a:r>
              <a:rPr lang="en-US" altLang="en-US" sz="2400" dirty="0" smtClean="0"/>
              <a:t>Initial stages: data is historical, minimal maintenance </a:t>
            </a:r>
          </a:p>
          <a:p>
            <a:pPr marL="508000" lvl="1" indent="-307975"/>
            <a:r>
              <a:rPr lang="en-US" altLang="en-US" sz="2400" dirty="0" smtClean="0"/>
              <a:t>In later stages, could include data from Yelp and other APIs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1233</Words>
  <Application>Microsoft Macintosh PowerPoint</Application>
  <PresentationFormat>Custom</PresentationFormat>
  <Paragraphs>176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Touricana   Take the path best travelled</vt:lpstr>
      <vt:lpstr>Problem</vt:lpstr>
      <vt:lpstr> Problem</vt:lpstr>
      <vt:lpstr> Problem</vt:lpstr>
      <vt:lpstr>Problem</vt:lpstr>
      <vt:lpstr>Solution</vt:lpstr>
      <vt:lpstr>Community Stakeholders</vt:lpstr>
      <vt:lpstr>Visitors (End Users) </vt:lpstr>
      <vt:lpstr>Business Model</vt:lpstr>
      <vt:lpstr>Business Model</vt:lpstr>
      <vt:lpstr>Project / Application Details </vt:lpstr>
      <vt:lpstr> Unique Value Added</vt:lpstr>
      <vt:lpstr>  Unique Value Added</vt:lpstr>
      <vt:lpstr>Sustainability Post-Startup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Bed Process</dc:title>
  <dc:creator>Microsoft account</dc:creator>
  <cp:lastModifiedBy>Michelle Funk</cp:lastModifiedBy>
  <cp:revision>129</cp:revision>
  <cp:lastPrinted>2014-01-09T17:41:47Z</cp:lastPrinted>
  <dcterms:created xsi:type="dcterms:W3CDTF">2013-10-20T12:24:37Z</dcterms:created>
  <dcterms:modified xsi:type="dcterms:W3CDTF">2015-03-22T14:33:07Z</dcterms:modified>
</cp:coreProperties>
</file>