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89" r:id="rId1"/>
  </p:sldMasterIdLst>
  <p:notesMasterIdLst>
    <p:notesMasterId r:id="rId16"/>
  </p:notesMasterIdLst>
  <p:handoutMasterIdLst>
    <p:handoutMasterId r:id="rId17"/>
  </p:handoutMasterIdLst>
  <p:sldIdLst>
    <p:sldId id="274" r:id="rId2"/>
    <p:sldId id="283" r:id="rId3"/>
    <p:sldId id="282" r:id="rId4"/>
    <p:sldId id="284" r:id="rId5"/>
    <p:sldId id="280" r:id="rId6"/>
    <p:sldId id="285" r:id="rId7"/>
    <p:sldId id="290" r:id="rId8"/>
    <p:sldId id="278" r:id="rId9"/>
    <p:sldId id="275" r:id="rId10"/>
    <p:sldId id="289" r:id="rId11"/>
    <p:sldId id="258" r:id="rId12"/>
    <p:sldId id="276" r:id="rId13"/>
    <p:sldId id="279" r:id="rId14"/>
    <p:sldId id="270" r:id="rId15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8818"/>
    <a:srgbClr val="F49815"/>
    <a:srgbClr val="CB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24" autoAdjust="0"/>
  </p:normalViewPr>
  <p:slideViewPr>
    <p:cSldViewPr snapToGrid="0">
      <p:cViewPr>
        <p:scale>
          <a:sx n="65" d="100"/>
          <a:sy n="65" d="100"/>
        </p:scale>
        <p:origin x="-1176" y="-232"/>
      </p:cViewPr>
      <p:guideLst>
        <p:guide orient="horz" pos="2160"/>
        <p:guide pos="3840"/>
      </p:guideLst>
    </p:cSldViewPr>
  </p:slideViewPr>
  <p:notesTextViewPr>
    <p:cViewPr>
      <p:scale>
        <a:sx n="215" d="100"/>
        <a:sy n="215" d="100"/>
      </p:scale>
      <p:origin x="0" y="8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2D1BFF0-78F4-42C8-81E3-7C5B3E639073}" type="datetimeFigureOut">
              <a:rPr lang="en-US" altLang="en-US"/>
              <a:pPr/>
              <a:t>3/21/15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D2A4D2-9929-4F87-9DAB-3BDBDDBDE4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0432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320976D-D1AE-4B7B-BBB1-0504C5498D1A}" type="datetimeFigureOut">
              <a:rPr lang="en-US" altLang="en-US"/>
              <a:pPr/>
              <a:t>3/21/15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AD5A345-5AAA-4115-A93C-05D34B8929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829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We are team Touricana.</a:t>
            </a: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26B8A34-5066-47C5-B19A-60734D84307A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063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ＭＳ Ｐゴシック" charset="0"/>
            </a:endParaRP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Sell Concept to Community Orgs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Develop users committed to entering data for their organization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Fund through grants/potential subscription or annual fee from Cities/business orgs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Partner with Hotels</a:t>
            </a: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Buy in from Community/City to support it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Sustainability accomplished through Buy from City</a:t>
            </a:r>
          </a:p>
          <a:p>
            <a:pPr lvl="3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EDA's</a:t>
            </a:r>
          </a:p>
          <a:p>
            <a:pPr lvl="3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Council</a:t>
            </a:r>
          </a:p>
          <a:p>
            <a:pPr lvl="3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Business Orgs</a:t>
            </a:r>
          </a:p>
          <a:p>
            <a:pPr lvl="3" rtl="0" fontAlgn="ctr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Etc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+mn-cs"/>
            </a:endParaRP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Get the end users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Market directly through organizations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Advertise walking tours at museums/on bike paths/ at historical or natural markers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Share this Tour (tweet/post/Check in)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Storefront windows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Standard Advertising Campaign (Hotel Brochures)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Info/Tourist Centers</a:t>
            </a: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Analytics surrounding location data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Deliverable back to the Community Orgs</a:t>
            </a: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Ratings/Analytics back to end users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This tour was fun!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 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 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5A345-5AAA-4115-A93C-05D34B8929E3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253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US" altLang="en-US" dirty="0" smtClean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D4B5616-DA4E-4598-9808-D64E28A3B5EC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504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Help visitors find “Hidden Gems”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5A345-5AAA-4115-A93C-05D34B8929E3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421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B6FD5A6-CB7D-4BD0-BE0C-8A44F26A902D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14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487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000" dirty="0" smtClean="0"/>
              <a:t>How can we connect more visitors to a town to</a:t>
            </a:r>
          </a:p>
          <a:p>
            <a:pPr marL="0" indent="0" algn="ctr">
              <a:buNone/>
            </a:pPr>
            <a:r>
              <a:rPr lang="en-US" sz="1000" dirty="0" smtClean="0"/>
              <a:t>meaningful experiences in that community that will keep them in (and hopefully returning to)</a:t>
            </a:r>
            <a:r>
              <a:rPr lang="en-US" sz="1000" baseline="0" dirty="0" smtClean="0"/>
              <a:t> that place?</a:t>
            </a:r>
            <a:endParaRPr lang="en-US" altLang="en-US" sz="1000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Problem:</a:t>
            </a:r>
          </a:p>
          <a:p>
            <a:pPr marL="0" indent="0">
              <a:buNone/>
            </a:pPr>
            <a:r>
              <a:rPr lang="en-US" altLang="en-US" dirty="0" smtClean="0"/>
              <a:t>History centers and other community organizations are confined within their walls and lack the resources to utilize mobile technology on their own</a:t>
            </a:r>
          </a:p>
          <a:p>
            <a:pPr marL="0" indent="0">
              <a:buNone/>
            </a:pPr>
            <a:r>
              <a:rPr lang="en-US" altLang="en-US" dirty="0" smtClean="0"/>
              <a:t>Visitors traveling in a new area are under informed about local history and attractions and there is no single place to go to get that information</a:t>
            </a:r>
          </a:p>
          <a:p>
            <a:pPr marL="0" indent="0">
              <a:buNone/>
            </a:pPr>
            <a:r>
              <a:rPr lang="en-US" altLang="en-US" dirty="0" smtClean="0"/>
              <a:t>Solution:</a:t>
            </a:r>
          </a:p>
          <a:p>
            <a:pPr marL="0" indent="0">
              <a:buNone/>
            </a:pPr>
            <a:r>
              <a:rPr lang="en-US" dirty="0" smtClean="0"/>
              <a:t>Touricana provides a universal platform to allow local governments, historical societies, and museums to engage with visitors outside their walls with a dynamic location driven experience.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Promote Local business and history</a:t>
            </a:r>
          </a:p>
          <a:p>
            <a:r>
              <a:rPr lang="en-US" dirty="0" smtClean="0"/>
              <a:t>To promote local museums/historical</a:t>
            </a:r>
            <a:r>
              <a:rPr lang="en-US" baseline="0" dirty="0" smtClean="0"/>
              <a:t> locations</a:t>
            </a:r>
          </a:p>
          <a:p>
            <a:r>
              <a:rPr lang="en-US" baseline="0" dirty="0" smtClean="0"/>
              <a:t>To help visitors engage with the community</a:t>
            </a:r>
          </a:p>
          <a:p>
            <a:r>
              <a:rPr lang="en-US" baseline="0" dirty="0" smtClean="0"/>
              <a:t>To provide resources for shopping/entertainment learning history and find “Hidden Gems”</a:t>
            </a:r>
          </a:p>
          <a:p>
            <a:r>
              <a:rPr lang="en-US" baseline="0" dirty="0" smtClean="0"/>
              <a:t>To Keep passers through in town long enough to experience local attractions and businesses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5A345-5AAA-4115-A93C-05D34B8929E3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7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Many organizations</a:t>
            </a:r>
            <a:r>
              <a:rPr lang="en-US" altLang="en-US" baseline="0" dirty="0" smtClean="0"/>
              <a:t> have a stake in whether and how visitors stop and engage in their communities. H</a:t>
            </a:r>
            <a:r>
              <a:rPr lang="en-US" altLang="en-US" dirty="0" smtClean="0"/>
              <a:t>istory centers, tourism bureaus, business associations, and others</a:t>
            </a:r>
            <a:r>
              <a:rPr lang="en-US" altLang="en-US" baseline="0" dirty="0" smtClean="0"/>
              <a:t> </a:t>
            </a:r>
            <a:r>
              <a:rPr lang="en-US" altLang="en-US" dirty="0" smtClean="0"/>
              <a:t>are often limited</a:t>
            </a:r>
            <a:r>
              <a:rPr lang="en-US" altLang="en-US" baseline="0" dirty="0" smtClean="0"/>
              <a:t> in their ability to compete for visibility in online search and travel tools, which require more and more  savvy, time and cost. </a:t>
            </a:r>
          </a:p>
          <a:p>
            <a:pPr marL="0" indent="0">
              <a:buNone/>
            </a:pPr>
            <a:endParaRPr lang="en-US" altLang="en-US" baseline="0" dirty="0" smtClean="0"/>
          </a:p>
          <a:p>
            <a:pPr marL="0" indent="0">
              <a:buNone/>
            </a:pPr>
            <a:r>
              <a:rPr lang="en-US" altLang="en-US" baseline="0" dirty="0" smtClean="0"/>
              <a:t>Visitors, too, face limitations in visiting a new place, whether they’re planning ahead or just stopping in on the whim of a moment. There’s no way to Google ”What would I love in Red Wing, MN?” Existing solutions, even location-based ones like Yelp, require searching by each specific interest. This is not only time-intensive, but with all the behind-the-curtain forces determining what we are shown online, it can be incomplete and unreliable, or simply not have the visitor’s experience as a priority.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5A345-5AAA-4115-A93C-05D34B8929E3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01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aseline="0" dirty="0" smtClean="0"/>
              <a:t>Visitors, too, face limitations in visiting a new place, whether they’re planning ahead or just stopping in on the whim of a moment.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5A345-5AAA-4115-A93C-05D34B8929E3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01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I can’t just Google ”What would I love in Red Wing, MN?” Existing solutions, even location-based ones like Yelp, require searching by each specific interest. This is not only time-intensive, but with all the behind-the-curtain forces determining what we see online, it can be unreliable, and doesn’t have the visitor’s experience as a priority.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5A345-5AAA-4115-A93C-05D34B8929E3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7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Solution:</a:t>
            </a:r>
          </a:p>
          <a:p>
            <a:pPr marL="0" indent="0">
              <a:buNone/>
            </a:pPr>
            <a:r>
              <a:rPr lang="en-US" dirty="0" smtClean="0"/>
              <a:t>Touricana provides a universal platform to allow local governments, historical societies, and museums to engage with visitors outside their walls with a dynamic location driven experience.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Promote Local business and history</a:t>
            </a:r>
          </a:p>
          <a:p>
            <a:r>
              <a:rPr lang="en-US" dirty="0" smtClean="0"/>
              <a:t>To promote local museums/historical</a:t>
            </a:r>
            <a:r>
              <a:rPr lang="en-US" baseline="0" dirty="0" smtClean="0"/>
              <a:t> locations</a:t>
            </a:r>
          </a:p>
          <a:p>
            <a:r>
              <a:rPr lang="en-US" baseline="0" dirty="0" smtClean="0"/>
              <a:t>To help visitors engage with the community</a:t>
            </a:r>
          </a:p>
          <a:p>
            <a:r>
              <a:rPr lang="en-US" baseline="0" dirty="0" smtClean="0"/>
              <a:t>To provide resources for shopping/entertainment learning history and find “Hidden Gems”</a:t>
            </a:r>
          </a:p>
          <a:p>
            <a:r>
              <a:rPr lang="en-US" baseline="0" dirty="0" smtClean="0"/>
              <a:t>To Keep passers through in town long enough to experience local attractions and businesses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5A345-5AAA-4115-A93C-05D34B8929E3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7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</a:t>
            </a:r>
            <a:r>
              <a:rPr lang="en-US" baseline="0" dirty="0" smtClean="0"/>
              <a:t> initial partners are what we call community stakeholders. These are orgs </a:t>
            </a:r>
            <a:r>
              <a:rPr lang="en-US" dirty="0" smtClean="0"/>
              <a:t>whose primary need</a:t>
            </a:r>
            <a:r>
              <a:rPr lang="en-US" baseline="0" dirty="0" smtClean="0"/>
              <a:t> is to attract visitors to the community and who are already engaged in those activities.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5A345-5AAA-4115-A93C-05D34B8929E3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4099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app is designed to engage visitors with a variety of needs, interests and contexts.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5A345-5AAA-4115-A93C-05D34B8929E3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30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ＭＳ Ｐゴシック" charset="0"/>
            </a:endParaRP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Sell Concept to Community Orgs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Develop users committed to entering data for their organization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Fund through grants/potential subscription or annual fee from Cities/business orgs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Partner with Hotels</a:t>
            </a: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Buy in from Community/City to support it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Sustainability accomplished through Buy from City</a:t>
            </a:r>
          </a:p>
          <a:p>
            <a:pPr lvl="3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EDA's</a:t>
            </a:r>
          </a:p>
          <a:p>
            <a:pPr lvl="3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Council</a:t>
            </a:r>
          </a:p>
          <a:p>
            <a:pPr lvl="3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Business Orgs</a:t>
            </a:r>
          </a:p>
          <a:p>
            <a:pPr lvl="3" rtl="0" fontAlgn="ctr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Etc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+mn-cs"/>
            </a:endParaRP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Get the end users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Market directly through organizations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Advertise walking tours at museums/on bike paths/ at historical or natural markers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Share this Tour (tweet/post/Check in)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Storefront windows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Standard Advertising Campaign (Hotel Brochures)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Info/Tourist Centers</a:t>
            </a: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Analytics surrounding location data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Deliverable back to the Community Orgs</a:t>
            </a: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Ratings/Analytics back to end users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This tour was fun!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 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 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5A345-5AAA-4115-A93C-05D34B8929E3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253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B60B-B355-4223-9943-306C55691D2E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EE09-1355-4137-8CA6-7D0296B0288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RedWingIgn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347" y="295041"/>
            <a:ext cx="4556657" cy="115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3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7DEA-1D78-4D1C-80A6-20E6862BF4F2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F232-0AB1-4C5A-A643-6C81BEAAEA5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775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65EF-274B-4AF0-93FB-A20CEF1F9CEA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E5466-7F2E-43E2-A8B6-40FD4E7156F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059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38" y="23518"/>
            <a:ext cx="9102105" cy="823078"/>
          </a:xfrm>
        </p:spPr>
        <p:txBody>
          <a:bodyPr/>
          <a:lstStyle>
            <a:lvl1pPr>
              <a:defRPr>
                <a:latin typeface="Lucida Grande CE"/>
                <a:cs typeface="Lucida Grande C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1413-059C-4CCF-8312-74F09227F041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5D94-E730-496D-ACAC-9F5F33A65A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76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FB61-8512-43DA-BAF8-0C175D33425E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950F-ABEE-409D-8530-A34634C8221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75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1"/>
            <a:ext cx="11155680" cy="87010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768D-D1E2-4470-A5A5-2107EEF23BB9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57A9-935A-4F55-851F-0264589DABD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56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40ED-9BEF-4CF1-B41F-61FE4DB1F58F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00A7-7DF0-4803-AAE0-A8915131CE4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93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6AD6-E9F4-43EC-BC0F-590F81455F40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8216-AFCB-48B9-8DDC-CE96EEF08AA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608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AFD-710D-48B3-91CE-E9545877235C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72C9-FD72-41EB-A90D-7543FAE4B2F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863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16D89A0-3BD2-4421-9DB5-02FFDD852A9C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671D80-CE5A-4182-BB38-769DA83576E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834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063A-4159-48EE-870A-637C135587EE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73C7-F307-4CF7-80F4-67B949043FC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308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CB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28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638" y="117586"/>
            <a:ext cx="9102105" cy="7054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4110A7-532A-4812-B199-31109545EDEE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0EA501-ED1B-450C-AF94-6A1F486347D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13" name="Picture 12" descr="RedWingIgnite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825" y="156075"/>
            <a:ext cx="3186892" cy="806231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0667997" y="762002"/>
            <a:ext cx="1406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Marker Felt"/>
                <a:cs typeface="Marker Felt"/>
              </a:rPr>
              <a:t>Touricana</a:t>
            </a:r>
            <a:endParaRPr lang="en-US" dirty="0">
              <a:latin typeface="Marker Felt"/>
              <a:cs typeface="Marker Felt"/>
            </a:endParaRPr>
          </a:p>
        </p:txBody>
      </p:sp>
    </p:spTree>
    <p:extLst>
      <p:ext uri="{BB962C8B-B14F-4D97-AF65-F5344CB8AC3E}">
        <p14:creationId xmlns:p14="http://schemas.microsoft.com/office/powerpoint/2010/main" val="20588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i="0" kern="1200" spc="-50" baseline="0">
          <a:solidFill>
            <a:srgbClr val="CB001A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mgtfy.com/?q=What+would+I+love+in+Red+Wing,+MN?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448528"/>
          </a:xfrm>
        </p:spPr>
        <p:txBody>
          <a:bodyPr/>
          <a:lstStyle/>
          <a:p>
            <a:pPr algn="ctr"/>
            <a:r>
              <a:rPr lang="en-US" altLang="en-US" dirty="0" smtClean="0">
                <a:solidFill>
                  <a:srgbClr val="CB001A"/>
                </a:solidFill>
                <a:latin typeface="Marker Felt"/>
                <a:cs typeface="Marker Felt"/>
              </a:rPr>
              <a:t>Touricana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1000" dirty="0" smtClean="0"/>
              <a:t>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3600" i="1" dirty="0" smtClean="0"/>
              <a:t>Take the path best travelled</a:t>
            </a:r>
            <a:endParaRPr lang="en-US" altLang="en-US" sz="3600" i="1" dirty="0" smtClean="0"/>
          </a:p>
        </p:txBody>
      </p:sp>
      <p:sp>
        <p:nvSpPr>
          <p:cNvPr id="21506" name="Content Placeholder 2"/>
          <p:cNvSpPr>
            <a:spLocks noGrp="1"/>
          </p:cNvSpPr>
          <p:nvPr>
            <p:ph type="subTitle" idx="1"/>
          </p:nvPr>
        </p:nvSpPr>
        <p:spPr>
          <a:xfrm>
            <a:off x="0" y="4541000"/>
            <a:ext cx="12192000" cy="897938"/>
          </a:xfrm>
        </p:spPr>
        <p:txBody>
          <a:bodyPr numCol="1">
            <a:noAutofit/>
          </a:bodyPr>
          <a:lstStyle/>
          <a:p>
            <a:pPr algn="ctr"/>
            <a:r>
              <a:rPr lang="en-US" altLang="en-US" sz="1800" dirty="0" smtClean="0"/>
              <a:t>Scott </a:t>
            </a:r>
            <a:r>
              <a:rPr lang="en-US" altLang="en-US" sz="1800" dirty="0" err="1" smtClean="0"/>
              <a:t>Adkisson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latin typeface="Lucida Grande"/>
                <a:ea typeface="Lucida Grande"/>
                <a:cs typeface="Lucida Grande"/>
              </a:rPr>
              <a:t>°</a:t>
            </a:r>
            <a:r>
              <a:rPr lang="en-US" altLang="en-US" sz="1800" dirty="0" smtClean="0"/>
              <a:t> Ross Conklin </a:t>
            </a:r>
            <a:r>
              <a:rPr lang="en-US" altLang="en-US" sz="1800" dirty="0" smtClean="0">
                <a:latin typeface="Lucida Grande"/>
                <a:ea typeface="Lucida Grande"/>
                <a:cs typeface="Lucida Grande"/>
              </a:rPr>
              <a:t>°</a:t>
            </a:r>
            <a:r>
              <a:rPr lang="en-US" altLang="en-US" sz="1800" dirty="0" smtClean="0"/>
              <a:t> Tom Day </a:t>
            </a:r>
            <a:r>
              <a:rPr lang="en-US" altLang="en-US" sz="1800" dirty="0" smtClean="0">
                <a:latin typeface="Lucida Grande"/>
                <a:ea typeface="Lucida Grande"/>
                <a:cs typeface="Lucida Grande"/>
              </a:rPr>
              <a:t>°</a:t>
            </a:r>
            <a:r>
              <a:rPr lang="en-US" altLang="en-US" sz="1800" dirty="0" smtClean="0"/>
              <a:t> Michelle Funk </a:t>
            </a:r>
            <a:r>
              <a:rPr lang="en-US" altLang="en-US" sz="1800" dirty="0" smtClean="0">
                <a:latin typeface="Lucida Grande"/>
                <a:ea typeface="Lucida Grande"/>
                <a:cs typeface="Lucida Grande"/>
              </a:rPr>
              <a:t>°</a:t>
            </a:r>
            <a:r>
              <a:rPr lang="en-US" altLang="en-US" sz="1800" dirty="0" smtClean="0"/>
              <a:t> Mike </a:t>
            </a:r>
            <a:r>
              <a:rPr lang="en-US" altLang="en-US" sz="1800" dirty="0" err="1" smtClean="0"/>
              <a:t>Gesme</a:t>
            </a:r>
            <a:r>
              <a:rPr lang="en-US" altLang="en-US" sz="1800" dirty="0" smtClean="0"/>
              <a:t> </a:t>
            </a:r>
            <a:endParaRPr lang="en-US" altLang="en-US" sz="1800" dirty="0" smtClean="0">
              <a:latin typeface="Lucida Grande"/>
              <a:ea typeface="Lucida Grande"/>
              <a:cs typeface="Lucida Grande"/>
            </a:endParaRPr>
          </a:p>
          <a:p>
            <a:pPr algn="ctr"/>
            <a:r>
              <a:rPr lang="en-US" altLang="en-US" sz="1800" dirty="0" smtClean="0"/>
              <a:t>Anthony </a:t>
            </a:r>
            <a:r>
              <a:rPr lang="en-US" altLang="en-US" sz="1800" dirty="0" err="1" smtClean="0"/>
              <a:t>Nemcek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latin typeface="Lucida Grande"/>
                <a:ea typeface="Lucida Grande"/>
                <a:cs typeface="Lucida Grande"/>
              </a:rPr>
              <a:t>°</a:t>
            </a:r>
            <a:r>
              <a:rPr lang="en-US" altLang="en-US" sz="1800" dirty="0" smtClean="0"/>
              <a:t> </a:t>
            </a:r>
            <a:r>
              <a:rPr lang="en-US" altLang="en-US" sz="1800" dirty="0" smtClean="0"/>
              <a:t>Joshua Peterson </a:t>
            </a:r>
            <a:r>
              <a:rPr lang="en-US" altLang="en-US" sz="1800" dirty="0" smtClean="0">
                <a:latin typeface="Lucida Grande"/>
                <a:ea typeface="Lucida Grande"/>
                <a:cs typeface="Lucida Grande"/>
              </a:rPr>
              <a:t>°</a:t>
            </a:r>
            <a:r>
              <a:rPr lang="en-US" altLang="en-US" sz="1800" dirty="0" smtClean="0"/>
              <a:t> Nathan </a:t>
            </a:r>
            <a:r>
              <a:rPr lang="en-US" altLang="en-US" sz="1800" dirty="0" err="1" smtClean="0"/>
              <a:t>Witzany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latin typeface="Lucida Grande"/>
                <a:ea typeface="Lucida Grande"/>
                <a:cs typeface="Lucida Grande"/>
              </a:rPr>
              <a:t>°</a:t>
            </a:r>
            <a:r>
              <a:rPr lang="en-US" altLang="en-US" sz="1800" dirty="0" smtClean="0"/>
              <a:t> Alex </a:t>
            </a:r>
            <a:r>
              <a:rPr lang="en-US" altLang="en-US" sz="1800" dirty="0" err="1" smtClean="0"/>
              <a:t>Zeig</a:t>
            </a:r>
            <a:endParaRPr lang="en-US" altLang="en-US" sz="1800" dirty="0" smtClean="0"/>
          </a:p>
          <a:p>
            <a:endParaRPr lang="en-US" altLang="en-US" sz="1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Business </a:t>
            </a:r>
            <a:r>
              <a:rPr lang="en-US" altLang="en-US" dirty="0" smtClean="0"/>
              <a:t>Model</a:t>
            </a:r>
            <a:endParaRPr lang="en-US" altLang="en-US" dirty="0" smtClean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72112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spcAft>
                <a:spcPts val="400"/>
              </a:spcAft>
              <a:tabLst>
                <a:tab pos="625475" algn="l"/>
              </a:tabLst>
            </a:pPr>
            <a:r>
              <a:rPr lang="en-US" altLang="en-US" sz="2800" dirty="0" smtClean="0"/>
              <a:t>Recruiting end users </a:t>
            </a:r>
          </a:p>
          <a:p>
            <a:pPr lvl="1">
              <a:tabLst>
                <a:tab pos="625475" algn="l"/>
              </a:tabLst>
            </a:pPr>
            <a:r>
              <a:rPr lang="en-US" altLang="en-US" sz="2400" dirty="0" smtClean="0"/>
              <a:t> Community stakeholders promote to their audience and viewers </a:t>
            </a:r>
          </a:p>
          <a:p>
            <a:pPr marL="684213" lvl="2" indent="-300038">
              <a:tabLst>
                <a:tab pos="684213" algn="l"/>
              </a:tabLst>
            </a:pPr>
            <a:r>
              <a:rPr lang="en-US" altLang="en-US" sz="1800" dirty="0" smtClean="0"/>
              <a:t>Signage: At attractions, in windows (URLs, QR codes, NFCs) </a:t>
            </a:r>
            <a:endParaRPr lang="en-US" altLang="en-US" sz="1800" dirty="0"/>
          </a:p>
          <a:p>
            <a:pPr marL="684213" lvl="2" indent="-300038">
              <a:tabLst>
                <a:tab pos="684213" algn="l"/>
              </a:tabLst>
            </a:pPr>
            <a:r>
              <a:rPr lang="en-US" altLang="en-US" sz="1800" dirty="0" smtClean="0"/>
              <a:t>Stakeholders share individual tours through social media, signage </a:t>
            </a:r>
          </a:p>
          <a:p>
            <a:pPr lvl="1">
              <a:tabLst>
                <a:tab pos="625475" algn="l"/>
              </a:tabLst>
            </a:pPr>
            <a:r>
              <a:rPr lang="en-US" altLang="en-US" sz="2400" dirty="0" smtClean="0"/>
              <a:t> To participate in a tour, visitors install app, create a profile. </a:t>
            </a:r>
          </a:p>
          <a:p>
            <a:pPr lvl="1">
              <a:tabLst>
                <a:tab pos="625475" algn="l"/>
              </a:tabLst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Visitors share tours they take through social media</a:t>
            </a:r>
          </a:p>
          <a:p>
            <a:pPr>
              <a:spcBef>
                <a:spcPts val="200"/>
              </a:spcBef>
              <a:spcAft>
                <a:spcPts val="400"/>
              </a:spcAft>
              <a:tabLst>
                <a:tab pos="625475" algn="l"/>
              </a:tabLst>
            </a:pPr>
            <a:r>
              <a:rPr lang="en-US" altLang="en-US" sz="2800" dirty="0" smtClean="0"/>
              <a:t>Build content and user base first, monetize later </a:t>
            </a:r>
          </a:p>
          <a:p>
            <a:pPr marL="508000" lvl="1" indent="-307975">
              <a:tabLst>
                <a:tab pos="625475" algn="l"/>
              </a:tabLst>
            </a:pPr>
            <a:r>
              <a:rPr lang="en-US" altLang="en-US" sz="2400" dirty="0" smtClean="0"/>
              <a:t>Possibilities for expansion to include sponsored tours, promotions</a:t>
            </a:r>
          </a:p>
          <a:p>
            <a:pPr marL="508000" lvl="1" indent="-307975">
              <a:tabLst>
                <a:tab pos="625475" algn="l"/>
              </a:tabLst>
            </a:pPr>
            <a:r>
              <a:rPr lang="en-US" altLang="en-US" sz="2400" dirty="0" err="1" smtClean="0"/>
              <a:t>Freemium</a:t>
            </a:r>
            <a:r>
              <a:rPr lang="en-US" altLang="en-US" sz="2400" dirty="0" smtClean="0"/>
              <a:t> possibilities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40930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Project / Application Details 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065896" y="1680307"/>
            <a:ext cx="10082175" cy="4474307"/>
          </a:xfrm>
        </p:spPr>
        <p:txBody>
          <a:bodyPr>
            <a:normAutofit fontScale="92500" lnSpcReduction="20000"/>
          </a:bodyPr>
          <a:lstStyle/>
          <a:p>
            <a:pPr lvl="1" eaLnBrk="1" hangingPunct="1">
              <a:lnSpc>
                <a:spcPct val="110000"/>
              </a:lnSpc>
            </a:pPr>
            <a:r>
              <a:rPr lang="en-US" altLang="en-US" sz="3600" dirty="0" smtClean="0"/>
              <a:t> Location and tou</a:t>
            </a:r>
            <a:r>
              <a:rPr lang="en-US" altLang="en-US" sz="3600" dirty="0" smtClean="0"/>
              <a:t>r creation</a:t>
            </a:r>
            <a:endParaRPr lang="en-US" altLang="en-US" sz="36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en-US" sz="3600" dirty="0" smtClean="0"/>
              <a:t> Visitor Interface</a:t>
            </a:r>
          </a:p>
          <a:p>
            <a:pPr marL="808355" lvl="2" indent="-425450">
              <a:lnSpc>
                <a:spcPct val="110000"/>
              </a:lnSpc>
            </a:pPr>
            <a:r>
              <a:rPr lang="en-US" altLang="en-US" sz="2900" dirty="0" smtClean="0"/>
              <a:t>Profile and preferences</a:t>
            </a:r>
          </a:p>
          <a:p>
            <a:pPr marL="808355" lvl="2" indent="-425450">
              <a:lnSpc>
                <a:spcPct val="110000"/>
              </a:lnSpc>
            </a:pPr>
            <a:r>
              <a:rPr lang="en-US" altLang="en-US" sz="2900" dirty="0" smtClean="0"/>
              <a:t>City-level</a:t>
            </a:r>
          </a:p>
          <a:p>
            <a:pPr marL="808355" lvl="2" indent="-425450">
              <a:lnSpc>
                <a:spcPct val="110000"/>
              </a:lnSpc>
            </a:pPr>
            <a:r>
              <a:rPr lang="en-US" altLang="en-US" sz="2900" dirty="0" smtClean="0"/>
              <a:t>Location-level</a:t>
            </a:r>
          </a:p>
          <a:p>
            <a:pPr marL="808355" lvl="2" indent="-425450">
              <a:lnSpc>
                <a:spcPct val="110000"/>
              </a:lnSpc>
            </a:pPr>
            <a:r>
              <a:rPr lang="en-US" altLang="en-US" sz="2900" dirty="0" smtClean="0"/>
              <a:t>Tour level</a:t>
            </a:r>
          </a:p>
          <a:p>
            <a:pPr lvl="1">
              <a:lnSpc>
                <a:spcPct val="110000"/>
              </a:lnSpc>
            </a:pPr>
            <a:r>
              <a:rPr lang="en-US" altLang="en-US" sz="3600" dirty="0"/>
              <a:t> Non-offensive notifications</a:t>
            </a:r>
          </a:p>
          <a:p>
            <a:pPr marL="742950" lvl="2" indent="-352425">
              <a:lnSpc>
                <a:spcPct val="110000"/>
              </a:lnSpc>
            </a:pPr>
            <a:r>
              <a:rPr lang="en-US" altLang="en-US" sz="2900" dirty="0"/>
              <a:t>Users alerted to nearby points of interest</a:t>
            </a:r>
          </a:p>
          <a:p>
            <a:pPr marL="742950" lvl="2" indent="-352425">
              <a:lnSpc>
                <a:spcPct val="110000"/>
              </a:lnSpc>
            </a:pPr>
            <a:r>
              <a:rPr lang="en-US" altLang="en-US" sz="2900" dirty="0"/>
              <a:t>Opt-in</a:t>
            </a:r>
          </a:p>
          <a:p>
            <a:pPr marL="808355" lvl="2" indent="-425450">
              <a:lnSpc>
                <a:spcPct val="110000"/>
              </a:lnSpc>
            </a:pPr>
            <a:endParaRPr lang="en-US" altLang="en-US" sz="2400" dirty="0" smtClean="0"/>
          </a:p>
          <a:p>
            <a:pPr lvl="2">
              <a:lnSpc>
                <a:spcPct val="110000"/>
              </a:lnSpc>
            </a:pPr>
            <a:endParaRPr lang="en-US" altLang="en-US" sz="32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 Unique Value Added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742462" y="2129692"/>
            <a:ext cx="10707076" cy="3739402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altLang="en-US" sz="4000" dirty="0" smtClean="0"/>
              <a:t>With </a:t>
            </a:r>
            <a:r>
              <a:rPr lang="en-US" altLang="en-US" sz="4000" b="1" dirty="0" smtClean="0"/>
              <a:t>minimal overhead</a:t>
            </a:r>
            <a:r>
              <a:rPr lang="en-US" altLang="en-US" sz="4000" dirty="0" smtClean="0"/>
              <a:t>, </a:t>
            </a:r>
          </a:p>
          <a:p>
            <a:pPr algn="ctr">
              <a:spcBef>
                <a:spcPts val="0"/>
              </a:spcBef>
            </a:pPr>
            <a:r>
              <a:rPr lang="en-US" altLang="en-US" sz="4000" dirty="0" smtClean="0"/>
              <a:t>community stakeholders </a:t>
            </a:r>
            <a:r>
              <a:rPr lang="en-US" altLang="en-US" sz="4000" dirty="0"/>
              <a:t>can </a:t>
            </a:r>
            <a:r>
              <a:rPr lang="en-US" altLang="en-US" sz="4000" dirty="0" smtClean="0"/>
              <a:t>provide visitors with a </a:t>
            </a:r>
            <a:r>
              <a:rPr lang="en-US" altLang="en-US" sz="4000" b="1" dirty="0" smtClean="0"/>
              <a:t>location-based, </a:t>
            </a:r>
            <a:r>
              <a:rPr lang="en-US" altLang="en-US" sz="4000" b="1" dirty="0" smtClean="0"/>
              <a:t>preference-driven, c</a:t>
            </a:r>
            <a:r>
              <a:rPr lang="en-US" altLang="en-US" sz="4000" b="1" dirty="0" smtClean="0"/>
              <a:t>urated experience. </a:t>
            </a:r>
            <a:endParaRPr lang="en-US" altLang="en-US" sz="1800" b="1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Sustainability Post-Startup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89343"/>
          </a:xfrm>
        </p:spPr>
        <p:txBody>
          <a:bodyPr>
            <a:normAutofit/>
          </a:bodyPr>
          <a:lstStyle/>
          <a:p>
            <a:r>
              <a:rPr lang="en-US" altLang="en-US" sz="2400" b="1" dirty="0" err="1" smtClean="0"/>
              <a:t>Freemium</a:t>
            </a:r>
            <a:r>
              <a:rPr lang="en-US" altLang="en-US" sz="2400" b="1" dirty="0" smtClean="0"/>
              <a:t> Model</a:t>
            </a:r>
            <a:endParaRPr lang="en-US" altLang="en-US" sz="2400" b="1" dirty="0"/>
          </a:p>
          <a:p>
            <a:pPr marL="508000" lvl="1" indent="-307975"/>
            <a:r>
              <a:rPr lang="en-US" altLang="en-US" sz="2400" dirty="0" smtClean="0"/>
              <a:t>Taking tours, limited tour and location creation remains free </a:t>
            </a:r>
          </a:p>
          <a:p>
            <a:pPr marL="508000" lvl="1" indent="-307975"/>
            <a:r>
              <a:rPr lang="en-US" altLang="en-US" sz="2400" dirty="0" smtClean="0"/>
              <a:t>Premium features: Analytics, user data, additional uploads </a:t>
            </a:r>
          </a:p>
          <a:p>
            <a:pPr marL="508000" lvl="1" indent="-307975"/>
            <a:r>
              <a:rPr lang="en-US" altLang="en-US" sz="2400" dirty="0" smtClean="0"/>
              <a:t>Paid interactive features for content creators (Augmented Reality)</a:t>
            </a:r>
          </a:p>
          <a:p>
            <a:r>
              <a:rPr lang="en-US" sz="2400" b="1" dirty="0" smtClean="0"/>
              <a:t>Advertising Features</a:t>
            </a:r>
            <a:endParaRPr lang="en-US" sz="2400" dirty="0" smtClean="0"/>
          </a:p>
          <a:p>
            <a:pPr marL="566738" lvl="1" indent="-366713"/>
            <a:r>
              <a:rPr lang="en-US" sz="2400" dirty="0" smtClean="0"/>
              <a:t>Sponsored tours</a:t>
            </a:r>
          </a:p>
          <a:p>
            <a:pPr marL="566738" lvl="1" indent="-366713"/>
            <a:r>
              <a:rPr lang="en-US" sz="2400" dirty="0" smtClean="0"/>
              <a:t>Coupons </a:t>
            </a:r>
            <a:r>
              <a:rPr lang="en-US" sz="2400" dirty="0" smtClean="0"/>
              <a:t>or Ads for your location</a:t>
            </a:r>
          </a:p>
          <a:p>
            <a:r>
              <a:rPr lang="en-US" sz="2400" b="1" dirty="0" smtClean="0"/>
              <a:t>Paid Tours</a:t>
            </a:r>
          </a:p>
          <a:p>
            <a:pPr marL="508000" lvl="1" indent="-307975"/>
            <a:r>
              <a:rPr lang="en-US" sz="2400" dirty="0" err="1" smtClean="0"/>
              <a:t>Groupon</a:t>
            </a:r>
            <a:r>
              <a:rPr lang="en-US" sz="2400" dirty="0" smtClean="0"/>
              <a:t>, </a:t>
            </a:r>
            <a:r>
              <a:rPr lang="en-US" sz="2400" dirty="0" err="1" smtClean="0"/>
              <a:t>Eventbrite</a:t>
            </a:r>
            <a:r>
              <a:rPr lang="en-US" sz="2400" dirty="0" smtClean="0"/>
              <a:t>-type</a:t>
            </a:r>
            <a:r>
              <a:rPr lang="en-US" sz="2400" dirty="0" smtClean="0"/>
              <a:t> </a:t>
            </a:r>
            <a:r>
              <a:rPr lang="en-US" sz="2400" dirty="0" smtClean="0"/>
              <a:t>Model</a:t>
            </a:r>
          </a:p>
          <a:p>
            <a:endParaRPr lang="en-US" sz="28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4546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Contact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Information</a:t>
            </a:r>
            <a:r>
              <a:rPr lang="en-US" altLang="en-US" b="1" dirty="0" smtClean="0"/>
              <a:t> </a:t>
            </a:r>
          </a:p>
        </p:txBody>
      </p:sp>
      <p:sp>
        <p:nvSpPr>
          <p:cNvPr id="28673" name="Content Placeholder 2"/>
          <p:cNvSpPr>
            <a:spLocks noGrp="1"/>
          </p:cNvSpPr>
          <p:nvPr>
            <p:ph idx="1"/>
          </p:nvPr>
        </p:nvSpPr>
        <p:spPr>
          <a:xfrm>
            <a:off x="175846" y="2989384"/>
            <a:ext cx="11840308" cy="2879709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sz="3200" dirty="0" err="1">
                <a:solidFill>
                  <a:schemeClr val="tx1"/>
                </a:solidFill>
              </a:rPr>
              <a:t>t</a:t>
            </a:r>
            <a:r>
              <a:rPr lang="en-US" altLang="en-US" sz="3200" dirty="0" err="1" smtClean="0">
                <a:solidFill>
                  <a:schemeClr val="tx1"/>
                </a:solidFill>
              </a:rPr>
              <a:t>ouricana@gmail.com</a:t>
            </a:r>
            <a:endParaRPr lang="en-US" altLang="en-US" sz="3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481384"/>
            <a:ext cx="10058400" cy="33877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How can we connect more visitors to a town to</a:t>
            </a:r>
          </a:p>
          <a:p>
            <a:pPr marL="0" indent="0" algn="ctr">
              <a:buNone/>
            </a:pPr>
            <a:r>
              <a:rPr lang="en-US" sz="3200" dirty="0"/>
              <a:t>m</a:t>
            </a:r>
            <a:r>
              <a:rPr lang="en-US" sz="3200" dirty="0" smtClean="0"/>
              <a:t>eaningful experiences in that community?</a:t>
            </a:r>
          </a:p>
        </p:txBody>
      </p:sp>
    </p:spTree>
    <p:extLst>
      <p:ext uri="{BB962C8B-B14F-4D97-AF65-F5344CB8AC3E}">
        <p14:creationId xmlns:p14="http://schemas.microsoft.com/office/powerpoint/2010/main" val="1114969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Problem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113690" y="1426308"/>
            <a:ext cx="5159863" cy="4526715"/>
            <a:chOff x="1113690" y="1426308"/>
            <a:chExt cx="5159863" cy="4526715"/>
          </a:xfrm>
        </p:grpSpPr>
        <p:sp>
          <p:nvSpPr>
            <p:cNvPr id="7" name="Rectangular Callout 6"/>
            <p:cNvSpPr/>
            <p:nvPr/>
          </p:nvSpPr>
          <p:spPr>
            <a:xfrm rot="5400000">
              <a:off x="2256350" y="2502436"/>
              <a:ext cx="3409893" cy="3491281"/>
            </a:xfrm>
            <a:prstGeom prst="wedgeRectCallout">
              <a:avLst>
                <a:gd name="adj1" fmla="val -64287"/>
                <a:gd name="adj2" fmla="val 36305"/>
              </a:avLst>
            </a:prstGeom>
            <a:solidFill>
              <a:srgbClr val="F4981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eaLnBrk="0" hangingPunct="0">
                <a:spcBef>
                  <a:spcPct val="30000"/>
                </a:spcBef>
                <a:defRPr/>
              </a:pPr>
              <a:r>
                <a:rPr lang="en-US" sz="3200" dirty="0"/>
                <a:t>How can we </a:t>
              </a:r>
              <a:r>
                <a:rPr lang="en-US" sz="3200" dirty="0" smtClean="0"/>
                <a:t>attract travelers who don’t know about us? </a:t>
              </a:r>
              <a:endParaRPr lang="en-US" sz="3200" dirty="0"/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1113690" y="1426308"/>
              <a:ext cx="5159863" cy="1089323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b="1" i="1" dirty="0" smtClean="0"/>
                <a:t>Community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45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26763" y="5408635"/>
            <a:ext cx="2129699" cy="648288"/>
          </a:xfrm>
        </p:spPr>
        <p:txBody>
          <a:bodyPr>
            <a:normAutofit/>
          </a:bodyPr>
          <a:lstStyle/>
          <a:p>
            <a:r>
              <a:rPr lang="en-US" sz="2800" b="1" i="1" dirty="0" smtClean="0"/>
              <a:t>Visitors</a:t>
            </a:r>
            <a:endParaRPr lang="en-US" sz="2800" b="1" i="1" dirty="0"/>
          </a:p>
        </p:txBody>
      </p:sp>
      <p:sp>
        <p:nvSpPr>
          <p:cNvPr id="6" name="Rectangular Callout 5"/>
          <p:cNvSpPr/>
          <p:nvPr/>
        </p:nvSpPr>
        <p:spPr>
          <a:xfrm rot="16200000">
            <a:off x="6338627" y="1329709"/>
            <a:ext cx="3409893" cy="3572456"/>
          </a:xfrm>
          <a:prstGeom prst="wedgeRectCallout">
            <a:avLst>
              <a:gd name="adj1" fmla="val -64287"/>
              <a:gd name="adj2" fmla="val 36305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/>
              <a:t>How can I connect to the </a:t>
            </a:r>
            <a:r>
              <a:rPr lang="en-US" sz="3200" dirty="0" smtClean="0"/>
              <a:t>the things </a:t>
            </a:r>
            <a:r>
              <a:rPr lang="en-US" sz="3200" dirty="0"/>
              <a:t>I’d love in a new place?   </a:t>
            </a:r>
            <a:endParaRPr lang="en-US" sz="3200" dirty="0"/>
          </a:p>
        </p:txBody>
      </p:sp>
      <p:grpSp>
        <p:nvGrpSpPr>
          <p:cNvPr id="9" name="Group 8"/>
          <p:cNvGrpSpPr/>
          <p:nvPr/>
        </p:nvGrpSpPr>
        <p:grpSpPr>
          <a:xfrm>
            <a:off x="1113690" y="1426308"/>
            <a:ext cx="5159863" cy="4526715"/>
            <a:chOff x="1113690" y="1426308"/>
            <a:chExt cx="5159863" cy="4526715"/>
          </a:xfrm>
        </p:grpSpPr>
        <p:sp>
          <p:nvSpPr>
            <p:cNvPr id="7" name="Rectangular Callout 6"/>
            <p:cNvSpPr/>
            <p:nvPr/>
          </p:nvSpPr>
          <p:spPr>
            <a:xfrm rot="5400000">
              <a:off x="2256350" y="2502436"/>
              <a:ext cx="3409893" cy="3491281"/>
            </a:xfrm>
            <a:prstGeom prst="wedgeRectCallout">
              <a:avLst>
                <a:gd name="adj1" fmla="val -64287"/>
                <a:gd name="adj2" fmla="val 36305"/>
              </a:avLst>
            </a:prstGeom>
            <a:solidFill>
              <a:srgbClr val="F4981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eaLnBrk="0" hangingPunct="0">
                <a:spcBef>
                  <a:spcPct val="30000"/>
                </a:spcBef>
                <a:defRPr/>
              </a:pPr>
              <a:r>
                <a:rPr lang="en-US" sz="3200" dirty="0"/>
                <a:t>How can we </a:t>
              </a:r>
              <a:r>
                <a:rPr lang="en-US" sz="3200" dirty="0" smtClean="0"/>
                <a:t>attract travelers </a:t>
              </a:r>
              <a:r>
                <a:rPr lang="en-US" sz="3200" dirty="0"/>
                <a:t>who don’t know about us? </a:t>
              </a: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1113690" y="1426308"/>
              <a:ext cx="5159863" cy="1089323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b="1" i="1" dirty="0" smtClean="0"/>
                <a:t>Community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0537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endParaRPr lang="en-US" dirty="0"/>
          </a:p>
        </p:txBody>
      </p:sp>
      <p:pic>
        <p:nvPicPr>
          <p:cNvPr id="5" name="Picture 4" descr="Screen Shot 2015-03-21 at 7.25.47 PM.png">
            <a:hlinkClick r:id="rId3"/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6" t="26187" r="21088" b="44260"/>
          <a:stretch/>
        </p:blipFill>
        <p:spPr>
          <a:xfrm>
            <a:off x="2360993" y="2184994"/>
            <a:ext cx="7801424" cy="261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11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693" y="1826195"/>
            <a:ext cx="10511692" cy="4023360"/>
          </a:xfrm>
        </p:spPr>
        <p:txBody>
          <a:bodyPr>
            <a:normAutofit/>
          </a:bodyPr>
          <a:lstStyle/>
          <a:p>
            <a:endParaRPr lang="en-US" altLang="en-US" dirty="0" smtClean="0"/>
          </a:p>
          <a:p>
            <a:pPr marL="0" indent="0">
              <a:buNone/>
            </a:pPr>
            <a:r>
              <a:rPr lang="en-US" sz="4000" b="1" dirty="0" smtClean="0"/>
              <a:t>Touricana</a:t>
            </a:r>
            <a:r>
              <a:rPr lang="en-US" sz="4000" dirty="0" smtClean="0"/>
              <a:t> is web and mobile app that lets visitors find and take </a:t>
            </a:r>
            <a:r>
              <a:rPr lang="en-US" sz="4000" b="1" dirty="0" smtClean="0"/>
              <a:t>tours</a:t>
            </a:r>
            <a:r>
              <a:rPr lang="en-US" sz="4000" dirty="0" smtClean="0"/>
              <a:t> created by community stakeholders around specific interests and town assets.</a:t>
            </a:r>
          </a:p>
        </p:txBody>
      </p:sp>
    </p:spTree>
    <p:extLst>
      <p:ext uri="{BB962C8B-B14F-4D97-AF65-F5344CB8AC3E}">
        <p14:creationId xmlns:p14="http://schemas.microsoft.com/office/powerpoint/2010/main" val="94034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38" y="23517"/>
            <a:ext cx="9102105" cy="1246483"/>
          </a:xfrm>
        </p:spPr>
        <p:txBody>
          <a:bodyPr>
            <a:normAutofit/>
          </a:bodyPr>
          <a:lstStyle/>
          <a:p>
            <a:r>
              <a:rPr lang="en-US" dirty="0" smtClean="0"/>
              <a:t>Community Stakeholders</a:t>
            </a:r>
            <a:br>
              <a:rPr lang="en-US" dirty="0" smtClean="0"/>
            </a:br>
            <a:r>
              <a:rPr lang="en-US" sz="3200" i="1" dirty="0" smtClean="0"/>
              <a:t>(Content Creators)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68768"/>
            <a:ext cx="10058400" cy="3700325"/>
          </a:xfrm>
        </p:spPr>
        <p:txBody>
          <a:bodyPr/>
          <a:lstStyle/>
          <a:p>
            <a:pPr marL="558800" lvl="1" indent="-382588"/>
            <a:r>
              <a:rPr lang="en-US" sz="3200" dirty="0"/>
              <a:t>Historical Societies</a:t>
            </a:r>
          </a:p>
          <a:p>
            <a:pPr marL="558800" lvl="1" indent="-382588"/>
            <a:r>
              <a:rPr lang="en-US" sz="3200" dirty="0"/>
              <a:t>Preservation societies</a:t>
            </a:r>
          </a:p>
          <a:p>
            <a:pPr marL="558800" lvl="1" indent="-382588"/>
            <a:r>
              <a:rPr lang="en-US" sz="3200" dirty="0" smtClean="0"/>
              <a:t>Local </a:t>
            </a:r>
            <a:r>
              <a:rPr lang="en-US" sz="3200" dirty="0"/>
              <a:t>Business Associations</a:t>
            </a:r>
          </a:p>
          <a:p>
            <a:pPr marL="558800" lvl="1" indent="-382588"/>
            <a:r>
              <a:rPr lang="en-US" sz="3200" dirty="0" smtClean="0"/>
              <a:t>Local Governments</a:t>
            </a:r>
          </a:p>
          <a:p>
            <a:pPr marL="558800" lvl="1" indent="-382588"/>
            <a:r>
              <a:rPr lang="en-US" sz="3200" dirty="0" smtClean="0"/>
              <a:t>Parks </a:t>
            </a:r>
            <a:r>
              <a:rPr lang="en-US" sz="3200" dirty="0"/>
              <a:t>and Natural Landmarks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41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38" y="23517"/>
            <a:ext cx="9102105" cy="1305097"/>
          </a:xfrm>
        </p:spPr>
        <p:txBody>
          <a:bodyPr>
            <a:normAutofit/>
          </a:bodyPr>
          <a:lstStyle/>
          <a:p>
            <a:r>
              <a:rPr lang="en-US" dirty="0" smtClean="0"/>
              <a:t>Visitors </a:t>
            </a:r>
            <a:br>
              <a:rPr lang="en-US" dirty="0" smtClean="0"/>
            </a:br>
            <a:r>
              <a:rPr lang="en-US" sz="3600" i="1" dirty="0" smtClean="0"/>
              <a:t>(</a:t>
            </a:r>
            <a:r>
              <a:rPr lang="en-US" sz="3200" i="1" dirty="0" smtClean="0"/>
              <a:t>End Users) 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86000"/>
            <a:ext cx="10058400" cy="3583094"/>
          </a:xfrm>
        </p:spPr>
        <p:txBody>
          <a:bodyPr/>
          <a:lstStyle/>
          <a:p>
            <a:pPr marL="558800" lvl="1" indent="-382588"/>
            <a:r>
              <a:rPr lang="en-US" sz="3200" dirty="0"/>
              <a:t>People “just passing through”</a:t>
            </a:r>
          </a:p>
          <a:p>
            <a:pPr marL="558800" lvl="1" indent="-382588"/>
            <a:r>
              <a:rPr lang="en-US" sz="3200" dirty="0" smtClean="0"/>
              <a:t>People planning a trip ahea</a:t>
            </a:r>
            <a:r>
              <a:rPr lang="en-US" sz="3200" dirty="0" smtClean="0"/>
              <a:t>d</a:t>
            </a:r>
          </a:p>
          <a:p>
            <a:pPr marL="558800" lvl="1" indent="-382588"/>
            <a:r>
              <a:rPr lang="en-US" sz="3200" dirty="0" smtClean="0"/>
              <a:t>Touring cyclists</a:t>
            </a:r>
          </a:p>
          <a:p>
            <a:pPr marL="558800" lvl="1" indent="-382588"/>
            <a:r>
              <a:rPr lang="en-US" sz="3200" dirty="0"/>
              <a:t>History </a:t>
            </a:r>
            <a:r>
              <a:rPr lang="en-US" sz="3200" dirty="0" smtClean="0"/>
              <a:t>nerds </a:t>
            </a:r>
            <a:r>
              <a:rPr lang="en-US" sz="3200" dirty="0"/>
              <a:t>and other </a:t>
            </a:r>
            <a:r>
              <a:rPr lang="en-US" sz="3200" dirty="0" smtClean="0"/>
              <a:t>hobbyists</a:t>
            </a:r>
            <a:endParaRPr lang="en-US" sz="3200" dirty="0" smtClean="0"/>
          </a:p>
          <a:p>
            <a:pPr marL="558800" lvl="1" indent="-382588"/>
            <a:r>
              <a:rPr lang="en-US" sz="3200" dirty="0" smtClean="0"/>
              <a:t>Residents new and </a:t>
            </a:r>
            <a:r>
              <a:rPr lang="en-US" sz="3200" dirty="0" smtClean="0"/>
              <a:t>old</a:t>
            </a:r>
            <a:endParaRPr lang="en-US" sz="3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04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Business </a:t>
            </a:r>
            <a:r>
              <a:rPr lang="en-US" altLang="en-US" dirty="0" smtClean="0"/>
              <a:t>Model</a:t>
            </a:r>
            <a:endParaRPr lang="en-US" altLang="en-US" dirty="0" smtClean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097280" y="1856154"/>
            <a:ext cx="10235028" cy="4012940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spcAft>
                <a:spcPts val="400"/>
              </a:spcAft>
            </a:pPr>
            <a:r>
              <a:rPr lang="en-US" altLang="en-US" sz="2800" dirty="0" smtClean="0"/>
              <a:t>Start-up Development</a:t>
            </a:r>
          </a:p>
          <a:p>
            <a:pPr marL="508000" lvl="1" indent="-307975">
              <a:tabLst>
                <a:tab pos="625475" algn="l"/>
              </a:tabLst>
            </a:pPr>
            <a:r>
              <a:rPr lang="en-US" altLang="en-US" sz="2400" dirty="0"/>
              <a:t>Begin with targeted community partnerships</a:t>
            </a:r>
            <a:endParaRPr lang="en-US" altLang="en-US" sz="2800" dirty="0"/>
          </a:p>
          <a:p>
            <a:pPr marL="508000" lvl="1" indent="-307975"/>
            <a:r>
              <a:rPr lang="en-US" sz="2400" dirty="0"/>
              <a:t>Funded through grants, </a:t>
            </a:r>
            <a:r>
              <a:rPr lang="en-US" sz="2400" dirty="0" smtClean="0"/>
              <a:t>investment </a:t>
            </a:r>
            <a:r>
              <a:rPr lang="en-US" sz="2400" dirty="0"/>
              <a:t>and </a:t>
            </a:r>
            <a:r>
              <a:rPr lang="en-US" sz="2400" dirty="0" smtClean="0"/>
              <a:t>local government</a:t>
            </a:r>
            <a:endParaRPr lang="en-US" altLang="en-US" sz="2400" dirty="0"/>
          </a:p>
          <a:p>
            <a:pPr marL="508000" lvl="1" indent="-307975"/>
            <a:r>
              <a:rPr lang="en-US" altLang="en-US" sz="2400" dirty="0" smtClean="0"/>
              <a:t>Create universal, scalable app (any location should work) </a:t>
            </a:r>
          </a:p>
          <a:p>
            <a:pPr>
              <a:spcBef>
                <a:spcPts val="200"/>
              </a:spcBef>
              <a:spcAft>
                <a:spcPts val="400"/>
              </a:spcAft>
            </a:pPr>
            <a:r>
              <a:rPr lang="en-US" altLang="en-US" sz="2800" dirty="0" smtClean="0"/>
              <a:t>Data Sources</a:t>
            </a:r>
          </a:p>
          <a:p>
            <a:pPr marL="508000" lvl="1" indent="-307975"/>
            <a:r>
              <a:rPr lang="en-US" altLang="en-US" sz="2400" dirty="0" smtClean="0"/>
              <a:t>Community stakeholders, tour creators responsible for data entry </a:t>
            </a:r>
          </a:p>
          <a:p>
            <a:pPr marL="508000" lvl="1" indent="-307975"/>
            <a:r>
              <a:rPr lang="en-US" altLang="en-US" sz="2400" dirty="0" smtClean="0"/>
              <a:t>Data entry process easy, designed with volunteers in mind </a:t>
            </a:r>
          </a:p>
          <a:p>
            <a:pPr marL="508000" lvl="1" indent="-307975"/>
            <a:r>
              <a:rPr lang="en-US" altLang="en-US" sz="2400" dirty="0" smtClean="0"/>
              <a:t>Initial stages: data is historical, minimal maintenance </a:t>
            </a:r>
          </a:p>
          <a:p>
            <a:pPr marL="508000" lvl="1" indent="-307975"/>
            <a:r>
              <a:rPr lang="en-US" altLang="en-US" sz="2400" dirty="0" smtClean="0"/>
              <a:t>In later stages, could include data from Yelp and other APIs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3900</TotalTime>
  <Words>1242</Words>
  <Application>Microsoft Macintosh PowerPoint</Application>
  <PresentationFormat>Custom</PresentationFormat>
  <Paragraphs>175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Retrospect</vt:lpstr>
      <vt:lpstr>Touricana   Take the path best travelled</vt:lpstr>
      <vt:lpstr>Problem</vt:lpstr>
      <vt:lpstr> Problem</vt:lpstr>
      <vt:lpstr> Problem</vt:lpstr>
      <vt:lpstr>Problem</vt:lpstr>
      <vt:lpstr>Solution</vt:lpstr>
      <vt:lpstr>Community Stakeholders (Content Creators)</vt:lpstr>
      <vt:lpstr>Visitors  (End Users) </vt:lpstr>
      <vt:lpstr>Business Model</vt:lpstr>
      <vt:lpstr>Business Model</vt:lpstr>
      <vt:lpstr>Project / Application Details </vt:lpstr>
      <vt:lpstr> Unique Value Added</vt:lpstr>
      <vt:lpstr>Sustainability Post-Startup</vt:lpstr>
      <vt:lpstr>Contact Information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Bed Process</dc:title>
  <dc:creator>Microsoft account</dc:creator>
  <cp:lastModifiedBy>Michelle Funk</cp:lastModifiedBy>
  <cp:revision>138</cp:revision>
  <cp:lastPrinted>2014-01-09T17:41:47Z</cp:lastPrinted>
  <dcterms:created xsi:type="dcterms:W3CDTF">2013-10-20T12:24:37Z</dcterms:created>
  <dcterms:modified xsi:type="dcterms:W3CDTF">2015-03-22T16:02:56Z</dcterms:modified>
</cp:coreProperties>
</file>