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mathematics, computer science, and economics, </a:t>
            </a:r>
            <a:r>
              <a:rPr lang="en-GB" dirty="0"/>
              <a:t>dynamic programming is a method for solving complex problems by breaking them down into simpler </a:t>
            </a:r>
            <a:r>
              <a:rPr lang="en-GB" dirty="0" smtClean="0"/>
              <a:t>sub-problems.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en.wikipedia.org/wiki/Dynamic_programming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5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Given a two-dimensional array named </a:t>
                </a:r>
                <a:r>
                  <a:rPr lang="en-GB" b="1" dirty="0">
                    <a:solidFill>
                      <a:schemeClr val="tx1"/>
                    </a:solidFill>
                  </a:rPr>
                  <a:t>Price</a:t>
                </a:r>
                <a:r>
                  <a:rPr lang="en-GB" dirty="0"/>
                  <a:t>, size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𝑀</m:t>
                    </m:r>
                    <m:r>
                      <a:rPr lang="en-GB" b="0" i="1">
                        <a:latin typeface="Cambria Math"/>
                      </a:rPr>
                      <m:t>×</m:t>
                    </m:r>
                    <m:r>
                      <a:rPr lang="en-GB" b="0" i="1">
                        <a:latin typeface="Cambria Math"/>
                      </a:rPr>
                      <m:t>𝑁</m:t>
                    </m:r>
                    <m:r>
                      <a:rPr lang="en-GB" b="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/>
                          </a:rPr>
                          <m:t>0&lt;</m:t>
                        </m:r>
                        <m:r>
                          <a:rPr lang="en-GB" b="0" i="1">
                            <a:latin typeface="Cambria Math"/>
                          </a:rPr>
                          <m:t>𝑀</m:t>
                        </m:r>
                        <m:r>
                          <a:rPr lang="en-GB" b="0" i="1">
                            <a:latin typeface="Cambria Math"/>
                          </a:rPr>
                          <m:t>≤20;0&lt;</m:t>
                        </m:r>
                        <m:r>
                          <a:rPr lang="en-GB" b="0" i="1">
                            <a:latin typeface="Cambria Math"/>
                          </a:rPr>
                          <m:t>𝑁</m:t>
                        </m:r>
                        <m:r>
                          <a:rPr lang="en-GB" b="0" i="1">
                            <a:latin typeface="Cambria Math"/>
                          </a:rPr>
                          <m:t>≤20</m:t>
                        </m:r>
                      </m:e>
                    </m:d>
                    <m:r>
                      <a:rPr lang="en-GB" b="0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/>
                      </a:rPr>
                      <m:t>𝑷𝒓𝒊𝒄𝒆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GB" b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GB" b="0">
                        <a:latin typeface="Cambria Math"/>
                      </a:rPr>
                      <m:t>(</m:t>
                    </m:r>
                    <m:r>
                      <a:rPr lang="en-GB" b="0" i="1">
                        <a:latin typeface="Cambria Math"/>
                      </a:rPr>
                      <m:t>0</m:t>
                    </m:r>
                    <m:r>
                      <a:rPr lang="en-GB" b="0">
                        <a:latin typeface="Cambria Math"/>
                      </a:rPr>
                      <m:t>&lt;</m:t>
                    </m:r>
                    <m:r>
                      <a:rPr lang="en-GB" b="0" i="1">
                        <a:latin typeface="Cambria Math"/>
                      </a:rPr>
                      <m:t>𝑖</m:t>
                    </m:r>
                    <m:r>
                      <a:rPr lang="en-GB" b="0">
                        <a:latin typeface="Cambria Math"/>
                      </a:rPr>
                      <m:t>≤</m:t>
                    </m:r>
                    <m:r>
                      <a:rPr lang="en-GB" b="0" i="1">
                        <a:latin typeface="Cambria Math"/>
                      </a:rPr>
                      <m:t>𝑀</m:t>
                    </m:r>
                    <m:r>
                      <a:rPr lang="en-GB" b="0">
                        <a:latin typeface="Cambria Math"/>
                      </a:rPr>
                      <m:t>;</m:t>
                    </m:r>
                    <m:r>
                      <a:rPr lang="en-GB" b="0" i="1">
                        <a:latin typeface="Cambria Math"/>
                      </a:rPr>
                      <m:t>0</m:t>
                    </m:r>
                    <m:r>
                      <a:rPr lang="en-GB" b="0">
                        <a:latin typeface="Cambria Math"/>
                      </a:rPr>
                      <m:t>&lt;</m:t>
                    </m:r>
                    <m:r>
                      <a:rPr lang="en-GB" b="0" i="1">
                        <a:latin typeface="Cambria Math"/>
                      </a:rPr>
                      <m:t>𝑗</m:t>
                    </m:r>
                    <m:r>
                      <a:rPr lang="en-GB" b="0">
                        <a:latin typeface="Cambria Math"/>
                      </a:rPr>
                      <m:t>≤</m:t>
                    </m:r>
                    <m:r>
                      <a:rPr lang="en-GB" b="0" i="1">
                        <a:latin typeface="Cambria Math"/>
                      </a:rPr>
                      <m:t>𝑁</m:t>
                    </m:r>
                    <m:r>
                      <a:rPr lang="en-GB" b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 means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market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sells product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𝑷𝒓𝒊𝒄𝒆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𝒋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price</a:t>
                </a:r>
                <a:r>
                  <a:rPr lang="en-GB" dirty="0"/>
                  <a:t>. Find a way to buy all products at the minimum cost.</a:t>
                </a:r>
              </a:p>
              <a:p>
                <a:r>
                  <a:rPr lang="en-GB" dirty="0"/>
                  <a:t>The output should be in this format: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 smtClean="0"/>
                  <a:t>…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0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GB" dirty="0"/>
                  <a:t>Call </a:t>
                </a:r>
                <a:r>
                  <a:rPr lang="en-GB" b="1" dirty="0"/>
                  <a:t>M</a:t>
                </a:r>
                <a:r>
                  <a:rPr lang="en-GB" dirty="0"/>
                  <a:t> is the number of total products; </a:t>
                </a:r>
                <a:r>
                  <a:rPr lang="en-GB" b="1" dirty="0"/>
                  <a:t>N</a:t>
                </a:r>
                <a:r>
                  <a:rPr lang="en-GB" dirty="0"/>
                  <a:t> is the number of total markets.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Total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dirty="0"/>
                  <a:t> is the sum of money user have to pay when the buying process is at item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in market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Distance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𝑁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smtClean="0"/>
                  <a:t>cost to move from </a:t>
                </a:r>
                <a:r>
                  <a:rPr lang="en-GB" dirty="0"/>
                  <a:t>market </a:t>
                </a:r>
                <a:r>
                  <a:rPr lang="en-GB" i="1" dirty="0" err="1"/>
                  <a:t>i</a:t>
                </a:r>
                <a:r>
                  <a:rPr lang="en-GB" dirty="0"/>
                  <a:t> to market </a:t>
                </a:r>
                <a:r>
                  <a:rPr lang="en-GB" i="1" dirty="0"/>
                  <a:t>j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</a:t>
                </a:r>
                <a:r>
                  <a:rPr lang="en-GB" dirty="0" smtClean="0"/>
                  <a:t>two-dimensional </a:t>
                </a:r>
                <a:r>
                  <a:rPr lang="en-GB" dirty="0"/>
                  <a:t>array named </a:t>
                </a:r>
                <a:r>
                  <a:rPr lang="en-GB" b="1" dirty="0" err="1"/>
                  <a:t>TraceY</a:t>
                </a:r>
                <a:r>
                  <a:rPr lang="en-GB" dirty="0"/>
                  <a:t>,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𝑇𝑟𝑎𝑐𝑒𝑌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means we buy the product before product </a:t>
                </a:r>
                <a:r>
                  <a:rPr lang="en-GB" i="1" dirty="0" err="1"/>
                  <a:t>i</a:t>
                </a:r>
                <a:r>
                  <a:rPr lang="en-GB" dirty="0"/>
                  <a:t> at market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𝑇𝑟𝑎𝑐𝑒𝑌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13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DistanceA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𝐷𝑖𝑠𝑡𝑎𝑛𝑐𝑒𝐴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smtClean="0"/>
                  <a:t>cost to move </a:t>
                </a:r>
                <a:r>
                  <a:rPr lang="en-GB" dirty="0"/>
                  <a:t>from start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DistanceB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𝐷𝑖𝑠𝑡𝑎𝑛𝑐𝑒𝐵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smtClean="0"/>
                  <a:t>cost </a:t>
                </a:r>
                <a:r>
                  <a:rPr lang="en-GB" smtClean="0"/>
                  <a:t>to move from </a:t>
                </a:r>
                <a:r>
                  <a:rPr lang="en-GB" dirty="0"/>
                  <a:t>end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Initialize all elements in </a:t>
                </a:r>
                <a:r>
                  <a:rPr lang="en-GB" b="1" dirty="0"/>
                  <a:t>Total</a:t>
                </a:r>
                <a:r>
                  <a:rPr lang="en-GB" dirty="0"/>
                  <a:t> with a very big number.</a:t>
                </a:r>
              </a:p>
              <a:p>
                <a:pPr lvl="0"/>
                <a:r>
                  <a:rPr lang="en-GB" dirty="0"/>
                  <a:t>Set the first row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1,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𝑃𝑟𝑖𝑐𝑒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1,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𝐷𝑖𝑠𝑡𝑎𝑛𝑐𝑒𝐴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Use this regression formula to calculate the rest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𝑇𝑜𝑡𝑎𝑙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i="1">
                          <a:latin typeface="Cambria Math"/>
                        </a:rPr>
                        <m:t>𝑀𝑖𝑛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𝑇𝑜𝑡𝑎𝑙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𝑃𝑟𝑖𝑐𝑒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𝐷𝑖𝑠𝑡𝑎𝑛𝑐𝑒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2≤</m:t>
                      </m:r>
                      <m:r>
                        <a:rPr lang="en-GB" sz="2400" i="1">
                          <a:latin typeface="Cambria Math"/>
                        </a:rPr>
                        <m:t>𝑖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𝑀</m:t>
                      </m:r>
                      <m:r>
                        <a:rPr lang="en-GB" sz="2400" i="1">
                          <a:latin typeface="Cambria Math"/>
                        </a:rPr>
                        <m:t>;1≤</m:t>
                      </m:r>
                      <m:r>
                        <a:rPr lang="en-GB" sz="2400" i="1">
                          <a:latin typeface="Cambria Math"/>
                        </a:rPr>
                        <m:t>𝑗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𝑁</m:t>
                      </m:r>
                      <m:r>
                        <a:rPr lang="en-GB" sz="2400" i="1">
                          <a:latin typeface="Cambria Math"/>
                        </a:rPr>
                        <m:t>;1≤</m:t>
                      </m:r>
                      <m:r>
                        <a:rPr lang="en-GB" sz="2400" i="1">
                          <a:latin typeface="Cambria Math"/>
                        </a:rPr>
                        <m:t>𝑘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2400" dirty="0"/>
              </a:p>
              <a:p>
                <a:pPr lvl="0"/>
                <a:r>
                  <a:rPr lang="en-GB" dirty="0"/>
                  <a:t>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𝐷𝑖𝑠𝑡𝑎𝑛𝑐𝑒𝐵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The minimum value at the final row of </a:t>
                </a:r>
                <a:r>
                  <a:rPr lang="en-GB" b="1" dirty="0"/>
                  <a:t>Total</a:t>
                </a:r>
                <a:r>
                  <a:rPr lang="en-GB" dirty="0"/>
                  <a:t> is the answer.</a:t>
                </a:r>
              </a:p>
              <a:p>
                <a:r>
                  <a:rPr lang="en-GB" dirty="0"/>
                  <a:t>Trace back to find the complete answer.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2" y="313386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571398" y="1259295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5432" y="2300336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340357" y="2300336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838081" y="3296299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073674" y="3296299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cxnSp>
        <p:nvCxnSpPr>
          <p:cNvPr id="10" name="Straight Connector 9"/>
          <p:cNvCxnSpPr>
            <a:stCxn id="4" idx="7"/>
            <a:endCxn id="8" idx="3"/>
          </p:cNvCxnSpPr>
          <p:nvPr/>
        </p:nvCxnSpPr>
        <p:spPr>
          <a:xfrm flipV="1">
            <a:off x="3004151" y="1688014"/>
            <a:ext cx="640804" cy="685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0"/>
          </p:cNvCxnSpPr>
          <p:nvPr/>
        </p:nvCxnSpPr>
        <p:spPr>
          <a:xfrm>
            <a:off x="3822536" y="1761571"/>
            <a:ext cx="502276" cy="153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4575950" y="3547437"/>
            <a:ext cx="1262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5" idx="4"/>
          </p:cNvCxnSpPr>
          <p:nvPr/>
        </p:nvCxnSpPr>
        <p:spPr>
          <a:xfrm flipV="1">
            <a:off x="6266800" y="2802612"/>
            <a:ext cx="324695" cy="5672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5" idx="3"/>
          </p:cNvCxnSpPr>
          <p:nvPr/>
        </p:nvCxnSpPr>
        <p:spPr>
          <a:xfrm flipV="1">
            <a:off x="4502393" y="2729055"/>
            <a:ext cx="1911521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8" idx="6"/>
          </p:cNvCxnSpPr>
          <p:nvPr/>
        </p:nvCxnSpPr>
        <p:spPr>
          <a:xfrm flipH="1" flipV="1">
            <a:off x="4073674" y="1510433"/>
            <a:ext cx="2340240" cy="863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7" idx="2"/>
          </p:cNvCxnSpPr>
          <p:nvPr/>
        </p:nvCxnSpPr>
        <p:spPr>
          <a:xfrm>
            <a:off x="3004151" y="2729055"/>
            <a:ext cx="1069523" cy="818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5" idx="2"/>
          </p:cNvCxnSpPr>
          <p:nvPr/>
        </p:nvCxnSpPr>
        <p:spPr>
          <a:xfrm>
            <a:off x="3077708" y="2551474"/>
            <a:ext cx="3262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6" idx="1"/>
          </p:cNvCxnSpPr>
          <p:nvPr/>
        </p:nvCxnSpPr>
        <p:spPr>
          <a:xfrm>
            <a:off x="4000117" y="1688014"/>
            <a:ext cx="1911521" cy="1681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04151" y="189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8074" y="30808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4099" y="25905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4" idx="5"/>
            <a:endCxn id="6" idx="1"/>
          </p:cNvCxnSpPr>
          <p:nvPr/>
        </p:nvCxnSpPr>
        <p:spPr>
          <a:xfrm>
            <a:off x="3004151" y="2729055"/>
            <a:ext cx="2907487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0487" y="19421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5674" y="2664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6682" y="29109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68441" y="1906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6324" y="17678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2202" y="35485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7528"/>
              </p:ext>
            </p:extLst>
          </p:nvPr>
        </p:nvGraphicFramePr>
        <p:xfrm>
          <a:off x="2048318" y="4639980"/>
          <a:ext cx="1682097" cy="4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99"/>
                <a:gridCol w="560699"/>
                <a:gridCol w="560699"/>
              </a:tblGrid>
              <a:tr h="439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41934" y="4667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13495"/>
              </p:ext>
            </p:extLst>
          </p:nvPr>
        </p:nvGraphicFramePr>
        <p:xfrm>
          <a:off x="2059466" y="5402830"/>
          <a:ext cx="1682097" cy="4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99"/>
                <a:gridCol w="560699"/>
                <a:gridCol w="560699"/>
              </a:tblGrid>
              <a:tr h="439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53082" y="543013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57488"/>
              </p:ext>
            </p:extLst>
          </p:nvPr>
        </p:nvGraphicFramePr>
        <p:xfrm>
          <a:off x="5311322" y="4618716"/>
          <a:ext cx="3286976" cy="154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744"/>
                <a:gridCol w="821744"/>
                <a:gridCol w="821744"/>
                <a:gridCol w="821744"/>
              </a:tblGrid>
              <a:tr h="38639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28974" y="462091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67"/>
            <a:ext cx="8596668" cy="649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0899"/>
              </p:ext>
            </p:extLst>
          </p:nvPr>
        </p:nvGraphicFramePr>
        <p:xfrm>
          <a:off x="409262" y="3733321"/>
          <a:ext cx="2939244" cy="2590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811"/>
                <a:gridCol w="734811"/>
                <a:gridCol w="734811"/>
                <a:gridCol w="734811"/>
              </a:tblGrid>
              <a:tr h="64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571398" y="692619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575432" y="1733660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40357" y="1733660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38081" y="2729623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73674" y="2729623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cxnSp>
        <p:nvCxnSpPr>
          <p:cNvPr id="11" name="Straight Connector 10"/>
          <p:cNvCxnSpPr>
            <a:stCxn id="7" idx="7"/>
            <a:endCxn id="6" idx="3"/>
          </p:cNvCxnSpPr>
          <p:nvPr/>
        </p:nvCxnSpPr>
        <p:spPr>
          <a:xfrm flipV="1">
            <a:off x="3004151" y="1121338"/>
            <a:ext cx="640804" cy="685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10" idx="0"/>
          </p:cNvCxnSpPr>
          <p:nvPr/>
        </p:nvCxnSpPr>
        <p:spPr>
          <a:xfrm>
            <a:off x="3822536" y="1194895"/>
            <a:ext cx="502276" cy="153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9" idx="2"/>
          </p:cNvCxnSpPr>
          <p:nvPr/>
        </p:nvCxnSpPr>
        <p:spPr>
          <a:xfrm>
            <a:off x="4575950" y="2980761"/>
            <a:ext cx="1262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7"/>
            <a:endCxn id="8" idx="4"/>
          </p:cNvCxnSpPr>
          <p:nvPr/>
        </p:nvCxnSpPr>
        <p:spPr>
          <a:xfrm flipV="1">
            <a:off x="6266800" y="2235936"/>
            <a:ext cx="324695" cy="5672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7"/>
            <a:endCxn id="8" idx="3"/>
          </p:cNvCxnSpPr>
          <p:nvPr/>
        </p:nvCxnSpPr>
        <p:spPr>
          <a:xfrm flipV="1">
            <a:off x="4502393" y="2162379"/>
            <a:ext cx="1911521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6" idx="6"/>
          </p:cNvCxnSpPr>
          <p:nvPr/>
        </p:nvCxnSpPr>
        <p:spPr>
          <a:xfrm flipH="1" flipV="1">
            <a:off x="4073674" y="943757"/>
            <a:ext cx="2340240" cy="863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0" idx="2"/>
          </p:cNvCxnSpPr>
          <p:nvPr/>
        </p:nvCxnSpPr>
        <p:spPr>
          <a:xfrm>
            <a:off x="3004151" y="2162379"/>
            <a:ext cx="1069523" cy="818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3077708" y="1984798"/>
            <a:ext cx="3262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9" idx="1"/>
          </p:cNvCxnSpPr>
          <p:nvPr/>
        </p:nvCxnSpPr>
        <p:spPr>
          <a:xfrm>
            <a:off x="4000117" y="1121338"/>
            <a:ext cx="1911521" cy="1681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4151" y="13257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8074" y="25141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4099" y="20238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stCxn id="7" idx="5"/>
            <a:endCxn id="9" idx="1"/>
          </p:cNvCxnSpPr>
          <p:nvPr/>
        </p:nvCxnSpPr>
        <p:spPr>
          <a:xfrm>
            <a:off x="3004151" y="2162379"/>
            <a:ext cx="2907487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10487" y="13754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5674" y="20974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682" y="23442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441" y="13396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06324" y="12011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202" y="29818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" name="AutoShape 4"/>
          <p:cNvSpPr>
            <a:spLocks noChangeAspect="1" noChangeArrowheads="1" noTextEdit="1"/>
          </p:cNvSpPr>
          <p:nvPr/>
        </p:nvSpPr>
        <p:spPr bwMode="auto">
          <a:xfrm>
            <a:off x="3914775" y="3717925"/>
            <a:ext cx="2938463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3" name="Rectangle 6"/>
          <p:cNvSpPr>
            <a:spLocks noChangeArrowheads="1"/>
          </p:cNvSpPr>
          <p:nvPr/>
        </p:nvSpPr>
        <p:spPr bwMode="auto">
          <a:xfrm>
            <a:off x="3914775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4649788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5384800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6119813" y="3717925"/>
            <a:ext cx="733425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3914775" y="4362450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4649788" y="4362450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5384800" y="4362450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6119813" y="4362450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2" name="Rectangle 14"/>
          <p:cNvSpPr>
            <a:spLocks noChangeArrowheads="1"/>
          </p:cNvSpPr>
          <p:nvPr/>
        </p:nvSpPr>
        <p:spPr bwMode="auto">
          <a:xfrm>
            <a:off x="3914775" y="4751388"/>
            <a:ext cx="735013" cy="390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4649788" y="4751388"/>
            <a:ext cx="735013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auto">
          <a:xfrm>
            <a:off x="5384800" y="4751388"/>
            <a:ext cx="735013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6119813" y="4751388"/>
            <a:ext cx="733425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auto">
          <a:xfrm>
            <a:off x="3914775" y="5141913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7" name="Rectangle 19"/>
          <p:cNvSpPr>
            <a:spLocks noChangeArrowheads="1"/>
          </p:cNvSpPr>
          <p:nvPr/>
        </p:nvSpPr>
        <p:spPr bwMode="auto">
          <a:xfrm>
            <a:off x="4649788" y="5141913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8" name="Rectangle 20"/>
          <p:cNvSpPr>
            <a:spLocks noChangeArrowheads="1"/>
          </p:cNvSpPr>
          <p:nvPr/>
        </p:nvSpPr>
        <p:spPr bwMode="auto">
          <a:xfrm>
            <a:off x="5384800" y="5141913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9" name="Rectangle 21"/>
          <p:cNvSpPr>
            <a:spLocks noChangeArrowheads="1"/>
          </p:cNvSpPr>
          <p:nvPr/>
        </p:nvSpPr>
        <p:spPr bwMode="auto">
          <a:xfrm>
            <a:off x="6119813" y="5141913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3914775" y="5530850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4649788" y="5530850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2" name="Rectangle 24"/>
          <p:cNvSpPr>
            <a:spLocks noChangeArrowheads="1"/>
          </p:cNvSpPr>
          <p:nvPr/>
        </p:nvSpPr>
        <p:spPr bwMode="auto">
          <a:xfrm>
            <a:off x="5384800" y="5530850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3" name="Rectangle 25"/>
          <p:cNvSpPr>
            <a:spLocks noChangeArrowheads="1"/>
          </p:cNvSpPr>
          <p:nvPr/>
        </p:nvSpPr>
        <p:spPr bwMode="auto">
          <a:xfrm>
            <a:off x="6119813" y="5530850"/>
            <a:ext cx="733425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4" name="Rectangle 26"/>
          <p:cNvSpPr>
            <a:spLocks noChangeArrowheads="1"/>
          </p:cNvSpPr>
          <p:nvPr/>
        </p:nvSpPr>
        <p:spPr bwMode="auto">
          <a:xfrm>
            <a:off x="3914775" y="5919788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5" name="Rectangle 27"/>
          <p:cNvSpPr>
            <a:spLocks noChangeArrowheads="1"/>
          </p:cNvSpPr>
          <p:nvPr/>
        </p:nvSpPr>
        <p:spPr bwMode="auto">
          <a:xfrm>
            <a:off x="4649788" y="5919788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6" name="Rectangle 28"/>
          <p:cNvSpPr>
            <a:spLocks noChangeArrowheads="1"/>
          </p:cNvSpPr>
          <p:nvPr/>
        </p:nvSpPr>
        <p:spPr bwMode="auto">
          <a:xfrm>
            <a:off x="5384800" y="5919788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7" name="Rectangle 29"/>
          <p:cNvSpPr>
            <a:spLocks noChangeArrowheads="1"/>
          </p:cNvSpPr>
          <p:nvPr/>
        </p:nvSpPr>
        <p:spPr bwMode="auto">
          <a:xfrm>
            <a:off x="6119813" y="5919788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8" name="Rectangle 30"/>
          <p:cNvSpPr>
            <a:spLocks noChangeArrowheads="1"/>
          </p:cNvSpPr>
          <p:nvPr/>
        </p:nvSpPr>
        <p:spPr bwMode="auto">
          <a:xfrm>
            <a:off x="3914775" y="6308725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9" name="Rectangle 31"/>
          <p:cNvSpPr>
            <a:spLocks noChangeArrowheads="1"/>
          </p:cNvSpPr>
          <p:nvPr/>
        </p:nvSpPr>
        <p:spPr bwMode="auto">
          <a:xfrm>
            <a:off x="4649788" y="6308725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0" name="Rectangle 32"/>
          <p:cNvSpPr>
            <a:spLocks noChangeArrowheads="1"/>
          </p:cNvSpPr>
          <p:nvPr/>
        </p:nvSpPr>
        <p:spPr bwMode="auto">
          <a:xfrm>
            <a:off x="5384800" y="6308725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1" name="Rectangle 33"/>
          <p:cNvSpPr>
            <a:spLocks noChangeArrowheads="1"/>
          </p:cNvSpPr>
          <p:nvPr/>
        </p:nvSpPr>
        <p:spPr bwMode="auto">
          <a:xfrm>
            <a:off x="6119813" y="6308725"/>
            <a:ext cx="733425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2" name="Line 34"/>
          <p:cNvSpPr>
            <a:spLocks noChangeShapeType="1"/>
          </p:cNvSpPr>
          <p:nvPr/>
        </p:nvSpPr>
        <p:spPr bwMode="auto">
          <a:xfrm>
            <a:off x="4649788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3" name="Line 35"/>
          <p:cNvSpPr>
            <a:spLocks noChangeShapeType="1"/>
          </p:cNvSpPr>
          <p:nvPr/>
        </p:nvSpPr>
        <p:spPr bwMode="auto">
          <a:xfrm>
            <a:off x="5384800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4" name="Line 36"/>
          <p:cNvSpPr>
            <a:spLocks noChangeShapeType="1"/>
          </p:cNvSpPr>
          <p:nvPr/>
        </p:nvSpPr>
        <p:spPr bwMode="auto">
          <a:xfrm>
            <a:off x="6119813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5" name="Line 37"/>
          <p:cNvSpPr>
            <a:spLocks noChangeShapeType="1"/>
          </p:cNvSpPr>
          <p:nvPr/>
        </p:nvSpPr>
        <p:spPr bwMode="auto">
          <a:xfrm>
            <a:off x="3908425" y="4362450"/>
            <a:ext cx="29511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6" name="Line 38"/>
          <p:cNvSpPr>
            <a:spLocks noChangeShapeType="1"/>
          </p:cNvSpPr>
          <p:nvPr/>
        </p:nvSpPr>
        <p:spPr bwMode="auto">
          <a:xfrm>
            <a:off x="3908425" y="4751388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7" name="Line 39"/>
          <p:cNvSpPr>
            <a:spLocks noChangeShapeType="1"/>
          </p:cNvSpPr>
          <p:nvPr/>
        </p:nvSpPr>
        <p:spPr bwMode="auto">
          <a:xfrm>
            <a:off x="3908425" y="5141913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8" name="Line 40"/>
          <p:cNvSpPr>
            <a:spLocks noChangeShapeType="1"/>
          </p:cNvSpPr>
          <p:nvPr/>
        </p:nvSpPr>
        <p:spPr bwMode="auto">
          <a:xfrm>
            <a:off x="3908425" y="5530850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9" name="Line 41"/>
          <p:cNvSpPr>
            <a:spLocks noChangeShapeType="1"/>
          </p:cNvSpPr>
          <p:nvPr/>
        </p:nvSpPr>
        <p:spPr bwMode="auto">
          <a:xfrm>
            <a:off x="3908425" y="5919788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0" name="Line 42"/>
          <p:cNvSpPr>
            <a:spLocks noChangeShapeType="1"/>
          </p:cNvSpPr>
          <p:nvPr/>
        </p:nvSpPr>
        <p:spPr bwMode="auto">
          <a:xfrm>
            <a:off x="3908425" y="6308725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1" name="Line 43"/>
          <p:cNvSpPr>
            <a:spLocks noChangeShapeType="1"/>
          </p:cNvSpPr>
          <p:nvPr/>
        </p:nvSpPr>
        <p:spPr bwMode="auto">
          <a:xfrm>
            <a:off x="3914775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2" name="Line 44"/>
          <p:cNvSpPr>
            <a:spLocks noChangeShapeType="1"/>
          </p:cNvSpPr>
          <p:nvPr/>
        </p:nvSpPr>
        <p:spPr bwMode="auto">
          <a:xfrm>
            <a:off x="6853238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3" name="Line 45"/>
          <p:cNvSpPr>
            <a:spLocks noChangeShapeType="1"/>
          </p:cNvSpPr>
          <p:nvPr/>
        </p:nvSpPr>
        <p:spPr bwMode="auto">
          <a:xfrm>
            <a:off x="3908425" y="3717925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4" name="Line 46"/>
          <p:cNvSpPr>
            <a:spLocks noChangeShapeType="1"/>
          </p:cNvSpPr>
          <p:nvPr/>
        </p:nvSpPr>
        <p:spPr bwMode="auto">
          <a:xfrm>
            <a:off x="3908425" y="6697663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5" name="Rectangle 47"/>
          <p:cNvSpPr>
            <a:spLocks noChangeArrowheads="1"/>
          </p:cNvSpPr>
          <p:nvPr/>
        </p:nvSpPr>
        <p:spPr bwMode="auto">
          <a:xfrm>
            <a:off x="4022725" y="3900488"/>
            <a:ext cx="6556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Total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8"/>
          <p:cNvSpPr>
            <a:spLocks noChangeArrowheads="1"/>
          </p:cNvSpPr>
          <p:nvPr/>
        </p:nvSpPr>
        <p:spPr bwMode="auto">
          <a:xfrm>
            <a:off x="4951413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9"/>
          <p:cNvSpPr>
            <a:spLocks noChangeArrowheads="1"/>
          </p:cNvSpPr>
          <p:nvPr/>
        </p:nvSpPr>
        <p:spPr bwMode="auto">
          <a:xfrm>
            <a:off x="5684838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50"/>
          <p:cNvSpPr>
            <a:spLocks noChangeArrowheads="1"/>
          </p:cNvSpPr>
          <p:nvPr/>
        </p:nvSpPr>
        <p:spPr bwMode="auto">
          <a:xfrm>
            <a:off x="6419850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51"/>
          <p:cNvSpPr>
            <a:spLocks noChangeArrowheads="1"/>
          </p:cNvSpPr>
          <p:nvPr/>
        </p:nvSpPr>
        <p:spPr bwMode="auto">
          <a:xfrm>
            <a:off x="4216400" y="4418013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52"/>
          <p:cNvSpPr>
            <a:spLocks noChangeArrowheads="1"/>
          </p:cNvSpPr>
          <p:nvPr/>
        </p:nvSpPr>
        <p:spPr bwMode="auto">
          <a:xfrm>
            <a:off x="4897438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53"/>
          <p:cNvSpPr>
            <a:spLocks noChangeArrowheads="1"/>
          </p:cNvSpPr>
          <p:nvPr/>
        </p:nvSpPr>
        <p:spPr bwMode="auto">
          <a:xfrm>
            <a:off x="5632450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4"/>
          <p:cNvSpPr>
            <a:spLocks noChangeArrowheads="1"/>
          </p:cNvSpPr>
          <p:nvPr/>
        </p:nvSpPr>
        <p:spPr bwMode="auto">
          <a:xfrm>
            <a:off x="6367463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5"/>
          <p:cNvSpPr>
            <a:spLocks noChangeArrowheads="1"/>
          </p:cNvSpPr>
          <p:nvPr/>
        </p:nvSpPr>
        <p:spPr bwMode="auto">
          <a:xfrm>
            <a:off x="4216400" y="4806950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6"/>
          <p:cNvSpPr>
            <a:spLocks noChangeArrowheads="1"/>
          </p:cNvSpPr>
          <p:nvPr/>
        </p:nvSpPr>
        <p:spPr bwMode="auto">
          <a:xfrm>
            <a:off x="4897438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7"/>
          <p:cNvSpPr>
            <a:spLocks noChangeArrowheads="1"/>
          </p:cNvSpPr>
          <p:nvPr/>
        </p:nvSpPr>
        <p:spPr bwMode="auto">
          <a:xfrm>
            <a:off x="5632450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8"/>
          <p:cNvSpPr>
            <a:spLocks noChangeArrowheads="1"/>
          </p:cNvSpPr>
          <p:nvPr/>
        </p:nvSpPr>
        <p:spPr bwMode="auto">
          <a:xfrm>
            <a:off x="6367463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9"/>
          <p:cNvSpPr>
            <a:spLocks noChangeArrowheads="1"/>
          </p:cNvSpPr>
          <p:nvPr/>
        </p:nvSpPr>
        <p:spPr bwMode="auto">
          <a:xfrm>
            <a:off x="4216400" y="51958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60"/>
          <p:cNvSpPr>
            <a:spLocks noChangeArrowheads="1"/>
          </p:cNvSpPr>
          <p:nvPr/>
        </p:nvSpPr>
        <p:spPr bwMode="auto">
          <a:xfrm>
            <a:off x="4897438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61"/>
          <p:cNvSpPr>
            <a:spLocks noChangeArrowheads="1"/>
          </p:cNvSpPr>
          <p:nvPr/>
        </p:nvSpPr>
        <p:spPr bwMode="auto">
          <a:xfrm>
            <a:off x="5632450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0" name="Rectangle 62"/>
          <p:cNvSpPr>
            <a:spLocks noChangeArrowheads="1"/>
          </p:cNvSpPr>
          <p:nvPr/>
        </p:nvSpPr>
        <p:spPr bwMode="auto">
          <a:xfrm>
            <a:off x="6367463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1" name="Rectangle 63"/>
          <p:cNvSpPr>
            <a:spLocks noChangeArrowheads="1"/>
          </p:cNvSpPr>
          <p:nvPr/>
        </p:nvSpPr>
        <p:spPr bwMode="auto">
          <a:xfrm>
            <a:off x="4216400" y="5584825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4"/>
          <p:cNvSpPr>
            <a:spLocks noChangeArrowheads="1"/>
          </p:cNvSpPr>
          <p:nvPr/>
        </p:nvSpPr>
        <p:spPr bwMode="auto">
          <a:xfrm>
            <a:off x="4897438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Rectangle 65"/>
          <p:cNvSpPr>
            <a:spLocks noChangeArrowheads="1"/>
          </p:cNvSpPr>
          <p:nvPr/>
        </p:nvSpPr>
        <p:spPr bwMode="auto">
          <a:xfrm>
            <a:off x="5632450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4" name="Rectangle 66"/>
          <p:cNvSpPr>
            <a:spLocks noChangeArrowheads="1"/>
          </p:cNvSpPr>
          <p:nvPr/>
        </p:nvSpPr>
        <p:spPr bwMode="auto">
          <a:xfrm>
            <a:off x="6367463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42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Rectangle 67"/>
          <p:cNvSpPr>
            <a:spLocks noChangeArrowheads="1"/>
          </p:cNvSpPr>
          <p:nvPr/>
        </p:nvSpPr>
        <p:spPr bwMode="auto">
          <a:xfrm>
            <a:off x="4216400" y="5975350"/>
            <a:ext cx="24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6" name="Rectangle 68"/>
          <p:cNvSpPr>
            <a:spLocks noChangeArrowheads="1"/>
          </p:cNvSpPr>
          <p:nvPr/>
        </p:nvSpPr>
        <p:spPr bwMode="auto">
          <a:xfrm>
            <a:off x="4897438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7" name="Rectangle 69"/>
          <p:cNvSpPr>
            <a:spLocks noChangeArrowheads="1"/>
          </p:cNvSpPr>
          <p:nvPr/>
        </p:nvSpPr>
        <p:spPr bwMode="auto">
          <a:xfrm>
            <a:off x="5632450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57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8" name="Rectangle 70"/>
          <p:cNvSpPr>
            <a:spLocks noChangeArrowheads="1"/>
          </p:cNvSpPr>
          <p:nvPr/>
        </p:nvSpPr>
        <p:spPr bwMode="auto">
          <a:xfrm>
            <a:off x="6367463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9" name="Rectangle 71"/>
          <p:cNvSpPr>
            <a:spLocks noChangeArrowheads="1"/>
          </p:cNvSpPr>
          <p:nvPr/>
        </p:nvSpPr>
        <p:spPr bwMode="auto">
          <a:xfrm>
            <a:off x="4897438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0" name="Rectangle 72"/>
          <p:cNvSpPr>
            <a:spLocks noChangeArrowheads="1"/>
          </p:cNvSpPr>
          <p:nvPr/>
        </p:nvSpPr>
        <p:spPr bwMode="auto">
          <a:xfrm>
            <a:off x="5632450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1" name="Rectangle 73"/>
          <p:cNvSpPr>
            <a:spLocks noChangeArrowheads="1"/>
          </p:cNvSpPr>
          <p:nvPr/>
        </p:nvSpPr>
        <p:spPr bwMode="auto">
          <a:xfrm>
            <a:off x="6367463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AutoShape 76"/>
          <p:cNvSpPr>
            <a:spLocks noChangeAspect="1" noChangeArrowheads="1" noTextEdit="1"/>
          </p:cNvSpPr>
          <p:nvPr/>
        </p:nvSpPr>
        <p:spPr bwMode="auto">
          <a:xfrm>
            <a:off x="7473950" y="3717925"/>
            <a:ext cx="3611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4" name="Rectangle 78"/>
          <p:cNvSpPr>
            <a:spLocks noChangeArrowheads="1"/>
          </p:cNvSpPr>
          <p:nvPr/>
        </p:nvSpPr>
        <p:spPr bwMode="auto">
          <a:xfrm>
            <a:off x="7473950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5" name="Rectangle 79"/>
          <p:cNvSpPr>
            <a:spLocks noChangeArrowheads="1"/>
          </p:cNvSpPr>
          <p:nvPr/>
        </p:nvSpPr>
        <p:spPr bwMode="auto">
          <a:xfrm>
            <a:off x="8377238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7" name="Rectangle 80"/>
          <p:cNvSpPr>
            <a:spLocks noChangeArrowheads="1"/>
          </p:cNvSpPr>
          <p:nvPr/>
        </p:nvSpPr>
        <p:spPr bwMode="auto">
          <a:xfrm>
            <a:off x="9280525" y="3717925"/>
            <a:ext cx="901700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8" name="Rectangle 81"/>
          <p:cNvSpPr>
            <a:spLocks noChangeArrowheads="1"/>
          </p:cNvSpPr>
          <p:nvPr/>
        </p:nvSpPr>
        <p:spPr bwMode="auto">
          <a:xfrm>
            <a:off x="10182225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9" name="Rectangle 82"/>
          <p:cNvSpPr>
            <a:spLocks noChangeArrowheads="1"/>
          </p:cNvSpPr>
          <p:nvPr/>
        </p:nvSpPr>
        <p:spPr bwMode="auto">
          <a:xfrm>
            <a:off x="7473950" y="4356100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0" name="Rectangle 83"/>
          <p:cNvSpPr>
            <a:spLocks noChangeArrowheads="1"/>
          </p:cNvSpPr>
          <p:nvPr/>
        </p:nvSpPr>
        <p:spPr bwMode="auto">
          <a:xfrm>
            <a:off x="8377238" y="435610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1" name="Rectangle 84"/>
          <p:cNvSpPr>
            <a:spLocks noChangeArrowheads="1"/>
          </p:cNvSpPr>
          <p:nvPr/>
        </p:nvSpPr>
        <p:spPr bwMode="auto">
          <a:xfrm>
            <a:off x="9280525" y="4356100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2" name="Rectangle 85"/>
          <p:cNvSpPr>
            <a:spLocks noChangeArrowheads="1"/>
          </p:cNvSpPr>
          <p:nvPr/>
        </p:nvSpPr>
        <p:spPr bwMode="auto">
          <a:xfrm>
            <a:off x="10182225" y="435610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3" name="Rectangle 86"/>
          <p:cNvSpPr>
            <a:spLocks noChangeArrowheads="1"/>
          </p:cNvSpPr>
          <p:nvPr/>
        </p:nvSpPr>
        <p:spPr bwMode="auto">
          <a:xfrm>
            <a:off x="7473950" y="4741863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4" name="Rectangle 87"/>
          <p:cNvSpPr>
            <a:spLocks noChangeArrowheads="1"/>
          </p:cNvSpPr>
          <p:nvPr/>
        </p:nvSpPr>
        <p:spPr bwMode="auto">
          <a:xfrm>
            <a:off x="8377238" y="4741863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5" name="Rectangle 88"/>
          <p:cNvSpPr>
            <a:spLocks noChangeArrowheads="1"/>
          </p:cNvSpPr>
          <p:nvPr/>
        </p:nvSpPr>
        <p:spPr bwMode="auto">
          <a:xfrm>
            <a:off x="9280525" y="4741863"/>
            <a:ext cx="901700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6" name="Rectangle 89"/>
          <p:cNvSpPr>
            <a:spLocks noChangeArrowheads="1"/>
          </p:cNvSpPr>
          <p:nvPr/>
        </p:nvSpPr>
        <p:spPr bwMode="auto">
          <a:xfrm>
            <a:off x="10182225" y="4741863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7" name="Rectangle 90"/>
          <p:cNvSpPr>
            <a:spLocks noChangeArrowheads="1"/>
          </p:cNvSpPr>
          <p:nvPr/>
        </p:nvSpPr>
        <p:spPr bwMode="auto">
          <a:xfrm>
            <a:off x="7473950" y="5127625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8" name="Rectangle 91"/>
          <p:cNvSpPr>
            <a:spLocks noChangeArrowheads="1"/>
          </p:cNvSpPr>
          <p:nvPr/>
        </p:nvSpPr>
        <p:spPr bwMode="auto">
          <a:xfrm>
            <a:off x="8377238" y="5127625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9" name="Rectangle 92"/>
          <p:cNvSpPr>
            <a:spLocks noChangeArrowheads="1"/>
          </p:cNvSpPr>
          <p:nvPr/>
        </p:nvSpPr>
        <p:spPr bwMode="auto">
          <a:xfrm>
            <a:off x="9280525" y="5127625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0" name="Rectangle 93"/>
          <p:cNvSpPr>
            <a:spLocks noChangeArrowheads="1"/>
          </p:cNvSpPr>
          <p:nvPr/>
        </p:nvSpPr>
        <p:spPr bwMode="auto">
          <a:xfrm>
            <a:off x="10182225" y="5127625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1" name="Rectangle 94"/>
          <p:cNvSpPr>
            <a:spLocks noChangeArrowheads="1"/>
          </p:cNvSpPr>
          <p:nvPr/>
        </p:nvSpPr>
        <p:spPr bwMode="auto">
          <a:xfrm>
            <a:off x="7473950" y="5513388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2" name="Rectangle 95"/>
          <p:cNvSpPr>
            <a:spLocks noChangeArrowheads="1"/>
          </p:cNvSpPr>
          <p:nvPr/>
        </p:nvSpPr>
        <p:spPr bwMode="auto">
          <a:xfrm>
            <a:off x="8377238" y="5513388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3" name="Rectangle 96"/>
          <p:cNvSpPr>
            <a:spLocks noChangeArrowheads="1"/>
          </p:cNvSpPr>
          <p:nvPr/>
        </p:nvSpPr>
        <p:spPr bwMode="auto">
          <a:xfrm>
            <a:off x="9280525" y="5513388"/>
            <a:ext cx="901700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4" name="Rectangle 97"/>
          <p:cNvSpPr>
            <a:spLocks noChangeArrowheads="1"/>
          </p:cNvSpPr>
          <p:nvPr/>
        </p:nvSpPr>
        <p:spPr bwMode="auto">
          <a:xfrm>
            <a:off x="10182225" y="5513388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5" name="Rectangle 98"/>
          <p:cNvSpPr>
            <a:spLocks noChangeArrowheads="1"/>
          </p:cNvSpPr>
          <p:nvPr/>
        </p:nvSpPr>
        <p:spPr bwMode="auto">
          <a:xfrm>
            <a:off x="7473950" y="5899150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6" name="Rectangle 99"/>
          <p:cNvSpPr>
            <a:spLocks noChangeArrowheads="1"/>
          </p:cNvSpPr>
          <p:nvPr/>
        </p:nvSpPr>
        <p:spPr bwMode="auto">
          <a:xfrm>
            <a:off x="8377238" y="589915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7" name="Rectangle 100"/>
          <p:cNvSpPr>
            <a:spLocks noChangeArrowheads="1"/>
          </p:cNvSpPr>
          <p:nvPr/>
        </p:nvSpPr>
        <p:spPr bwMode="auto">
          <a:xfrm>
            <a:off x="9280525" y="5899150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8" name="Rectangle 101"/>
          <p:cNvSpPr>
            <a:spLocks noChangeArrowheads="1"/>
          </p:cNvSpPr>
          <p:nvPr/>
        </p:nvSpPr>
        <p:spPr bwMode="auto">
          <a:xfrm>
            <a:off x="10182225" y="589915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9" name="Line 102"/>
          <p:cNvSpPr>
            <a:spLocks noChangeShapeType="1"/>
          </p:cNvSpPr>
          <p:nvPr/>
        </p:nvSpPr>
        <p:spPr bwMode="auto">
          <a:xfrm>
            <a:off x="8377238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0" name="Line 103"/>
          <p:cNvSpPr>
            <a:spLocks noChangeShapeType="1"/>
          </p:cNvSpPr>
          <p:nvPr/>
        </p:nvSpPr>
        <p:spPr bwMode="auto">
          <a:xfrm>
            <a:off x="9280525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1" name="Line 104"/>
          <p:cNvSpPr>
            <a:spLocks noChangeShapeType="1"/>
          </p:cNvSpPr>
          <p:nvPr/>
        </p:nvSpPr>
        <p:spPr bwMode="auto">
          <a:xfrm>
            <a:off x="10182225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2" name="Line 105"/>
          <p:cNvSpPr>
            <a:spLocks noChangeShapeType="1"/>
          </p:cNvSpPr>
          <p:nvPr/>
        </p:nvSpPr>
        <p:spPr bwMode="auto">
          <a:xfrm>
            <a:off x="7469187" y="4356100"/>
            <a:ext cx="3622676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3" name="Line 106"/>
          <p:cNvSpPr>
            <a:spLocks noChangeShapeType="1"/>
          </p:cNvSpPr>
          <p:nvPr/>
        </p:nvSpPr>
        <p:spPr bwMode="auto">
          <a:xfrm>
            <a:off x="7469187" y="4741863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4" name="Line 107"/>
          <p:cNvSpPr>
            <a:spLocks noChangeShapeType="1"/>
          </p:cNvSpPr>
          <p:nvPr/>
        </p:nvSpPr>
        <p:spPr bwMode="auto">
          <a:xfrm>
            <a:off x="7469187" y="5127625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" name="Line 108"/>
          <p:cNvSpPr>
            <a:spLocks noChangeShapeType="1"/>
          </p:cNvSpPr>
          <p:nvPr/>
        </p:nvSpPr>
        <p:spPr bwMode="auto">
          <a:xfrm>
            <a:off x="7469187" y="5513388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6" name="Line 109"/>
          <p:cNvSpPr>
            <a:spLocks noChangeShapeType="1"/>
          </p:cNvSpPr>
          <p:nvPr/>
        </p:nvSpPr>
        <p:spPr bwMode="auto">
          <a:xfrm>
            <a:off x="7469187" y="5899150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7" name="Line 110"/>
          <p:cNvSpPr>
            <a:spLocks noChangeShapeType="1"/>
          </p:cNvSpPr>
          <p:nvPr/>
        </p:nvSpPr>
        <p:spPr bwMode="auto">
          <a:xfrm>
            <a:off x="7473950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8" name="Line 111"/>
          <p:cNvSpPr>
            <a:spLocks noChangeShapeType="1"/>
          </p:cNvSpPr>
          <p:nvPr/>
        </p:nvSpPr>
        <p:spPr bwMode="auto">
          <a:xfrm>
            <a:off x="11085513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9" name="Line 112"/>
          <p:cNvSpPr>
            <a:spLocks noChangeShapeType="1"/>
          </p:cNvSpPr>
          <p:nvPr/>
        </p:nvSpPr>
        <p:spPr bwMode="auto">
          <a:xfrm>
            <a:off x="7469187" y="3717925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0" name="Line 113"/>
          <p:cNvSpPr>
            <a:spLocks noChangeShapeType="1"/>
          </p:cNvSpPr>
          <p:nvPr/>
        </p:nvSpPr>
        <p:spPr bwMode="auto">
          <a:xfrm>
            <a:off x="7469187" y="6284913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1" name="Rectangle 114"/>
          <p:cNvSpPr>
            <a:spLocks noChangeArrowheads="1"/>
          </p:cNvSpPr>
          <p:nvPr/>
        </p:nvSpPr>
        <p:spPr bwMode="auto">
          <a:xfrm>
            <a:off x="7567613" y="3897313"/>
            <a:ext cx="857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TraceY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2" name="Rectangle 115"/>
          <p:cNvSpPr>
            <a:spLocks noChangeArrowheads="1"/>
          </p:cNvSpPr>
          <p:nvPr/>
        </p:nvSpPr>
        <p:spPr bwMode="auto">
          <a:xfrm>
            <a:off x="8763000" y="3897313"/>
            <a:ext cx="242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3" name="Rectangle 116"/>
          <p:cNvSpPr>
            <a:spLocks noChangeArrowheads="1"/>
          </p:cNvSpPr>
          <p:nvPr/>
        </p:nvSpPr>
        <p:spPr bwMode="auto">
          <a:xfrm>
            <a:off x="9664700" y="3897313"/>
            <a:ext cx="242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4" name="Rectangle 117"/>
          <p:cNvSpPr>
            <a:spLocks noChangeArrowheads="1"/>
          </p:cNvSpPr>
          <p:nvPr/>
        </p:nvSpPr>
        <p:spPr bwMode="auto">
          <a:xfrm>
            <a:off x="10567988" y="3897313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5" name="Rectangle 118"/>
          <p:cNvSpPr>
            <a:spLocks noChangeArrowheads="1"/>
          </p:cNvSpPr>
          <p:nvPr/>
        </p:nvSpPr>
        <p:spPr bwMode="auto">
          <a:xfrm>
            <a:off x="7859713" y="4410075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6" name="Rectangle 119"/>
          <p:cNvSpPr>
            <a:spLocks noChangeArrowheads="1"/>
          </p:cNvSpPr>
          <p:nvPr/>
        </p:nvSpPr>
        <p:spPr bwMode="auto">
          <a:xfrm>
            <a:off x="8786813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7" name="Rectangle 120"/>
          <p:cNvSpPr>
            <a:spLocks noChangeArrowheads="1"/>
          </p:cNvSpPr>
          <p:nvPr/>
        </p:nvSpPr>
        <p:spPr bwMode="auto">
          <a:xfrm>
            <a:off x="9690100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8" name="Rectangle 121"/>
          <p:cNvSpPr>
            <a:spLocks noChangeArrowheads="1"/>
          </p:cNvSpPr>
          <p:nvPr/>
        </p:nvSpPr>
        <p:spPr bwMode="auto">
          <a:xfrm>
            <a:off x="10591800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9" name="Rectangle 122"/>
          <p:cNvSpPr>
            <a:spLocks noChangeArrowheads="1"/>
          </p:cNvSpPr>
          <p:nvPr/>
        </p:nvSpPr>
        <p:spPr bwMode="auto">
          <a:xfrm>
            <a:off x="7859713" y="4795838"/>
            <a:ext cx="241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0" name="Rectangle 123"/>
          <p:cNvSpPr>
            <a:spLocks noChangeArrowheads="1"/>
          </p:cNvSpPr>
          <p:nvPr/>
        </p:nvSpPr>
        <p:spPr bwMode="auto">
          <a:xfrm>
            <a:off x="8767763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1" name="Rectangle 124"/>
          <p:cNvSpPr>
            <a:spLocks noChangeArrowheads="1"/>
          </p:cNvSpPr>
          <p:nvPr/>
        </p:nvSpPr>
        <p:spPr bwMode="auto">
          <a:xfrm>
            <a:off x="9671050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2" name="Rectangle 125"/>
          <p:cNvSpPr>
            <a:spLocks noChangeArrowheads="1"/>
          </p:cNvSpPr>
          <p:nvPr/>
        </p:nvSpPr>
        <p:spPr bwMode="auto">
          <a:xfrm>
            <a:off x="10574338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3" name="Rectangle 126"/>
          <p:cNvSpPr>
            <a:spLocks noChangeArrowheads="1"/>
          </p:cNvSpPr>
          <p:nvPr/>
        </p:nvSpPr>
        <p:spPr bwMode="auto">
          <a:xfrm>
            <a:off x="7859713" y="5181600"/>
            <a:ext cx="241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4" name="Rectangle 127"/>
          <p:cNvSpPr>
            <a:spLocks noChangeArrowheads="1"/>
          </p:cNvSpPr>
          <p:nvPr/>
        </p:nvSpPr>
        <p:spPr bwMode="auto">
          <a:xfrm>
            <a:off x="8767763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5" name="Rectangle 128"/>
          <p:cNvSpPr>
            <a:spLocks noChangeArrowheads="1"/>
          </p:cNvSpPr>
          <p:nvPr/>
        </p:nvSpPr>
        <p:spPr bwMode="auto">
          <a:xfrm>
            <a:off x="9671050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6" name="Rectangle 129"/>
          <p:cNvSpPr>
            <a:spLocks noChangeArrowheads="1"/>
          </p:cNvSpPr>
          <p:nvPr/>
        </p:nvSpPr>
        <p:spPr bwMode="auto">
          <a:xfrm>
            <a:off x="10574338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7" name="Rectangle 130"/>
          <p:cNvSpPr>
            <a:spLocks noChangeArrowheads="1"/>
          </p:cNvSpPr>
          <p:nvPr/>
        </p:nvSpPr>
        <p:spPr bwMode="auto">
          <a:xfrm>
            <a:off x="7859713" y="5565775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8" name="Rectangle 131"/>
          <p:cNvSpPr>
            <a:spLocks noChangeArrowheads="1"/>
          </p:cNvSpPr>
          <p:nvPr/>
        </p:nvSpPr>
        <p:spPr bwMode="auto">
          <a:xfrm>
            <a:off x="8767763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9" name="Rectangle 132"/>
          <p:cNvSpPr>
            <a:spLocks noChangeArrowheads="1"/>
          </p:cNvSpPr>
          <p:nvPr/>
        </p:nvSpPr>
        <p:spPr bwMode="auto">
          <a:xfrm>
            <a:off x="9671050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0" name="Rectangle 133"/>
          <p:cNvSpPr>
            <a:spLocks noChangeArrowheads="1"/>
          </p:cNvSpPr>
          <p:nvPr/>
        </p:nvSpPr>
        <p:spPr bwMode="auto">
          <a:xfrm>
            <a:off x="10574338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1" name="Rectangle 134"/>
          <p:cNvSpPr>
            <a:spLocks noChangeArrowheads="1"/>
          </p:cNvSpPr>
          <p:nvPr/>
        </p:nvSpPr>
        <p:spPr bwMode="auto">
          <a:xfrm>
            <a:off x="7859713" y="5951538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2" name="Rectangle 135"/>
          <p:cNvSpPr>
            <a:spLocks noChangeArrowheads="1"/>
          </p:cNvSpPr>
          <p:nvPr/>
        </p:nvSpPr>
        <p:spPr bwMode="auto">
          <a:xfrm>
            <a:off x="8767763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3" name="Rectangle 136"/>
          <p:cNvSpPr>
            <a:spLocks noChangeArrowheads="1"/>
          </p:cNvSpPr>
          <p:nvPr/>
        </p:nvSpPr>
        <p:spPr bwMode="auto">
          <a:xfrm>
            <a:off x="9671050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4" name="Rectangle 137"/>
          <p:cNvSpPr>
            <a:spLocks noChangeArrowheads="1"/>
          </p:cNvSpPr>
          <p:nvPr/>
        </p:nvSpPr>
        <p:spPr bwMode="auto">
          <a:xfrm>
            <a:off x="10574338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0" grpId="0"/>
      <p:bldP spid="3121" grpId="0"/>
      <p:bldP spid="3122" grpId="0"/>
      <p:bldP spid="3124" grpId="0"/>
      <p:bldP spid="3125" grpId="0"/>
      <p:bldP spid="3126" grpId="0"/>
      <p:bldP spid="3128" grpId="0"/>
      <p:bldP spid="3129" grpId="0"/>
      <p:bldP spid="3130" grpId="0"/>
      <p:bldP spid="3132" grpId="0"/>
      <p:bldP spid="3133" grpId="0"/>
      <p:bldP spid="3134" grpId="0"/>
      <p:bldP spid="3136" grpId="0"/>
      <p:bldP spid="3137" grpId="0"/>
      <p:bldP spid="3138" grpId="0"/>
      <p:bldP spid="3139" grpId="0"/>
      <p:bldP spid="3140" grpId="0"/>
      <p:bldP spid="3141" grpId="0"/>
      <p:bldP spid="3186" grpId="0"/>
      <p:bldP spid="3187" grpId="0"/>
      <p:bldP spid="3188" grpId="0"/>
      <p:bldP spid="3190" grpId="0"/>
      <p:bldP spid="3191" grpId="0"/>
      <p:bldP spid="3192" grpId="0"/>
      <p:bldP spid="3194" grpId="0"/>
      <p:bldP spid="3195" grpId="0"/>
      <p:bldP spid="3196" grpId="0"/>
      <p:bldP spid="3198" grpId="0"/>
      <p:bldP spid="3199" grpId="0"/>
      <p:bldP spid="3200" grpId="0"/>
      <p:bldP spid="3202" grpId="0"/>
      <p:bldP spid="3203" grpId="0"/>
      <p:bldP spid="3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To traverse through all elements in </a:t>
                </a:r>
                <a:r>
                  <a:rPr lang="en-GB" b="1" dirty="0"/>
                  <a:t>Total</a:t>
                </a:r>
                <a:r>
                  <a:rPr lang="en-GB" dirty="0"/>
                  <a:t> array, we go through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 steps.</a:t>
                </a:r>
              </a:p>
              <a:p>
                <a:pPr lvl="0"/>
                <a:r>
                  <a:rPr lang="en-GB" dirty="0"/>
                  <a:t>With each element, we traverse its previous row. Each row has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 elements.</a:t>
                </a:r>
              </a:p>
              <a:p>
                <a:pPr lvl="0"/>
                <a:r>
                  <a:rPr lang="en-GB" dirty="0"/>
                  <a:t>In total, the complexity of this algorithm is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GB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/>
                          </a:rPr>
                          <m:t>𝑴</m:t>
                        </m:r>
                        <m:r>
                          <a:rPr lang="en-GB" b="1" i="1">
                            <a:latin typeface="Cambria Math"/>
                          </a:rPr>
                          <m:t>×</m:t>
                        </m:r>
                        <m:r>
                          <a:rPr lang="en-GB" b="1" i="1">
                            <a:latin typeface="Cambria Math"/>
                          </a:rPr>
                          <m:t>𝑵</m:t>
                        </m:r>
                        <m:r>
                          <a:rPr lang="en-GB" b="1" i="1">
                            <a:latin typeface="Cambria Math"/>
                          </a:rPr>
                          <m:t>×</m:t>
                        </m:r>
                        <m:r>
                          <a:rPr lang="en-GB" b="1" i="1">
                            <a:latin typeface="Cambria Math"/>
                          </a:rPr>
                          <m:t>𝑵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ing Comparison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String Comparison</Template>
  <TotalTime>305</TotalTime>
  <Words>623</Words>
  <Application>Microsoft Office PowerPoint</Application>
  <PresentationFormat>Custom</PresentationFormat>
  <Paragraphs>161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String Comparison</vt:lpstr>
      <vt:lpstr>Dynamic Programming</vt:lpstr>
      <vt:lpstr>Definition</vt:lpstr>
      <vt:lpstr>Define Problem</vt:lpstr>
      <vt:lpstr>Solution</vt:lpstr>
      <vt:lpstr>Solution</vt:lpstr>
      <vt:lpstr>Solution</vt:lpstr>
      <vt:lpstr>Example</vt:lpstr>
      <vt:lpstr>Example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Comparison</dc:title>
  <dc:creator>AnhTriet</dc:creator>
  <cp:lastModifiedBy>AnhTriet</cp:lastModifiedBy>
  <cp:revision>48</cp:revision>
  <dcterms:created xsi:type="dcterms:W3CDTF">2014-04-29T07:55:01Z</dcterms:created>
  <dcterms:modified xsi:type="dcterms:W3CDTF">2014-05-05T13:22:09Z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