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mathematics, computer science, and economics, </a:t>
            </a:r>
            <a:r>
              <a:rPr lang="en-GB" dirty="0"/>
              <a:t>dynamic programming is a method for solving complex problems by breaking them down into simpler </a:t>
            </a:r>
            <a:r>
              <a:rPr lang="en-GB" dirty="0" smtClean="0"/>
              <a:t>sub-problems.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en.wikipedia.org/wiki/Dynamic_programming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Problem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Given a two-dimensional array named </a:t>
                </a:r>
                <a:r>
                  <a:rPr lang="en-GB" b="1" dirty="0">
                    <a:solidFill>
                      <a:schemeClr val="tx1"/>
                    </a:solidFill>
                  </a:rPr>
                  <a:t>Price</a:t>
                </a:r>
                <a:r>
                  <a:rPr lang="en-GB" dirty="0"/>
                  <a:t>, size </a:t>
                </a:r>
                <a14:m>
                  <m:oMath xmlns:m="http://schemas.openxmlformats.org/officeDocument/2006/math">
                    <m:r>
                      <a:rPr lang="en-GB" b="0" i="1"/>
                      <m:t>𝑀</m:t>
                    </m:r>
                    <m:r>
                      <a:rPr lang="en-GB" b="0" i="1"/>
                      <m:t>×</m:t>
                    </m:r>
                    <m:r>
                      <a:rPr lang="en-GB" b="0" i="1"/>
                      <m:t>𝑁</m:t>
                    </m:r>
                    <m:r>
                      <a:rPr lang="en-GB" b="0" i="1"/>
                      <m:t> 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en-GB" b="0" i="1"/>
                          <m:t>0&lt;</m:t>
                        </m:r>
                        <m:r>
                          <a:rPr lang="en-GB" b="0" i="1"/>
                          <m:t>𝑀</m:t>
                        </m:r>
                        <m:r>
                          <a:rPr lang="en-GB" b="0" i="1"/>
                          <m:t>≤20;0&lt;</m:t>
                        </m:r>
                        <m:r>
                          <a:rPr lang="en-GB" b="0" i="1"/>
                          <m:t>𝑁</m:t>
                        </m:r>
                        <m:r>
                          <a:rPr lang="en-GB" b="0" i="1"/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GB" b="0" i="1"/>
                          <m:t>0</m:t>
                        </m:r>
                      </m:e>
                    </m:d>
                    <m:r>
                      <a:rPr lang="en-GB" b="0" i="1"/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</a:rPr>
                      <m:t>𝑷𝒓𝒊𝒄𝒆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</a:rPr>
                          <m:t>𝒊</m:t>
                        </m:r>
                        <m:r>
                          <a:rPr lang="en-GB" b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GB" b="1" i="1">
                            <a:solidFill>
                              <a:schemeClr val="tx1"/>
                            </a:solidFill>
                          </a:rPr>
                          <m:t>𝒋</m:t>
                        </m:r>
                      </m:e>
                    </m:d>
                    <m:r>
                      <a:rPr lang="en-GB" b="0"/>
                      <m:t>(</m:t>
                    </m:r>
                    <m:r>
                      <a:rPr lang="en-GB" b="0" i="1"/>
                      <m:t>0</m:t>
                    </m:r>
                    <m:r>
                      <a:rPr lang="en-GB" b="0"/>
                      <m:t>&lt;</m:t>
                    </m:r>
                    <m:r>
                      <a:rPr lang="en-GB" b="0" i="1"/>
                      <m:t>𝑖</m:t>
                    </m:r>
                    <m:r>
                      <a:rPr lang="en-GB" b="0"/>
                      <m:t>≤</m:t>
                    </m:r>
                    <m:r>
                      <a:rPr lang="en-GB" b="0" i="1"/>
                      <m:t>𝑀</m:t>
                    </m:r>
                    <m:r>
                      <a:rPr lang="en-GB" b="0"/>
                      <m:t>;</m:t>
                    </m:r>
                    <m:r>
                      <a:rPr lang="en-GB" b="0" i="1"/>
                      <m:t>0</m:t>
                    </m:r>
                    <m:r>
                      <a:rPr lang="en-GB" b="0"/>
                      <m:t>&lt;</m:t>
                    </m:r>
                    <m:r>
                      <a:rPr lang="en-GB" b="0" i="1"/>
                      <m:t>𝑗</m:t>
                    </m:r>
                    <m:r>
                      <a:rPr lang="en-GB" b="0"/>
                      <m:t>≤</m:t>
                    </m:r>
                    <m:r>
                      <a:rPr lang="en-GB" b="0" i="1"/>
                      <m:t>𝑁</m:t>
                    </m:r>
                    <m:r>
                      <a:rPr lang="en-GB" b="0"/>
                      <m:t>)</m:t>
                    </m:r>
                  </m:oMath>
                </a14:m>
                <a:r>
                  <a:rPr lang="en-GB" dirty="0"/>
                  <a:t>  means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market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</a:rPr>
                      <m:t>𝒋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sells product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</a:rPr>
                      <m:t>𝑷𝒓𝒊𝒄𝒆</m:t>
                    </m:r>
                    <m:r>
                      <a:rPr lang="en-GB" b="1">
                        <a:solidFill>
                          <a:schemeClr val="tx1"/>
                        </a:solidFill>
                      </a:rPr>
                      <m:t>[</m:t>
                    </m:r>
                    <m:r>
                      <a:rPr lang="en-GB" b="1" i="1">
                        <a:solidFill>
                          <a:schemeClr val="tx1"/>
                        </a:solidFill>
                      </a:rPr>
                      <m:t>𝒊</m:t>
                    </m:r>
                    <m:r>
                      <a:rPr lang="en-GB" b="1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GB" b="1" i="1">
                        <a:solidFill>
                          <a:schemeClr val="tx1"/>
                        </a:solidFill>
                      </a:rPr>
                      <m:t>𝒋</m:t>
                    </m:r>
                    <m:r>
                      <a:rPr lang="en-GB" b="1">
                        <a:solidFill>
                          <a:schemeClr val="tx1"/>
                        </a:solidFill>
                      </a:rPr>
                      <m:t>]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price</a:t>
                </a:r>
                <a:r>
                  <a:rPr lang="en-GB" dirty="0"/>
                  <a:t>. Find a way to buy all products at the minimum cost.</a:t>
                </a:r>
              </a:p>
              <a:p>
                <a:r>
                  <a:rPr lang="en-GB" dirty="0"/>
                  <a:t>The output should be in this format: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 smtClean="0"/>
                  <a:t>…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0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GB" dirty="0"/>
                  <a:t>Call </a:t>
                </a:r>
                <a:r>
                  <a:rPr lang="en-GB" b="1" dirty="0"/>
                  <a:t>M</a:t>
                </a:r>
                <a:r>
                  <a:rPr lang="en-GB" dirty="0"/>
                  <a:t> is the number of total products; </a:t>
                </a:r>
                <a:r>
                  <a:rPr lang="en-GB" b="1" dirty="0"/>
                  <a:t>N</a:t>
                </a:r>
                <a:r>
                  <a:rPr lang="en-GB" dirty="0"/>
                  <a:t> is the number of total markets.</a:t>
                </a:r>
              </a:p>
              <a:p>
                <a:pPr lvl="0"/>
                <a:r>
                  <a:rPr lang="en-GB" dirty="0"/>
                  <a:t>Create a two-dimensional array named </a:t>
                </a:r>
                <a:r>
                  <a:rPr lang="en-GB" b="1" dirty="0"/>
                  <a:t>Total</a:t>
                </a:r>
                <a:r>
                  <a:rPr lang="en-GB" dirty="0"/>
                  <a:t> size </a:t>
                </a:r>
                <a14:m>
                  <m:oMath xmlns:m="http://schemas.openxmlformats.org/officeDocument/2006/math">
                    <m:r>
                      <a:rPr lang="en-GB" i="1"/>
                      <m:t>𝑀</m:t>
                    </m:r>
                    <m:r>
                      <a:rPr lang="en-GB" i="1"/>
                      <m:t>×</m:t>
                    </m:r>
                    <m:r>
                      <a:rPr lang="en-GB" i="1"/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/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𝑖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𝑗</m:t>
                        </m:r>
                      </m:e>
                    </m:d>
                  </m:oMath>
                </a14:m>
                <a:r>
                  <a:rPr lang="en-GB" dirty="0"/>
                  <a:t> is the sum of money user have to pay when the buying process is at item </a:t>
                </a:r>
                <a14:m>
                  <m:oMath xmlns:m="http://schemas.openxmlformats.org/officeDocument/2006/math">
                    <m:r>
                      <a:rPr lang="en-GB" i="1"/>
                      <m:t>𝑖</m:t>
                    </m:r>
                  </m:oMath>
                </a14:m>
                <a:r>
                  <a:rPr lang="en-GB" dirty="0"/>
                  <a:t> in market </a:t>
                </a:r>
                <a14:m>
                  <m:oMath xmlns:m="http://schemas.openxmlformats.org/officeDocument/2006/math">
                    <m:r>
                      <a:rPr lang="en-GB" i="1"/>
                      <m:t>𝑗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two-dimensional array named </a:t>
                </a:r>
                <a:r>
                  <a:rPr lang="en-GB" b="1" dirty="0"/>
                  <a:t>Distance</a:t>
                </a:r>
                <a:r>
                  <a:rPr lang="en-GB" dirty="0"/>
                  <a:t> size </a:t>
                </a:r>
                <a14:m>
                  <m:oMath xmlns:m="http://schemas.openxmlformats.org/officeDocument/2006/math">
                    <m:r>
                      <a:rPr lang="en-GB" i="1"/>
                      <m:t>𝑁</m:t>
                    </m:r>
                    <m:r>
                      <a:rPr lang="en-GB" i="1"/>
                      <m:t>×</m:t>
                    </m:r>
                    <m:r>
                      <a:rPr lang="en-GB" i="1"/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/>
                      <m:t>𝐷𝑖𝑠𝑡𝑎𝑛𝑐𝑒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,</m:t>
                    </m:r>
                    <m:r>
                      <a:rPr lang="en-GB" i="1"/>
                      <m:t>𝑗</m:t>
                    </m:r>
                    <m:r>
                      <a:rPr lang="en-GB" i="1"/>
                      <m:t>]</m:t>
                    </m:r>
                  </m:oMath>
                </a14:m>
                <a:r>
                  <a:rPr lang="en-GB" dirty="0"/>
                  <a:t> is the distance from market </a:t>
                </a:r>
                <a:r>
                  <a:rPr lang="en-GB" i="1" dirty="0" err="1"/>
                  <a:t>i</a:t>
                </a:r>
                <a:r>
                  <a:rPr lang="en-GB" dirty="0"/>
                  <a:t> to market </a:t>
                </a:r>
                <a:r>
                  <a:rPr lang="en-GB" i="1" dirty="0"/>
                  <a:t>j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TraceY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/>
                      <m:t>𝑇𝑟𝑎𝑐𝑒𝑌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]</m:t>
                    </m:r>
                  </m:oMath>
                </a14:m>
                <a:r>
                  <a:rPr lang="en-GB" dirty="0"/>
                  <a:t> means we buy the product before product </a:t>
                </a:r>
                <a:r>
                  <a:rPr lang="en-GB" i="1" dirty="0" err="1"/>
                  <a:t>i</a:t>
                </a:r>
                <a:r>
                  <a:rPr lang="en-GB" dirty="0"/>
                  <a:t> at market </a:t>
                </a:r>
                <a14:m>
                  <m:oMath xmlns:m="http://schemas.openxmlformats.org/officeDocument/2006/math">
                    <m:r>
                      <a:rPr lang="en-GB" i="1"/>
                      <m:t>𝑇𝑟𝑎𝑐𝑒𝑌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]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13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DistanceA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/>
                      <m:t>𝐷𝑖𝑠𝑡𝑎𝑛𝑐𝑒𝐴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]</m:t>
                    </m:r>
                  </m:oMath>
                </a14:m>
                <a:r>
                  <a:rPr lang="en-GB" dirty="0"/>
                  <a:t> is the distance from start point to market </a:t>
                </a:r>
                <a:r>
                  <a:rPr lang="en-GB" i="1" dirty="0" err="1"/>
                  <a:t>i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DistanceB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/>
                      <m:t>𝐷𝑖𝑠𝑡𝑎𝑛𝑐𝑒𝐵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]</m:t>
                    </m:r>
                  </m:oMath>
                </a14:m>
                <a:r>
                  <a:rPr lang="en-GB" dirty="0"/>
                  <a:t> is the distance from end point to market </a:t>
                </a:r>
                <a:r>
                  <a:rPr lang="en-GB" i="1" dirty="0" err="1"/>
                  <a:t>i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Initialize all elements in </a:t>
                </a:r>
                <a:r>
                  <a:rPr lang="en-GB" b="1" dirty="0"/>
                  <a:t>Total</a:t>
                </a:r>
                <a:r>
                  <a:rPr lang="en-GB" dirty="0"/>
                  <a:t> with a very big number.</a:t>
                </a:r>
              </a:p>
              <a:p>
                <a:pPr lvl="0"/>
                <a:r>
                  <a:rPr lang="en-GB" dirty="0"/>
                  <a:t>Set the first row of </a:t>
                </a:r>
                <a:r>
                  <a:rPr lang="en-GB" b="1" dirty="0"/>
                  <a:t>Total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/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1,</m:t>
                        </m:r>
                        <m:r>
                          <a:rPr lang="en-GB" i="1"/>
                          <m:t>𝑖</m:t>
                        </m:r>
                      </m:e>
                    </m:d>
                    <m:r>
                      <a:rPr lang="en-GB" i="1"/>
                      <m:t>=</m:t>
                    </m:r>
                    <m:r>
                      <a:rPr lang="en-GB" i="1"/>
                      <m:t>𝑃𝑟𝑖𝑐𝑒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1,</m:t>
                        </m:r>
                        <m:r>
                          <a:rPr lang="en-GB" i="1"/>
                          <m:t>𝑖</m:t>
                        </m:r>
                      </m:e>
                    </m:d>
                    <m:r>
                      <a:rPr lang="en-GB" i="1"/>
                      <m:t>+</m:t>
                    </m:r>
                    <m:r>
                      <a:rPr lang="en-GB" i="1"/>
                      <m:t>𝐷𝑖𝑠𝑡𝑎𝑛𝑐𝑒𝐴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Use this regression formula to calculate the rest of </a:t>
                </a:r>
                <a:r>
                  <a:rPr lang="en-GB" b="1" dirty="0"/>
                  <a:t>Total</a:t>
                </a:r>
                <a:r>
                  <a:rPr lang="en-GB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/>
                        <m:t>𝑇𝑜𝑡𝑎𝑙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/>
                          </m:ctrlPr>
                        </m:dPr>
                        <m:e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,</m:t>
                          </m:r>
                          <m:r>
                            <a:rPr lang="en-GB" sz="2400" i="1"/>
                            <m:t>𝑗</m:t>
                          </m:r>
                        </m:e>
                      </m:d>
                      <m:r>
                        <a:rPr lang="en-GB" sz="2400" i="1"/>
                        <m:t>=</m:t>
                      </m:r>
                      <m:r>
                        <a:rPr lang="en-GB" sz="2400" i="1"/>
                        <m:t>𝑀𝑖𝑛</m:t>
                      </m:r>
                      <m:d>
                        <m:dPr>
                          <m:ctrlPr>
                            <a:rPr lang="en-GB" sz="2400" i="1"/>
                          </m:ctrlPr>
                        </m:dPr>
                        <m:e>
                          <m:r>
                            <a:rPr lang="en-GB" sz="2400" i="1"/>
                            <m:t>𝑇𝑜𝑡𝑎𝑙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/>
                              </m:ctrlPr>
                            </m:dPr>
                            <m:e>
                              <m:r>
                                <a:rPr lang="en-GB" sz="2400" i="1"/>
                                <m:t>𝑖</m:t>
                              </m:r>
                              <m:r>
                                <a:rPr lang="en-GB" sz="2400" i="1"/>
                                <m:t>−1,</m:t>
                              </m:r>
                              <m:r>
                                <a:rPr lang="en-GB" sz="2400" i="1"/>
                                <m:t>𝑘</m:t>
                              </m:r>
                            </m:e>
                          </m:d>
                          <m:r>
                            <a:rPr lang="en-GB" sz="2400" i="1"/>
                            <m:t>+</m:t>
                          </m:r>
                          <m:r>
                            <a:rPr lang="en-GB" sz="2400" i="1"/>
                            <m:t>𝑃𝑟𝑖𝑐𝑒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/>
                              </m:ctrlPr>
                            </m:dPr>
                            <m:e>
                              <m:r>
                                <a:rPr lang="en-GB" sz="2400" i="1"/>
                                <m:t>𝑖</m:t>
                              </m:r>
                              <m:r>
                                <a:rPr lang="en-GB" sz="2400" i="1"/>
                                <m:t>,</m:t>
                              </m:r>
                              <m:r>
                                <a:rPr lang="en-GB" sz="2400" i="1"/>
                                <m:t>𝑗</m:t>
                              </m:r>
                            </m:e>
                          </m:d>
                          <m:r>
                            <a:rPr lang="en-GB" sz="2400" i="1"/>
                            <m:t>+</m:t>
                          </m:r>
                          <m:r>
                            <a:rPr lang="en-GB" sz="2400" i="1"/>
                            <m:t>𝐷𝑖𝑠𝑡𝑎𝑛𝑐𝑒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/>
                              </m:ctrlPr>
                            </m:dPr>
                            <m:e>
                              <m:r>
                                <a:rPr lang="en-GB" sz="2400" i="1"/>
                                <m:t>𝑘</m:t>
                              </m:r>
                              <m:r>
                                <a:rPr lang="en-GB" sz="2400" i="1"/>
                                <m:t>,</m:t>
                              </m:r>
                              <m:r>
                                <a:rPr lang="en-GB" sz="2400" i="1"/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/>
                        <m:t>2≤</m:t>
                      </m:r>
                      <m:r>
                        <a:rPr lang="en-GB" sz="2400" i="1"/>
                        <m:t>𝑖</m:t>
                      </m:r>
                      <m:r>
                        <a:rPr lang="en-GB" sz="2400" i="1"/>
                        <m:t>≤</m:t>
                      </m:r>
                      <m:r>
                        <a:rPr lang="en-GB" sz="2400" i="1"/>
                        <m:t>𝑀</m:t>
                      </m:r>
                      <m:r>
                        <a:rPr lang="en-GB" sz="2400" i="1"/>
                        <m:t>;1≤</m:t>
                      </m:r>
                      <m:r>
                        <a:rPr lang="en-GB" sz="2400" i="1"/>
                        <m:t>𝑗</m:t>
                      </m:r>
                      <m:r>
                        <a:rPr lang="en-GB" sz="2400" i="1"/>
                        <m:t>≤</m:t>
                      </m:r>
                      <m:r>
                        <a:rPr lang="en-GB" sz="2400" i="1"/>
                        <m:t>𝑁</m:t>
                      </m:r>
                      <m:r>
                        <a:rPr lang="en-GB" sz="2400" i="1"/>
                        <m:t>;1≤</m:t>
                      </m:r>
                      <m:r>
                        <a:rPr lang="en-GB" sz="2400" i="1"/>
                        <m:t>𝑘</m:t>
                      </m:r>
                      <m:r>
                        <a:rPr lang="en-GB" sz="2400" i="1"/>
                        <m:t>≤</m:t>
                      </m:r>
                      <m:r>
                        <a:rPr lang="en-GB" sz="2400" i="1"/>
                        <m:t>𝑁</m:t>
                      </m:r>
                    </m:oMath>
                  </m:oMathPara>
                </a14:m>
                <a:endParaRPr lang="en-GB" sz="2400" dirty="0"/>
              </a:p>
              <a:p>
                <a:pPr lvl="0"/>
                <a:r>
                  <a:rPr lang="en-GB" dirty="0"/>
                  <a:t>Set </a:t>
                </a:r>
                <a14:m>
                  <m:oMath xmlns:m="http://schemas.openxmlformats.org/officeDocument/2006/math">
                    <m:r>
                      <a:rPr lang="en-GB" i="1"/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𝑀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𝑖</m:t>
                        </m:r>
                      </m:e>
                    </m:d>
                    <m:r>
                      <a:rPr lang="en-GB" i="1"/>
                      <m:t>=</m:t>
                    </m:r>
                    <m:r>
                      <a:rPr lang="en-GB" i="1"/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𝑀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𝑖</m:t>
                        </m:r>
                      </m:e>
                    </m:d>
                    <m:r>
                      <a:rPr lang="en-GB" i="1"/>
                      <m:t>+</m:t>
                    </m:r>
                    <m:r>
                      <a:rPr lang="en-GB" i="1"/>
                      <m:t>𝐷𝑖𝑠𝑡𝑎𝑛𝑐𝑒𝐵</m:t>
                    </m:r>
                    <m:r>
                      <a:rPr lang="en-GB" i="1"/>
                      <m:t>[</m:t>
                    </m:r>
                    <m:r>
                      <a:rPr lang="en-GB" i="1"/>
                      <m:t>𝑖</m:t>
                    </m:r>
                    <m:r>
                      <a:rPr lang="en-GB" i="1"/>
                      <m:t>]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The minimum value at the final row of </a:t>
                </a:r>
                <a:r>
                  <a:rPr lang="en-GB" b="1" dirty="0"/>
                  <a:t>Total</a:t>
                </a:r>
                <a:r>
                  <a:rPr lang="en-GB" dirty="0"/>
                  <a:t> is the answer.</a:t>
                </a:r>
              </a:p>
              <a:p>
                <a:r>
                  <a:rPr lang="en-GB" dirty="0"/>
                  <a:t>Trace back to find the complete answer.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5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To traverse through all elements in </a:t>
                </a:r>
                <a:r>
                  <a:rPr lang="en-GB" b="1" dirty="0"/>
                  <a:t>Total</a:t>
                </a:r>
                <a:r>
                  <a:rPr lang="en-GB" dirty="0"/>
                  <a:t> array, we go through </a:t>
                </a:r>
                <a14:m>
                  <m:oMath xmlns:m="http://schemas.openxmlformats.org/officeDocument/2006/math">
                    <m:r>
                      <a:rPr lang="en-GB" i="1"/>
                      <m:t>𝑀</m:t>
                    </m:r>
                    <m:r>
                      <a:rPr lang="en-GB" i="1"/>
                      <m:t>×</m:t>
                    </m:r>
                    <m:r>
                      <a:rPr lang="en-GB" i="1"/>
                      <m:t>𝑁</m:t>
                    </m:r>
                  </m:oMath>
                </a14:m>
                <a:r>
                  <a:rPr lang="en-GB" dirty="0"/>
                  <a:t> steps.</a:t>
                </a:r>
              </a:p>
              <a:p>
                <a:pPr lvl="0"/>
                <a:r>
                  <a:rPr lang="en-GB" dirty="0"/>
                  <a:t>With each element, we traverse its previous row. Each row has </a:t>
                </a:r>
                <a14:m>
                  <m:oMath xmlns:m="http://schemas.openxmlformats.org/officeDocument/2006/math">
                    <m:r>
                      <a:rPr lang="en-GB" i="1"/>
                      <m:t>𝑁</m:t>
                    </m:r>
                  </m:oMath>
                </a14:m>
                <a:r>
                  <a:rPr lang="en-GB" dirty="0"/>
                  <a:t> elements.</a:t>
                </a:r>
              </a:p>
              <a:p>
                <a:pPr lvl="0"/>
                <a:r>
                  <a:rPr lang="en-GB" dirty="0"/>
                  <a:t>In total, the complexity of this algorithm is </a:t>
                </a:r>
                <a14:m>
                  <m:oMath xmlns:m="http://schemas.openxmlformats.org/officeDocument/2006/math">
                    <m:r>
                      <a:rPr lang="en-GB" b="1" i="1"/>
                      <m:t>𝚶</m:t>
                    </m:r>
                    <m:d>
                      <m:dPr>
                        <m:ctrlPr>
                          <a:rPr lang="en-GB" b="1" i="1"/>
                        </m:ctrlPr>
                      </m:dPr>
                      <m:e>
                        <m:r>
                          <a:rPr lang="en-GB" b="1" i="1"/>
                          <m:t>𝑴</m:t>
                        </m:r>
                        <m:r>
                          <a:rPr lang="en-GB" b="1" i="1"/>
                          <m:t>×</m:t>
                        </m:r>
                        <m:r>
                          <a:rPr lang="en-GB" b="1" i="1"/>
                          <m:t>𝑵</m:t>
                        </m:r>
                        <m:r>
                          <a:rPr lang="en-GB" b="1" i="1"/>
                          <m:t>×</m:t>
                        </m:r>
                        <m:r>
                          <a:rPr lang="en-GB" b="1" i="1"/>
                          <m:t>𝑵</m:t>
                        </m:r>
                      </m:e>
                    </m:d>
                    <m:r>
                      <a:rPr lang="en-GB" i="1"/>
                      <m:t>.</m:t>
                    </m:r>
                  </m:oMath>
                </a14:m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ing Comparison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String Comparison</Template>
  <TotalTime>31</TotalTime>
  <Words>484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String Comparison</vt:lpstr>
      <vt:lpstr>Dynamic Programming</vt:lpstr>
      <vt:lpstr>Definition</vt:lpstr>
      <vt:lpstr>Define Problem</vt:lpstr>
      <vt:lpstr>Solution</vt:lpstr>
      <vt:lpstr>Solution</vt:lpstr>
      <vt:lpstr>Solution</vt:lpstr>
      <vt:lpstr>Example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Comparison</dc:title>
  <dc:creator>AnhTriet</dc:creator>
  <cp:lastModifiedBy>AnhTriet</cp:lastModifiedBy>
  <cp:revision>14</cp:revision>
  <dcterms:created xsi:type="dcterms:W3CDTF">2014-04-29T07:55:01Z</dcterms:created>
  <dcterms:modified xsi:type="dcterms:W3CDTF">2014-04-29T08:29:09Z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