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35"/>
    <p:restoredTop sz="95897"/>
  </p:normalViewPr>
  <p:slideViewPr>
    <p:cSldViewPr snapToGrid="0" snapToObjects="1">
      <p:cViewPr varScale="1">
        <p:scale>
          <a:sx n="102" d="100"/>
          <a:sy n="102" d="100"/>
        </p:scale>
        <p:origin x="192"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7/8/20</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7/8/20</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8FFAA-C7EE-334C-B057-AF634F850B79}"/>
              </a:ext>
            </a:extLst>
          </p:cNvPr>
          <p:cNvSpPr>
            <a:spLocks noGrp="1"/>
          </p:cNvSpPr>
          <p:nvPr>
            <p:ph type="ctrTitle"/>
          </p:nvPr>
        </p:nvSpPr>
        <p:spPr/>
        <p:txBody>
          <a:bodyPr>
            <a:normAutofit/>
          </a:bodyPr>
          <a:lstStyle/>
          <a:p>
            <a:r>
              <a:rPr lang="en-US" dirty="0"/>
              <a:t>Predicting a Venue’s Price Range in Brooklyn Using Foursquare Location Data</a:t>
            </a:r>
          </a:p>
        </p:txBody>
      </p:sp>
      <p:sp>
        <p:nvSpPr>
          <p:cNvPr id="3" name="Subtitle 2">
            <a:extLst>
              <a:ext uri="{FF2B5EF4-FFF2-40B4-BE49-F238E27FC236}">
                <a16:creationId xmlns:a16="http://schemas.microsoft.com/office/drawing/2014/main" id="{FDF8DB5B-671B-0244-9D1D-2EA861429B73}"/>
              </a:ext>
            </a:extLst>
          </p:cNvPr>
          <p:cNvSpPr>
            <a:spLocks noGrp="1"/>
          </p:cNvSpPr>
          <p:nvPr>
            <p:ph type="subTitle" idx="1"/>
          </p:nvPr>
        </p:nvSpPr>
        <p:spPr/>
        <p:txBody>
          <a:bodyPr/>
          <a:lstStyle/>
          <a:p>
            <a:r>
              <a:rPr lang="en-US" dirty="0"/>
              <a:t>IBM Data Science Capstone Project</a:t>
            </a:r>
          </a:p>
          <a:p>
            <a:r>
              <a:rPr lang="en-US" dirty="0"/>
              <a:t>Michelle Sun</a:t>
            </a:r>
          </a:p>
        </p:txBody>
      </p:sp>
    </p:spTree>
    <p:extLst>
      <p:ext uri="{BB962C8B-B14F-4D97-AF65-F5344CB8AC3E}">
        <p14:creationId xmlns:p14="http://schemas.microsoft.com/office/powerpoint/2010/main" val="4147803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3E57A-A78D-014A-BF65-E6D8E6708876}"/>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FCCAB777-617A-9F40-BA39-BD8DE7F0E669}"/>
              </a:ext>
            </a:extLst>
          </p:cNvPr>
          <p:cNvSpPr>
            <a:spLocks noGrp="1"/>
          </p:cNvSpPr>
          <p:nvPr>
            <p:ph idx="1"/>
          </p:nvPr>
        </p:nvSpPr>
        <p:spPr/>
        <p:txBody>
          <a:bodyPr/>
          <a:lstStyle/>
          <a:p>
            <a:r>
              <a:rPr lang="en-US" dirty="0">
                <a:effectLst/>
              </a:rPr>
              <a:t>The price range for a restaurant can depend a range of factors like the cost of rent, labor and raw ingredient. These types of data are hard to gauge from your potential competitors in the area, but they are correlated to the location of the venue and the type of food it serves. Before opening the business, one would naturally want to know the profitability of the new venture by knowing what kind of prices it can charge the customers.</a:t>
            </a:r>
            <a:endParaRPr lang="en-GB" dirty="0">
              <a:effectLst/>
            </a:endParaRPr>
          </a:p>
        </p:txBody>
      </p:sp>
    </p:spTree>
    <p:extLst>
      <p:ext uri="{BB962C8B-B14F-4D97-AF65-F5344CB8AC3E}">
        <p14:creationId xmlns:p14="http://schemas.microsoft.com/office/powerpoint/2010/main" val="3600189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2EDB4-EDD8-4E4F-B268-337358829BC5}"/>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F22228BC-D410-804C-9B7E-B22156FAC604}"/>
              </a:ext>
            </a:extLst>
          </p:cNvPr>
          <p:cNvSpPr>
            <a:spLocks noGrp="1"/>
          </p:cNvSpPr>
          <p:nvPr>
            <p:ph idx="1"/>
          </p:nvPr>
        </p:nvSpPr>
        <p:spPr>
          <a:xfrm>
            <a:off x="1141413" y="1732787"/>
            <a:ext cx="9905998" cy="3124201"/>
          </a:xfrm>
        </p:spPr>
        <p:txBody>
          <a:bodyPr/>
          <a:lstStyle/>
          <a:p>
            <a:r>
              <a:rPr lang="en-US" dirty="0"/>
              <a:t>From the Foursquare </a:t>
            </a:r>
            <a:r>
              <a:rPr lang="en-US" dirty="0" err="1"/>
              <a:t>api</a:t>
            </a:r>
            <a:r>
              <a:rPr lang="en-US" dirty="0"/>
              <a:t> free calls we can retrieve a data frame </a:t>
            </a:r>
            <a:r>
              <a:rPr lang="en-US" dirty="0">
                <a:effectLst/>
              </a:rPr>
              <a:t>with the venue location, its neighborhood, category and price range.</a:t>
            </a:r>
          </a:p>
          <a:p>
            <a:r>
              <a:rPr lang="en-US" dirty="0">
                <a:effectLst/>
              </a:rPr>
              <a:t>The data need to be cleaned for machine learning purposes and it will look like this:</a:t>
            </a:r>
            <a:endParaRPr lang="en-GB" dirty="0">
              <a:effectLst/>
            </a:endParaRPr>
          </a:p>
          <a:p>
            <a:endParaRPr lang="en-US" dirty="0"/>
          </a:p>
        </p:txBody>
      </p:sp>
      <p:pic>
        <p:nvPicPr>
          <p:cNvPr id="4" name="Picture 3">
            <a:extLst>
              <a:ext uri="{FF2B5EF4-FFF2-40B4-BE49-F238E27FC236}">
                <a16:creationId xmlns:a16="http://schemas.microsoft.com/office/drawing/2014/main" id="{44F4A6A9-AB11-AB49-B69E-6540FB1EAC1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058477" y="3875531"/>
            <a:ext cx="6071870" cy="1592580"/>
          </a:xfrm>
          <a:prstGeom prst="rect">
            <a:avLst/>
          </a:prstGeom>
        </p:spPr>
      </p:pic>
    </p:spTree>
    <p:extLst>
      <p:ext uri="{BB962C8B-B14F-4D97-AF65-F5344CB8AC3E}">
        <p14:creationId xmlns:p14="http://schemas.microsoft.com/office/powerpoint/2010/main" val="1105252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99F5B-7253-2E4C-B6EE-D4C30A54A0CF}"/>
              </a:ext>
            </a:extLst>
          </p:cNvPr>
          <p:cNvSpPr>
            <a:spLocks noGrp="1"/>
          </p:cNvSpPr>
          <p:nvPr>
            <p:ph type="title"/>
          </p:nvPr>
        </p:nvSpPr>
        <p:spPr/>
        <p:txBody>
          <a:bodyPr/>
          <a:lstStyle/>
          <a:p>
            <a:r>
              <a:rPr lang="en-US" dirty="0"/>
              <a:t>Unsupervised clustering</a:t>
            </a:r>
            <a:br>
              <a:rPr lang="en-US" dirty="0"/>
            </a:br>
            <a:r>
              <a:rPr lang="en-US" sz="1600" dirty="0"/>
              <a:t>after taking the category into account,  the unsupervised k means can form clusters that still fell into different price ranges. </a:t>
            </a:r>
          </a:p>
        </p:txBody>
      </p:sp>
      <p:sp>
        <p:nvSpPr>
          <p:cNvPr id="3" name="Text Placeholder 2">
            <a:extLst>
              <a:ext uri="{FF2B5EF4-FFF2-40B4-BE49-F238E27FC236}">
                <a16:creationId xmlns:a16="http://schemas.microsoft.com/office/drawing/2014/main" id="{B2A87843-5837-D04F-B653-B0F6B019AFB6}"/>
              </a:ext>
            </a:extLst>
          </p:cNvPr>
          <p:cNvSpPr>
            <a:spLocks noGrp="1"/>
          </p:cNvSpPr>
          <p:nvPr>
            <p:ph type="body" idx="1"/>
          </p:nvPr>
        </p:nvSpPr>
        <p:spPr/>
        <p:txBody>
          <a:bodyPr/>
          <a:lstStyle/>
          <a:p>
            <a:r>
              <a:rPr lang="en-US" dirty="0"/>
              <a:t>Cluster by price range</a:t>
            </a:r>
          </a:p>
        </p:txBody>
      </p:sp>
      <p:sp>
        <p:nvSpPr>
          <p:cNvPr id="5" name="Text Placeholder 4">
            <a:extLst>
              <a:ext uri="{FF2B5EF4-FFF2-40B4-BE49-F238E27FC236}">
                <a16:creationId xmlns:a16="http://schemas.microsoft.com/office/drawing/2014/main" id="{9DAE24D8-C078-0F46-8FA4-52255B8EC635}"/>
              </a:ext>
            </a:extLst>
          </p:cNvPr>
          <p:cNvSpPr>
            <a:spLocks noGrp="1"/>
          </p:cNvSpPr>
          <p:nvPr>
            <p:ph type="body" sz="quarter" idx="3"/>
          </p:nvPr>
        </p:nvSpPr>
        <p:spPr/>
        <p:txBody>
          <a:bodyPr/>
          <a:lstStyle/>
          <a:p>
            <a:r>
              <a:rPr lang="en-US" dirty="0"/>
              <a:t>Cluster by k means</a:t>
            </a:r>
          </a:p>
        </p:txBody>
      </p:sp>
      <p:pic>
        <p:nvPicPr>
          <p:cNvPr id="7" name="Content Placeholder 6">
            <a:extLst>
              <a:ext uri="{FF2B5EF4-FFF2-40B4-BE49-F238E27FC236}">
                <a16:creationId xmlns:a16="http://schemas.microsoft.com/office/drawing/2014/main" id="{9F3038E9-3AD4-EC47-B982-3126240E01FF}"/>
              </a:ext>
            </a:extLst>
          </p:cNvPr>
          <p:cNvPicPr>
            <a:picLocks noGrp="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2084832" y="3450431"/>
            <a:ext cx="2651759" cy="2133600"/>
          </a:xfrm>
          <a:prstGeom prst="rect">
            <a:avLst/>
          </a:prstGeom>
        </p:spPr>
      </p:pic>
      <p:pic>
        <p:nvPicPr>
          <p:cNvPr id="8" name="Content Placeholder 7">
            <a:extLst>
              <a:ext uri="{FF2B5EF4-FFF2-40B4-BE49-F238E27FC236}">
                <a16:creationId xmlns:a16="http://schemas.microsoft.com/office/drawing/2014/main" id="{967F7096-1FA7-7549-A8AC-3DAA7D81CEDD}"/>
              </a:ext>
            </a:extLst>
          </p:cNvPr>
          <p:cNvPicPr>
            <a:picLocks noGrp="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7224713" y="3450431"/>
            <a:ext cx="2768600" cy="2133600"/>
          </a:xfrm>
          <a:prstGeom prst="rect">
            <a:avLst/>
          </a:prstGeom>
        </p:spPr>
      </p:pic>
    </p:spTree>
    <p:extLst>
      <p:ext uri="{BB962C8B-B14F-4D97-AF65-F5344CB8AC3E}">
        <p14:creationId xmlns:p14="http://schemas.microsoft.com/office/powerpoint/2010/main" val="486748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44A3E-5856-6A47-833C-D1486EE4E200}"/>
              </a:ext>
            </a:extLst>
          </p:cNvPr>
          <p:cNvSpPr>
            <a:spLocks noGrp="1"/>
          </p:cNvSpPr>
          <p:nvPr>
            <p:ph type="title"/>
          </p:nvPr>
        </p:nvSpPr>
        <p:spPr/>
        <p:txBody>
          <a:bodyPr/>
          <a:lstStyle/>
          <a:p>
            <a:r>
              <a:rPr lang="en-GB" dirty="0">
                <a:effectLst/>
              </a:rPr>
              <a:t>Supervised Classification</a:t>
            </a:r>
            <a:br>
              <a:rPr lang="en-GB" dirty="0">
                <a:effectLst/>
              </a:rPr>
            </a:br>
            <a:endParaRPr lang="en-US" dirty="0"/>
          </a:p>
        </p:txBody>
      </p:sp>
      <p:sp>
        <p:nvSpPr>
          <p:cNvPr id="3" name="Content Placeholder 2">
            <a:extLst>
              <a:ext uri="{FF2B5EF4-FFF2-40B4-BE49-F238E27FC236}">
                <a16:creationId xmlns:a16="http://schemas.microsoft.com/office/drawing/2014/main" id="{59EB1C93-38C8-AB42-86E6-903778804D9A}"/>
              </a:ext>
            </a:extLst>
          </p:cNvPr>
          <p:cNvSpPr>
            <a:spLocks noGrp="1"/>
          </p:cNvSpPr>
          <p:nvPr>
            <p:ph idx="1"/>
          </p:nvPr>
        </p:nvSpPr>
        <p:spPr/>
        <p:txBody>
          <a:bodyPr/>
          <a:lstStyle/>
          <a:p>
            <a:r>
              <a:rPr lang="en-US" dirty="0"/>
              <a:t>80:20 training test split</a:t>
            </a:r>
          </a:p>
          <a:p>
            <a:r>
              <a:rPr lang="en-US" dirty="0"/>
              <a:t>Drop neighborhood location and venue names</a:t>
            </a:r>
          </a:p>
          <a:p>
            <a:r>
              <a:rPr lang="en-GB" dirty="0">
                <a:effectLst/>
              </a:rPr>
              <a:t>Use K Nearest Neighbours, Neural Networks, Support Vector Machines, Decision Tree and Logistic Regression</a:t>
            </a:r>
          </a:p>
          <a:p>
            <a:r>
              <a:rPr lang="en-GB" dirty="0">
                <a:effectLst/>
              </a:rPr>
              <a:t>Normalise the data</a:t>
            </a:r>
          </a:p>
          <a:p>
            <a:r>
              <a:rPr lang="en-GB" dirty="0">
                <a:effectLst/>
              </a:rPr>
              <a:t>Use grid search and cross validation to find suitable parameters </a:t>
            </a:r>
            <a:endParaRPr lang="en-US" dirty="0"/>
          </a:p>
        </p:txBody>
      </p:sp>
    </p:spTree>
    <p:extLst>
      <p:ext uri="{BB962C8B-B14F-4D97-AF65-F5344CB8AC3E}">
        <p14:creationId xmlns:p14="http://schemas.microsoft.com/office/powerpoint/2010/main" val="2348969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85B4B-8EE5-8942-9291-8F55F2EA75DF}"/>
              </a:ext>
            </a:extLst>
          </p:cNvPr>
          <p:cNvSpPr>
            <a:spLocks noGrp="1"/>
          </p:cNvSpPr>
          <p:nvPr>
            <p:ph type="title"/>
          </p:nvPr>
        </p:nvSpPr>
        <p:spPr/>
        <p:txBody>
          <a:bodyPr/>
          <a:lstStyle/>
          <a:p>
            <a:r>
              <a:rPr lang="en-GB" dirty="0">
                <a:effectLst/>
              </a:rPr>
              <a:t>Results </a:t>
            </a:r>
            <a:endParaRPr lang="en-US" dirty="0"/>
          </a:p>
        </p:txBody>
      </p:sp>
      <p:sp>
        <p:nvSpPr>
          <p:cNvPr id="4" name="Text Placeholder 3">
            <a:extLst>
              <a:ext uri="{FF2B5EF4-FFF2-40B4-BE49-F238E27FC236}">
                <a16:creationId xmlns:a16="http://schemas.microsoft.com/office/drawing/2014/main" id="{918EA6AF-26EA-9B49-9431-F83DC88B42DF}"/>
              </a:ext>
            </a:extLst>
          </p:cNvPr>
          <p:cNvSpPr>
            <a:spLocks noGrp="1"/>
          </p:cNvSpPr>
          <p:nvPr>
            <p:ph type="body" sz="half" idx="2"/>
          </p:nvPr>
        </p:nvSpPr>
        <p:spPr/>
        <p:txBody>
          <a:bodyPr/>
          <a:lstStyle/>
          <a:p>
            <a:r>
              <a:rPr lang="en-GB" dirty="0">
                <a:effectLst/>
              </a:rPr>
              <a:t>KNN and Decision Tree performed especially well in this case.</a:t>
            </a:r>
          </a:p>
        </p:txBody>
      </p:sp>
      <p:pic>
        <p:nvPicPr>
          <p:cNvPr id="5" name="Content Placeholder 4">
            <a:extLst>
              <a:ext uri="{FF2B5EF4-FFF2-40B4-BE49-F238E27FC236}">
                <a16:creationId xmlns:a16="http://schemas.microsoft.com/office/drawing/2014/main" id="{C29A911A-5B91-BB42-8689-5685111C813C}"/>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6772592" y="1990090"/>
            <a:ext cx="3761295" cy="2810510"/>
          </a:xfrm>
          <a:prstGeom prst="rect">
            <a:avLst/>
          </a:prstGeom>
        </p:spPr>
      </p:pic>
    </p:spTree>
    <p:extLst>
      <p:ext uri="{BB962C8B-B14F-4D97-AF65-F5344CB8AC3E}">
        <p14:creationId xmlns:p14="http://schemas.microsoft.com/office/powerpoint/2010/main" val="1710424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1E2E3-F70E-7441-BE37-30303252C40C}"/>
              </a:ext>
            </a:extLst>
          </p:cNvPr>
          <p:cNvSpPr>
            <a:spLocks noGrp="1"/>
          </p:cNvSpPr>
          <p:nvPr>
            <p:ph type="title"/>
          </p:nvPr>
        </p:nvSpPr>
        <p:spPr>
          <a:xfrm>
            <a:off x="643192" y="609600"/>
            <a:ext cx="3643674" cy="1905000"/>
          </a:xfrm>
        </p:spPr>
        <p:txBody>
          <a:bodyPr vert="horz" lIns="91440" tIns="45720" rIns="91440" bIns="45720" rtlCol="0" anchor="ctr">
            <a:normAutofit/>
          </a:bodyPr>
          <a:lstStyle/>
          <a:p>
            <a:r>
              <a:rPr lang="en-US" sz="2800"/>
              <a:t>Discussion</a:t>
            </a:r>
          </a:p>
        </p:txBody>
      </p:sp>
      <p:sp>
        <p:nvSpPr>
          <p:cNvPr id="4" name="Text Placeholder 3">
            <a:extLst>
              <a:ext uri="{FF2B5EF4-FFF2-40B4-BE49-F238E27FC236}">
                <a16:creationId xmlns:a16="http://schemas.microsoft.com/office/drawing/2014/main" id="{B77B7D49-0C3E-514E-93E4-A377B7299A63}"/>
              </a:ext>
            </a:extLst>
          </p:cNvPr>
          <p:cNvSpPr>
            <a:spLocks noGrp="1"/>
          </p:cNvSpPr>
          <p:nvPr>
            <p:ph type="body" sz="half" idx="2"/>
          </p:nvPr>
        </p:nvSpPr>
        <p:spPr>
          <a:xfrm>
            <a:off x="643192" y="2666999"/>
            <a:ext cx="3643674" cy="3216276"/>
          </a:xfrm>
        </p:spPr>
        <p:txBody>
          <a:bodyPr vert="horz" lIns="91440" tIns="45720" rIns="91440" bIns="45720" rtlCol="0" anchor="t">
            <a:normAutofit/>
          </a:bodyPr>
          <a:lstStyle/>
          <a:p>
            <a:pPr marL="285750" indent="-285750">
              <a:buFont typeface="Arial"/>
              <a:buChar char="•"/>
            </a:pPr>
            <a:r>
              <a:rPr lang="en-US" sz="1800" dirty="0"/>
              <a:t>KNN makes more intuitive sense as we can examine the ‘neighbors’ of a particular test case. </a:t>
            </a:r>
          </a:p>
          <a:p>
            <a:pPr marL="285750" indent="-285750">
              <a:buFont typeface="Arial"/>
              <a:buChar char="•"/>
            </a:pPr>
            <a:r>
              <a:rPr lang="en-US" sz="1800" dirty="0"/>
              <a:t>Decision tree can be used to eliminate redundant features. And to spot apparent rules.</a:t>
            </a:r>
          </a:p>
          <a:p>
            <a:pPr marL="285750" indent="-285750">
              <a:buFont typeface="Arial"/>
              <a:buChar char="•"/>
            </a:pPr>
            <a:r>
              <a:rPr lang="en-US" sz="1800" dirty="0"/>
              <a:t>The data is not very linearly       separable.</a:t>
            </a:r>
          </a:p>
        </p:txBody>
      </p:sp>
      <p:pic>
        <p:nvPicPr>
          <p:cNvPr id="5" name="Content Placeholder 4">
            <a:extLst>
              <a:ext uri="{FF2B5EF4-FFF2-40B4-BE49-F238E27FC236}">
                <a16:creationId xmlns:a16="http://schemas.microsoft.com/office/drawing/2014/main" id="{8A60CE4D-382D-AD40-9F3D-9359AF462F9F}"/>
              </a:ext>
            </a:extLst>
          </p:cNvPr>
          <p:cNvPicPr>
            <a:picLocks noGrp="1"/>
          </p:cNvPicPr>
          <p:nvPr>
            <p:ph idx="1"/>
          </p:nvPr>
        </p:nvPicPr>
        <p:blipFill>
          <a:blip r:embed="rId3" cstate="print">
            <a:extLst>
              <a:ext uri="{28A0092B-C50C-407E-A947-70E740481C1C}">
                <a14:useLocalDpi xmlns:a14="http://schemas.microsoft.com/office/drawing/2010/main" val="0"/>
              </a:ext>
            </a:extLst>
          </a:blip>
          <a:stretch>
            <a:fillRect/>
          </a:stretch>
        </p:blipFill>
        <p:spPr>
          <a:xfrm>
            <a:off x="4630994" y="1211282"/>
            <a:ext cx="6916633" cy="4115394"/>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929484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A6E13-3742-8D45-A7B7-F29E62C2C08A}"/>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A2978508-62A9-F340-BA5C-2753B82A41F9}"/>
              </a:ext>
            </a:extLst>
          </p:cNvPr>
          <p:cNvSpPr>
            <a:spLocks noGrp="1"/>
          </p:cNvSpPr>
          <p:nvPr>
            <p:ph idx="1"/>
          </p:nvPr>
        </p:nvSpPr>
        <p:spPr/>
        <p:txBody>
          <a:bodyPr/>
          <a:lstStyle/>
          <a:p>
            <a:r>
              <a:rPr lang="en-US" dirty="0"/>
              <a:t>More precise price data (menu and price per item) is needed for more accurate prediction.</a:t>
            </a:r>
          </a:p>
          <a:p>
            <a:r>
              <a:rPr lang="en-US" dirty="0"/>
              <a:t>Use a regression model with precise price can better help the pricing strategy rather than a classification algorithm.</a:t>
            </a:r>
          </a:p>
        </p:txBody>
      </p:sp>
    </p:spTree>
    <p:extLst>
      <p:ext uri="{BB962C8B-B14F-4D97-AF65-F5344CB8AC3E}">
        <p14:creationId xmlns:p14="http://schemas.microsoft.com/office/powerpoint/2010/main" val="35278281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21</TotalTime>
  <Words>296</Words>
  <Application>Microsoft Macintosh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Century Gothic</vt:lpstr>
      <vt:lpstr>Mesh</vt:lpstr>
      <vt:lpstr>Predicting a Venue’s Price Range in Brooklyn Using Foursquare Location Data</vt:lpstr>
      <vt:lpstr>The problem</vt:lpstr>
      <vt:lpstr>The data</vt:lpstr>
      <vt:lpstr>Unsupervised clustering after taking the category into account,  the unsupervised k means can form clusters that still fell into different price ranges. </vt:lpstr>
      <vt:lpstr>Supervised Classification </vt:lpstr>
      <vt:lpstr>Results </vt:lpstr>
      <vt:lpstr>Discussion</vt:lpstr>
      <vt:lpstr>Conclusion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 Venue’s Price Range in Brooklyn Using Foursquare Location Data</dc:title>
  <dc:creator>Jiayu Sun</dc:creator>
  <cp:lastModifiedBy>Jiayu Sun</cp:lastModifiedBy>
  <cp:revision>4</cp:revision>
  <dcterms:created xsi:type="dcterms:W3CDTF">2020-07-08T15:03:04Z</dcterms:created>
  <dcterms:modified xsi:type="dcterms:W3CDTF">2020-07-08T15:24:51Z</dcterms:modified>
</cp:coreProperties>
</file>