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lmat Diomer" initials="HD" lastIdx="1" clrIdx="0">
    <p:extLst>
      <p:ext uri="{19B8F6BF-5375-455C-9EA6-DF929625EA0E}">
        <p15:presenceInfo xmlns:p15="http://schemas.microsoft.com/office/powerpoint/2012/main" userId="c300c2fd5cea9c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Gender Diversity in Recruitment  </a:t>
            </a:r>
          </a:p>
        </c:rich>
      </c:tx>
      <c:layout>
        <c:manualLayout>
          <c:xMode val="edge"/>
          <c:yMode val="edge"/>
          <c:x val="0.150255337253827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B38-4721-8291-AE16230406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38-4721-8291-AE16230406A4}"/>
              </c:ext>
            </c:extLst>
          </c:dPt>
          <c:dLbls>
            <c:dLbl>
              <c:idx val="0"/>
              <c:layout>
                <c:manualLayout>
                  <c:x val="-0.11672287078104875"/>
                  <c:y val="-4.51450557839584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B38-4721-8291-AE16230406A4}"/>
                </c:ext>
              </c:extLst>
            </c:dLbl>
            <c:dLbl>
              <c:idx val="1"/>
              <c:layout>
                <c:manualLayout>
                  <c:x val="0.12782459187420225"/>
                  <c:y val="2.22619402368129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38-4721-8291-AE16230406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0.0</c:formatCode>
                <c:ptCount val="2"/>
                <c:pt idx="0">
                  <c:v>5.6074766355140184</c:v>
                </c:pt>
                <c:pt idx="1">
                  <c:v>4.6728971962616823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8-4721-8291-AE16230406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i="0" u="none" strike="noStrike" kern="1200" spc="0" baseline="0" dirty="0">
                <a:solidFill>
                  <a:schemeClr val="accent1">
                    <a:lumMod val="75000"/>
                  </a:schemeClr>
                </a:solidFill>
              </a:rPr>
              <a:t>Turnover Staff Category wise </a:t>
            </a:r>
            <a:endParaRPr lang="en-US" sz="3600" dirty="0"/>
          </a:p>
        </c:rich>
      </c:tx>
      <c:layout>
        <c:manualLayout>
          <c:xMode val="edge"/>
          <c:yMode val="edge"/>
          <c:x val="0.29148830131642106"/>
          <c:y val="1.69559962334419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956442701471654"/>
          <c:y val="0.16372835845548228"/>
          <c:w val="0.71705035897750125"/>
          <c:h val="0.589522224275760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Person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General</c:v>
                </c:pt>
                <c:pt idx="1">
                  <c:v>Jnior</c:v>
                </c:pt>
                <c:pt idx="2">
                  <c:v>Senior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2-4A1B-82E2-039271DECB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793039"/>
        <c:axId val="353793519"/>
      </c:barChart>
      <c:catAx>
        <c:axId val="353793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93519"/>
        <c:crosses val="autoZero"/>
        <c:auto val="1"/>
        <c:lblAlgn val="ctr"/>
        <c:lblOffset val="100"/>
        <c:noMultiLvlLbl val="0"/>
      </c:catAx>
      <c:valAx>
        <c:axId val="35379351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793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3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Year of Service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639-43A1-BCBD-863E8FBF5B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0-5</c:v>
                </c:pt>
                <c:pt idx="1">
                  <c:v>6--10</c:v>
                </c:pt>
                <c:pt idx="2">
                  <c:v>11--15</c:v>
                </c:pt>
                <c:pt idx="3">
                  <c:v>16-20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32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9-43A1-BCBD-863E8FBF5B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4246671"/>
        <c:axId val="394244751"/>
      </c:barChart>
      <c:catAx>
        <c:axId val="394246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44751"/>
        <c:crosses val="autoZero"/>
        <c:auto val="1"/>
        <c:lblAlgn val="ctr"/>
        <c:lblOffset val="100"/>
        <c:noMultiLvlLbl val="0"/>
      </c:catAx>
      <c:valAx>
        <c:axId val="394244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246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A4D7-3A13-B90F-A2F3-EA98310BD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20FC-1A4B-36A0-508C-255EA1DD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8005-9B8E-8DE0-F968-258EDD3C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DC65-892F-1293-ED7B-04D680F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AD7B2-2A8D-99D4-DB4B-801DADB0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C795-3C70-B16C-9C20-CE6860DE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D4701-5FB8-7600-3127-0D501BFC8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35CF-9345-08D7-26C8-F3825D4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BE7F-97D1-26C3-85F4-378E5253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1D3D9-70F6-9548-C716-A84D9482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F3CF-61BF-7E80-5381-ECDD32CCA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07B1D-4F16-E46E-6C7D-FBF86FE7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6038-4619-4CCD-A23A-1EDBCEF0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386B-25C7-3B5A-7F0E-BABEDBF2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94D93-7787-CDC5-4C77-E0ED96D0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21F-67AF-CFBD-BE2E-04E4A94F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7C4C-383E-3123-8101-1D9619DE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5E8C-AF49-60BB-1FF5-C59E39A4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4EAB-3155-318E-F1E7-25BBFD42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0032-749B-8306-43D1-14B05994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E0F1-205F-650D-1C7C-0D57A80B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E461-B9DD-5A71-7D7F-F57A6EEC8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596B-4DC4-53D8-4195-3228A64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B02E-AFA8-713B-CA41-422481F9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5EDD-162A-E46A-1669-79D194B6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B268-D09C-1E66-3B78-82B8925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4DAE-41A5-495B-2104-CE822F4014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13C55-600A-1DF8-9201-484340087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665CD-328B-D980-8993-9A60B327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23311-0192-4042-75BA-9B889668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951BC-10B1-CF8D-E45C-1F1BFE0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A970-0A9B-49F9-98F3-4734765D5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EF04-AABF-AA58-947C-9569C6544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3B5F7-6210-F40D-94BA-EA0CB7DFE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01C5A-79F6-6C38-DCBB-F706A0284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AF33A-AA5A-C820-6F31-45383C34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C3238-EB05-D310-A1B4-FB91D8A4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B774F-CFFF-62F3-0478-5E36FA48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23F9-397A-D1E5-D7F1-8ED66ACC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1F86-59CE-C804-2047-8D59372E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C4E72-997B-83F4-7B3F-434D3423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CC76C-271D-3FD3-0C04-44C43085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9F794-3487-B8BF-C1FA-F2E3E0C5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8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E898E-7B7C-075F-EB71-52563712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19D4D-E6C0-0A3C-1E24-DEE9EAC5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F417-6530-EFC3-80CC-0477D645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F568-2DC9-9BA8-2683-6F309C7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7428-E1EB-38FC-8D8C-80A64DCF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570E1-D03D-6FA0-4034-7522C482F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F4591-2C33-DAE6-98E5-E5D7D94F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6C8CA-157A-5918-E044-F57DF497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6E086-EB41-C774-6F5C-A9F0E9C4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B849-2CF7-BDC5-41E7-DD212558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FD75-2814-3C62-A082-477D8F0C9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78B58-DF92-F0FE-613E-CFD029C2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BD660-A667-3674-718E-B329C6B0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4F160-B094-E968-A5C2-40F1ED0B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C9611-273A-ADD7-8EE6-E4BB54E1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8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3C5F-88F5-DA27-B166-09A7F581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5E55-0527-3A49-CB6B-7CC7614BB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3FFA-10BA-4669-CF73-AE732A77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0ABC-B1BA-4933-929A-F90AA185CB0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08B0-88B5-11AB-126F-1A2713F7D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7E54-E11C-C983-2C22-F1A9F7D8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DEB3-0032-45F6-9E8F-522B59E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08977-0E44-21E0-E126-45C309AE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59" r="25528"/>
          <a:stretch/>
        </p:blipFill>
        <p:spPr>
          <a:xfrm>
            <a:off x="1" y="2"/>
            <a:ext cx="12191998" cy="6857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FE7DB3-AE77-763E-2D9E-AE362353835A}"/>
              </a:ext>
            </a:extLst>
          </p:cNvPr>
          <p:cNvSpPr/>
          <p:nvPr/>
        </p:nvSpPr>
        <p:spPr>
          <a:xfrm>
            <a:off x="0" y="0"/>
            <a:ext cx="12192000" cy="1333500"/>
          </a:xfrm>
          <a:prstGeom prst="rect">
            <a:avLst/>
          </a:prstGeom>
          <a:solidFill>
            <a:srgbClr val="00B0F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0E1C9-2B75-EF19-0493-35E30FB9D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1363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HR Report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AF92F9-270C-877C-C4F3-B1979ECD4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07088"/>
            <a:ext cx="9144000" cy="95091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MC-Bauchemie Ethiopia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3CE47-FB5B-6423-65FB-3541FAAAC70E}"/>
              </a:ext>
            </a:extLst>
          </p:cNvPr>
          <p:cNvSpPr/>
          <p:nvPr/>
        </p:nvSpPr>
        <p:spPr>
          <a:xfrm>
            <a:off x="-1" y="-1"/>
            <a:ext cx="2518117" cy="1303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18120-B737-0E54-31FD-029E2F7B0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5" y="-44648"/>
            <a:ext cx="2119923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0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F4A5-705B-77B5-7AC0-856CEF19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Stastical</a:t>
            </a:r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0906A-E20C-48CB-6E59-2BE202741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Recruitment</a:t>
            </a:r>
          </a:p>
          <a:p>
            <a:r>
              <a:rPr lang="en-US" sz="3600" dirty="0"/>
              <a:t>Turnover</a:t>
            </a:r>
          </a:p>
          <a:p>
            <a:r>
              <a:rPr lang="en-US" sz="3600" dirty="0"/>
              <a:t>Employee year of service</a:t>
            </a:r>
          </a:p>
          <a:p>
            <a:r>
              <a:rPr lang="en-US" sz="3600" dirty="0"/>
              <a:t>Total work force as of 31th Dec 2024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77F32D-6CDD-D60F-C462-7449768589EF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4EA22-A3EB-66E3-41B5-3418BBCA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3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D48F-C705-FB01-CEFF-3B2048E5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Recruitment of the budget year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9359E95-18EB-D5F1-553F-70459F460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398192"/>
              </p:ext>
            </p:extLst>
          </p:nvPr>
        </p:nvGraphicFramePr>
        <p:xfrm>
          <a:off x="1875448" y="1730253"/>
          <a:ext cx="8441104" cy="4227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A90B3F0-DB27-86A2-DC22-DF5410036760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88424-3737-9C7D-4252-9FC0B8FF7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E2F24C-1FE9-8DA9-979A-7C0753F9D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1963040"/>
              </p:ext>
            </p:extLst>
          </p:nvPr>
        </p:nvGraphicFramePr>
        <p:xfrm>
          <a:off x="990600" y="1028700"/>
          <a:ext cx="9743049" cy="4879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F09A32D-E2C9-E9AE-93C2-A883C9A82A1B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AE1E4-ED97-C9AC-7744-508CA07F7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33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2C6D68-D5FC-E732-5819-44B229E38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6866479"/>
              </p:ext>
            </p:extLst>
          </p:nvPr>
        </p:nvGraphicFramePr>
        <p:xfrm>
          <a:off x="1711325" y="1195753"/>
          <a:ext cx="8769350" cy="4675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17B735A-BE1D-112F-4103-5B31E702C716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2125B-796C-843E-ACEE-42F3E8F26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7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D71A7-6011-AB4B-AB29-D9510F61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8755-C1FE-8B71-FF3E-AB102B64B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FFAC8-9235-282A-3A25-730A082454AC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26E72-2789-B243-5060-7C2A7A6F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7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F87-1258-A6AC-8954-5154413C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7973-AE63-C293-01B8-A9ACAB26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3A97C-6123-0C25-2210-A279B45C24DB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03C50-7843-49C7-FC0C-CD0127D07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33B1-692F-9E4E-E08F-829C1898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F909-D7E4-CA44-BD80-7A62F880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3A6D-A451-19B5-EBC8-2F9290AB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554124-9E04-3E08-F6BC-AE7CF14B92F7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8A91C-17AC-627F-F28C-CAD31A7DC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20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DFCE-8C89-6BA3-1251-3A24170A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1C27-BBD8-B2CC-0BCB-AC603B18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D3F4-BE98-F560-1C82-7AAAC6FF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D4940-4BA3-C77A-FAC3-DFB8CDD6B4D7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3B4D9-9514-2D80-994B-82998DD01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1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3DC5E-B3A1-2A31-C602-1832DC25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6FD4-D4EA-A5AC-FC84-ECEA3729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4D31-C09A-558B-1488-A6177FBF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94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83C6E-2110-C02A-FE27-1D050999A488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DC78C-F7B8-ED00-742D-44A4C74FE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54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26EF-E25A-6852-0BCE-02C6C315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55D-76E3-2714-353A-1FDE1279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AB327-6F42-D4D5-B58B-9FCFC60F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8AF8A-69D4-8DA3-4695-7F7723B536A3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5A6F9-EEF7-3BB8-911E-1F9CA1AD8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D3C0-3379-C575-9EC5-E10F766FB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638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Table of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81B5A-BE71-9B44-580B-BBD21CDFE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733550"/>
            <a:ext cx="10058400" cy="436245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Organizational Charts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Strength, weakness, opportunity, 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Area of improvement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Recommendation Target/2025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Stastical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Conclusion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6A8475-4D6C-278E-E020-4ACC52124409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09CF4-4EEF-9755-6402-3E0DEEC47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1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F500E-6FCD-DF51-8199-538D8EF3C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F815-FB7A-B553-F1CF-3A91827FD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6B41-D5E0-C642-C168-579FD059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DD6C2-9218-49E6-2227-D8510055BFA1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A86A0-6E2D-1681-D238-421D42E3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6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11C5-97C5-C7AB-72D4-06ABDA8F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790E-38C1-7615-32C9-7FF0C66AF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69B1EA-549E-D9A4-EA3D-2B1A06C05F52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FF9EA-7E38-A31D-A35A-B59E2567E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3E88B8-D123-96C1-619E-176385D61677}"/>
              </a:ext>
            </a:extLst>
          </p:cNvPr>
          <p:cNvSpPr/>
          <p:nvPr/>
        </p:nvSpPr>
        <p:spPr>
          <a:xfrm>
            <a:off x="1162050" y="323850"/>
            <a:ext cx="9505950" cy="1390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43FF9-B008-67AF-FC58-F4167C7AB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Strength</a:t>
            </a:r>
            <a:r>
              <a:rPr lang="en-US" sz="6000" b="1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5A5A2-2AAE-1106-25C8-5A036F63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400299"/>
            <a:ext cx="10515600" cy="37766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 Recruitment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Employee relation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Health Care &amp; Medical Insurance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Grievance Handling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AB8D65-C192-9C2E-D1C7-41C49BDE3C74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2AEA5-1660-CE2A-F67F-40D91FD8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2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FB076C-592C-0858-7564-3E5C19D263DD}"/>
              </a:ext>
            </a:extLst>
          </p:cNvPr>
          <p:cNvSpPr/>
          <p:nvPr/>
        </p:nvSpPr>
        <p:spPr>
          <a:xfrm>
            <a:off x="1162050" y="323850"/>
            <a:ext cx="9505950" cy="1390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3532A-7613-2601-2F27-1C72D751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Weakness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86C3D63-D934-A112-7992-F63E1F4E9D0C}"/>
              </a:ext>
            </a:extLst>
          </p:cNvPr>
          <p:cNvSpPr txBox="1">
            <a:spLocks/>
          </p:cNvSpPr>
          <p:nvPr/>
        </p:nvSpPr>
        <p:spPr>
          <a:xfrm>
            <a:off x="1162050" y="2228849"/>
            <a:ext cx="105156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dirty="0"/>
              <a:t> Turnover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Lack of Technology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Communication Internal and External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 Undefined KPIs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F0B2A-EBF0-1786-A0AD-E5F7D55F5E2C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41B8B-4B8C-5711-7FAE-99CA6A85F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0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95BBA6-F62C-47B2-5069-E25F382180B1}"/>
              </a:ext>
            </a:extLst>
          </p:cNvPr>
          <p:cNvSpPr/>
          <p:nvPr/>
        </p:nvSpPr>
        <p:spPr>
          <a:xfrm>
            <a:off x="1162050" y="323850"/>
            <a:ext cx="9505950" cy="1390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03AAE-2DDE-B7C3-C7AA-24C5780C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Opportunity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79353-09A1-CDA5-5803-D4ADAD01C5AF}"/>
              </a:ext>
            </a:extLst>
          </p:cNvPr>
          <p:cNvSpPr txBox="1">
            <a:spLocks/>
          </p:cNvSpPr>
          <p:nvPr/>
        </p:nvSpPr>
        <p:spPr>
          <a:xfrm>
            <a:off x="1162050" y="2228849"/>
            <a:ext cx="105156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 Performance Appraisal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HR Manual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DACDA6-7A08-944E-00ED-1E5CFEC6338E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2913C-CCE6-6838-B939-941097D14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8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4FA156-D8A0-F299-4513-5383D2425F2C}"/>
              </a:ext>
            </a:extLst>
          </p:cNvPr>
          <p:cNvSpPr/>
          <p:nvPr/>
        </p:nvSpPr>
        <p:spPr>
          <a:xfrm>
            <a:off x="1162050" y="323850"/>
            <a:ext cx="9505950" cy="1390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46CD2-91DE-AA6D-415C-E83E060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Challenges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53415-32EC-81B7-AA96-CFD207962C46}"/>
              </a:ext>
            </a:extLst>
          </p:cNvPr>
          <p:cNvSpPr txBox="1">
            <a:spLocks/>
          </p:cNvSpPr>
          <p:nvPr/>
        </p:nvSpPr>
        <p:spPr>
          <a:xfrm>
            <a:off x="1162050" y="2228849"/>
            <a:ext cx="10515600" cy="3776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dirty="0"/>
              <a:t> Employe Retention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 Medical </a:t>
            </a:r>
          </a:p>
          <a:p>
            <a:pPr>
              <a:lnSpc>
                <a:spcPct val="150000"/>
              </a:lnSpc>
            </a:pP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42A986-8168-75BB-B76F-D3019DFB7EF2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C4FDC-5646-8B76-A966-FD3858A4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3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92295-BD92-E24F-5878-4F69407D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Area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A21C-9A6E-343D-D32B-B8F67F6D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615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Employe Training and Development</a:t>
            </a:r>
          </a:p>
          <a:p>
            <a:r>
              <a:rPr lang="en-US" sz="3200" dirty="0"/>
              <a:t>Annual employee medical expense</a:t>
            </a:r>
          </a:p>
          <a:p>
            <a:r>
              <a:rPr lang="en-US" sz="3200" dirty="0"/>
              <a:t>Performance review by the managers before the probation confirmation in order to tackle any unsatisfactory performance of new joiner</a:t>
            </a:r>
          </a:p>
          <a:p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58E958-BD6A-8558-72CA-4D0AF7AE2EC7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BCEC7-94A7-5A91-E58F-1418568E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7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1364-94ED-C450-0257-F87CD24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Recommendation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7543-6C98-9B3D-09DC-9231D34B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Employee retention strategy</a:t>
            </a:r>
          </a:p>
          <a:p>
            <a:r>
              <a:rPr lang="en-US" sz="3600" dirty="0"/>
              <a:t>Clear and effective communication internal and external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89DC5-1F36-0FB4-837B-72E364B4497D}"/>
              </a:ext>
            </a:extLst>
          </p:cNvPr>
          <p:cNvSpPr/>
          <p:nvPr/>
        </p:nvSpPr>
        <p:spPr>
          <a:xfrm>
            <a:off x="0" y="6115050"/>
            <a:ext cx="10785231" cy="7429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B823EE-5DC6-43CB-954A-77076715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20" y="6131182"/>
            <a:ext cx="1052930" cy="6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147</Words>
  <Application>Microsoft Office PowerPoint</Application>
  <PresentationFormat>Widescreen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2024 HR Report</vt:lpstr>
      <vt:lpstr>Table of content</vt:lpstr>
      <vt:lpstr>Introduction</vt:lpstr>
      <vt:lpstr>Strength </vt:lpstr>
      <vt:lpstr>Weakness</vt:lpstr>
      <vt:lpstr>Opportunity </vt:lpstr>
      <vt:lpstr>Challenges </vt:lpstr>
      <vt:lpstr>Area of Improvement</vt:lpstr>
      <vt:lpstr>Recommendation </vt:lpstr>
      <vt:lpstr>Stastical Data</vt:lpstr>
      <vt:lpstr>Recruitment of the budget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Halmat Diomer</dc:creator>
  <cp:lastModifiedBy>Halmat Diomer</cp:lastModifiedBy>
  <cp:revision>3</cp:revision>
  <dcterms:created xsi:type="dcterms:W3CDTF">2025-02-02T07:40:40Z</dcterms:created>
  <dcterms:modified xsi:type="dcterms:W3CDTF">2025-02-02T11:24:31Z</dcterms:modified>
</cp:coreProperties>
</file>