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657" r:id="rId2"/>
    <p:sldId id="658" r:id="rId3"/>
    <p:sldId id="660" r:id="rId4"/>
    <p:sldId id="661" r:id="rId5"/>
    <p:sldId id="659" r:id="rId6"/>
    <p:sldId id="656" r:id="rId7"/>
    <p:sldId id="654" r:id="rId8"/>
    <p:sldId id="655" r:id="rId9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208"/>
  </p:normalViewPr>
  <p:slideViewPr>
    <p:cSldViewPr snapToGrid="0" snapToObjects="1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79AA4-FBC9-3949-80B3-38485D3E7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E645D2-2C42-F745-AB8D-16BB9A14DB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D212A-222C-A547-A9C6-E4D4ACD16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3B0A-904F-904D-94AD-6AE8C466C092}" type="datetimeFigureOut"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D2801-6195-654A-9C72-9D75DE8A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A0C7E-F799-CA44-8062-02DE507FD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0F1D-3199-5644-B97C-32040A251A0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01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B4EFF-D56F-E249-8309-ADFD8D71F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CE106-0F74-FF45-9566-4361B701A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83ED6-032D-6147-8EB8-43CE29F1F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3B0A-904F-904D-94AD-6AE8C466C092}" type="datetimeFigureOut"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9269D-CB4D-E947-8D33-FA0F60798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0A1D3-D666-574F-ACFB-17695D5AB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0F1D-3199-5644-B97C-32040A251A0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07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85815-5DE6-6F4E-9A85-EE897CF2D4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6BE708-5764-5944-83CF-5E328EA08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0E988-52B4-7C4E-A9CC-6E12CB7E4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3B0A-904F-904D-94AD-6AE8C466C092}" type="datetimeFigureOut"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E42CE-5DD9-AC46-9C65-E9967AD41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80A96-9D42-4245-967C-62AB913F3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0F1D-3199-5644-B97C-32040A251A0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81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6384E-AE60-5540-9178-8DA2108C4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7A6A9-7508-C64E-9688-BC781DC9F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2E352-C38E-FE42-A1EF-57666229B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3B0A-904F-904D-94AD-6AE8C466C092}" type="datetimeFigureOut"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C51DC-B428-2740-9F9B-432591A12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DC163-204D-0A48-BD91-0054FDC5D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0F1D-3199-5644-B97C-32040A251A0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32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DCE8B-C9B6-7243-8BFC-10C41BBCF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A22D0-1AA3-3740-8D9F-0290ADE15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50454-EA39-D44B-A94E-6C9C28668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3B0A-904F-904D-94AD-6AE8C466C092}" type="datetimeFigureOut"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86625-F77E-E049-A530-4B354D679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04BA8-A7CF-7D4C-8C50-EC72071B4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0F1D-3199-5644-B97C-32040A251A0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32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4F3BA-9624-884A-BB6F-286626D44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68758-455D-2841-ACD5-C0B46488F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AF8EE7-DE2C-E848-B484-3D129F941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D23A3-B790-054F-ABE7-C430AF18D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3B0A-904F-904D-94AD-6AE8C466C092}" type="datetimeFigureOut">
              <a:t>4/7/2022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906C4-9FE1-444B-8C61-BD911AC2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3D3BB-DA6E-CC4F-BAF2-38DDC0DD1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0F1D-3199-5644-B97C-32040A251A0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40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02938-A51A-3B48-AD09-E45D453EC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13077-F5A1-F44E-9EE8-724B5CB41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2EA0D3-C3A9-684B-BF1B-AE3B7F629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977535-28E4-9348-AE15-5B716B4B4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B108E2-366C-FF4A-96E7-39F417A37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228BC8-DB30-BE40-AF1C-B1A8A8BC8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3B0A-904F-904D-94AD-6AE8C466C092}" type="datetimeFigureOut">
              <a:t>4/7/2022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ED03F3-D55B-2149-8B8D-ABE4C41DF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667526-0390-5D4C-9186-26E5CAC0E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0F1D-3199-5644-B97C-32040A251A0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58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0E29-64A8-D44D-8AA0-8670E894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BC44EA-18C8-9249-A88E-3107B0A86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3B0A-904F-904D-94AD-6AE8C466C092}" type="datetimeFigureOut">
              <a:t>4/7/2022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F66034-E920-7B4F-B276-2D4A90EE6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729EF3-E0CA-FA4E-8B0B-0E32B9CB4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0F1D-3199-5644-B97C-32040A251A0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0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D2E6F8-9221-5A48-8203-29431CCFF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3B0A-904F-904D-94AD-6AE8C466C092}" type="datetimeFigureOut">
              <a:t>4/7/2022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FE8979-A276-6040-995E-C7BED02F8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6D43C-E9FB-3546-BE6B-5741F331D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0F1D-3199-5644-B97C-32040A251A0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45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5A3B6-3A73-A04A-86E7-8B7058ABA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93511-A07A-FD44-9D79-C7643BED4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47D43E-A7AB-5E4B-B60D-A38E30F24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324E6-0F9B-A24D-BF00-19D1E8376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3B0A-904F-904D-94AD-6AE8C466C092}" type="datetimeFigureOut">
              <a:t>4/7/2022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89C4E6-F30A-9541-9B0F-0668C0D06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AB7EC-735D-A445-B076-A713DCC7E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0F1D-3199-5644-B97C-32040A251A0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19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CE07F-AE35-ED44-8726-CA8D8E30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9D530F-689E-4B43-8783-8BA8F1BC16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7F291-E44B-9A4A-97AB-E91EE9F21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24699-7526-224A-9E49-C09F0EC3A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3B0A-904F-904D-94AD-6AE8C466C092}" type="datetimeFigureOut">
              <a:t>4/7/2022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2E6F1-80B2-6C47-BEBC-2D3388BA9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AFEB68-FCBF-0E49-A119-C073A228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0F1D-3199-5644-B97C-32040A251A0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4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47E142-BF78-6C4D-86D5-27FC9E6DB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29575-1F50-C348-A35A-83C6D925F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0F8C4-82FA-F048-B532-9B61FE5F5D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83B0A-904F-904D-94AD-6AE8C466C092}" type="datetimeFigureOut"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9F482-A109-BD48-A61F-ABCF6FEC7B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66141-D7E1-DE4A-B6D6-923D59244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90F1D-3199-5644-B97C-32040A251A0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56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how-to-scrape-tweets-from-twitter-59287e20f0f1" TargetMode="External"/><Relationship Id="rId2" Type="http://schemas.openxmlformats.org/officeDocument/2006/relationships/hyperlink" Target="https://developer.twitter.com/en/docs/twitter-ap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rogrammableweb.com/news/10-top-open-data-apis/brief/2019/12/08" TargetMode="External"/><Relationship Id="rId5" Type="http://schemas.openxmlformats.org/officeDocument/2006/relationships/hyperlink" Target="https://www.statlearning.com/" TargetMode="External"/><Relationship Id="rId4" Type="http://schemas.openxmlformats.org/officeDocument/2006/relationships/hyperlink" Target="https://lukesingham.com/whos-going-to-leave-next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ets.wri.org/dataset/globalpowerplantdatabase" TargetMode="External"/><Relationship Id="rId2" Type="http://schemas.openxmlformats.org/officeDocument/2006/relationships/hyperlink" Target="https://datasets.wri.org/dataset/cait-countr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fe-cycle_greenhouse_gas_emissions_of_energy_sources" TargetMode="External"/><Relationship Id="rId2" Type="http://schemas.openxmlformats.org/officeDocument/2006/relationships/hyperlink" Target="https://core.ac.uk/download/pdf/38616493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a.blob.core.windows.net/assets/23f9eb39-7493-4722-aced-61433cbffe10/Global_Energy_and_CO2_Status_Report_2018.pdf" TargetMode="External"/><Relationship Id="rId5" Type="http://schemas.openxmlformats.org/officeDocument/2006/relationships/hyperlink" Target="https://www.iea.org/reports/global-energy-co2-status-report-2019/emissions" TargetMode="External"/><Relationship Id="rId4" Type="http://schemas.openxmlformats.org/officeDocument/2006/relationships/hyperlink" Target="https://www.cgdev.org/topics/carbon-monitoring-action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ea.blob.core.windows.net/assets/1b7781df-5c93-492a-acd6-01fc90388b0f/Key_World_Energy_Statistics_2020.pdf" TargetMode="External"/><Relationship Id="rId2" Type="http://schemas.openxmlformats.org/officeDocument/2006/relationships/hyperlink" Target="https://ourworldindata.org/energy-production-consump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p.com/en/global/corporate/energy-economics/statistical-review-of-world-energy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ECE8E-29B0-4916-9138-E98C5F247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u="sng" dirty="0">
                <a:solidFill>
                  <a:srgbClr val="202124"/>
                </a:solidFill>
                <a:effectLst/>
                <a:latin typeface="Google Sans"/>
              </a:rPr>
              <a:t>From data to knowledge</a:t>
            </a:r>
            <a:endParaRPr lang="en-GB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E104C-0FAC-4D78-99CD-7E6F4F6A2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Alessandro Bitetto: alessandro.bitetto@unimi.it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3368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15F54-97E2-4F0A-A9F1-09E9BA992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Agenda</a:t>
            </a:r>
            <a:endParaRPr lang="en-GB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53AE2-DBF7-4EFB-B6E2-D24A2F4B6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 </a:t>
            </a:r>
            <a:r>
              <a:rPr lang="en-US" dirty="0" err="1"/>
              <a:t>Aprile</a:t>
            </a:r>
            <a:r>
              <a:rPr lang="en-US" dirty="0"/>
              <a:t>: </a:t>
            </a:r>
            <a:r>
              <a:rPr lang="en-US" dirty="0" err="1"/>
              <a:t>lezione</a:t>
            </a:r>
            <a:r>
              <a:rPr lang="en-US" dirty="0"/>
              <a:t> </a:t>
            </a:r>
            <a:r>
              <a:rPr lang="en-US" dirty="0" err="1"/>
              <a:t>introduttiva</a:t>
            </a:r>
            <a:r>
              <a:rPr lang="en-US" dirty="0"/>
              <a:t> (</a:t>
            </a:r>
            <a:r>
              <a:rPr lang="en-US" dirty="0">
                <a:solidFill>
                  <a:srgbClr val="00B0F0"/>
                </a:solidFill>
              </a:rPr>
              <a:t>online</a:t>
            </a:r>
            <a:r>
              <a:rPr lang="en-US" dirty="0"/>
              <a:t>)</a:t>
            </a:r>
          </a:p>
          <a:p>
            <a:r>
              <a:rPr lang="en-US" dirty="0"/>
              <a:t>28 </a:t>
            </a:r>
            <a:r>
              <a:rPr lang="en-US" dirty="0" err="1"/>
              <a:t>Aprile</a:t>
            </a:r>
            <a:r>
              <a:rPr lang="en-US" dirty="0"/>
              <a:t>: </a:t>
            </a:r>
            <a:r>
              <a:rPr lang="en-US" dirty="0" err="1"/>
              <a:t>comunicazione</a:t>
            </a:r>
            <a:r>
              <a:rPr lang="en-US" dirty="0"/>
              <a:t> del </a:t>
            </a:r>
            <a:r>
              <a:rPr lang="en-US" dirty="0" err="1"/>
              <a:t>progetto</a:t>
            </a:r>
            <a:r>
              <a:rPr lang="en-US" dirty="0"/>
              <a:t> </a:t>
            </a:r>
            <a:r>
              <a:rPr lang="en-US" dirty="0" err="1"/>
              <a:t>scelto</a:t>
            </a:r>
            <a:r>
              <a:rPr lang="en-US" dirty="0"/>
              <a:t> e </a:t>
            </a:r>
            <a:r>
              <a:rPr lang="en-US" dirty="0" err="1"/>
              <a:t>definizione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scadenze</a:t>
            </a:r>
            <a:r>
              <a:rPr lang="en-US" dirty="0"/>
              <a:t> </a:t>
            </a:r>
            <a:r>
              <a:rPr lang="en-US" dirty="0" err="1"/>
              <a:t>intermedie</a:t>
            </a:r>
            <a:r>
              <a:rPr lang="en-US" dirty="0"/>
              <a:t> (</a:t>
            </a:r>
            <a:r>
              <a:rPr lang="en-US" dirty="0" err="1"/>
              <a:t>ogni</a:t>
            </a:r>
            <a:r>
              <a:rPr lang="en-US" dirty="0"/>
              <a:t> 7-10 </a:t>
            </a:r>
            <a:r>
              <a:rPr lang="en-US" dirty="0" err="1"/>
              <a:t>giorni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online</a:t>
            </a:r>
            <a:r>
              <a:rPr lang="en-US" dirty="0"/>
              <a:t>)</a:t>
            </a:r>
          </a:p>
          <a:p>
            <a:r>
              <a:rPr lang="en-US" dirty="0"/>
              <a:t>Fine </a:t>
            </a:r>
            <a:r>
              <a:rPr lang="en-US" dirty="0" err="1"/>
              <a:t>Giugno</a:t>
            </a:r>
            <a:r>
              <a:rPr lang="en-US" dirty="0"/>
              <a:t>: </a:t>
            </a:r>
            <a:r>
              <a:rPr lang="en-US" dirty="0" err="1"/>
              <a:t>presentazione</a:t>
            </a:r>
            <a:r>
              <a:rPr lang="en-US" dirty="0"/>
              <a:t> del Progetto (</a:t>
            </a:r>
            <a:r>
              <a:rPr lang="en-US" dirty="0">
                <a:solidFill>
                  <a:srgbClr val="00B0F0"/>
                </a:solidFill>
              </a:rPr>
              <a:t>in </a:t>
            </a:r>
            <a:r>
              <a:rPr lang="en-US" dirty="0" err="1">
                <a:solidFill>
                  <a:srgbClr val="00B0F0"/>
                </a:solidFill>
              </a:rPr>
              <a:t>presenza</a:t>
            </a:r>
            <a:r>
              <a:rPr lang="en-US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8448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4DB4C-0708-4FA7-AD96-78315F678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O</a:t>
            </a:r>
            <a:r>
              <a:rPr lang="en-GB" u="sng" dirty="0" err="1"/>
              <a:t>biettivi</a:t>
            </a:r>
            <a:endParaRPr lang="en-GB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8684B-FDA0-4768-9636-D4B5A825C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Scelta</a:t>
            </a:r>
            <a:r>
              <a:rPr lang="en-US" dirty="0"/>
              <a:t> del </a:t>
            </a:r>
            <a:r>
              <a:rPr lang="en-US" dirty="0" err="1"/>
              <a:t>progetto</a:t>
            </a:r>
            <a:endParaRPr lang="en-US" dirty="0"/>
          </a:p>
          <a:p>
            <a:r>
              <a:rPr lang="en-US" dirty="0" err="1"/>
              <a:t>Impegno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capire</a:t>
            </a:r>
            <a:r>
              <a:rPr lang="en-US" dirty="0"/>
              <a:t> come </a:t>
            </a:r>
            <a:r>
              <a:rPr lang="en-US" dirty="0" err="1"/>
              <a:t>scaricare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dati</a:t>
            </a:r>
            <a:endParaRPr lang="en-US" dirty="0"/>
          </a:p>
          <a:p>
            <a:r>
              <a:rPr lang="en-GB" dirty="0" err="1"/>
              <a:t>Pensiero</a:t>
            </a:r>
            <a:r>
              <a:rPr lang="en-GB" dirty="0"/>
              <a:t> </a:t>
            </a:r>
            <a:r>
              <a:rPr lang="en-GB" dirty="0" err="1"/>
              <a:t>critico</a:t>
            </a:r>
            <a:r>
              <a:rPr lang="en-GB" dirty="0"/>
              <a:t> </a:t>
            </a:r>
            <a:r>
              <a:rPr lang="en-GB" dirty="0" err="1"/>
              <a:t>nell’analisi</a:t>
            </a:r>
            <a:r>
              <a:rPr lang="en-GB" dirty="0"/>
              <a:t> </a:t>
            </a:r>
            <a:r>
              <a:rPr lang="en-GB" dirty="0" err="1"/>
              <a:t>dei</a:t>
            </a:r>
            <a:r>
              <a:rPr lang="en-GB" dirty="0"/>
              <a:t> </a:t>
            </a:r>
            <a:r>
              <a:rPr lang="en-GB" dirty="0" err="1"/>
              <a:t>dati</a:t>
            </a:r>
            <a:endParaRPr lang="en-GB" dirty="0"/>
          </a:p>
          <a:p>
            <a:r>
              <a:rPr lang="en-GB" dirty="0" err="1"/>
              <a:t>Padronanza</a:t>
            </a:r>
            <a:r>
              <a:rPr lang="en-GB" dirty="0"/>
              <a:t> </a:t>
            </a:r>
            <a:r>
              <a:rPr lang="en-GB" dirty="0" err="1"/>
              <a:t>nell’esposizione</a:t>
            </a:r>
            <a:r>
              <a:rPr lang="en-GB" dirty="0"/>
              <a:t> </a:t>
            </a:r>
            <a:r>
              <a:rPr lang="en-GB" dirty="0" err="1"/>
              <a:t>dei</a:t>
            </a:r>
            <a:r>
              <a:rPr lang="en-GB" dirty="0"/>
              <a:t> </a:t>
            </a:r>
            <a:r>
              <a:rPr lang="en-GB" dirty="0" err="1"/>
              <a:t>risultati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5953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4DB4C-0708-4FA7-AD96-78315F678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/>
              <a:t>Compiti</a:t>
            </a:r>
            <a:endParaRPr lang="en-GB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8684B-FDA0-4768-9636-D4B5A825C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Costanza</a:t>
            </a:r>
          </a:p>
          <a:p>
            <a:r>
              <a:rPr lang="en-US" dirty="0" err="1"/>
              <a:t>Rispettare</a:t>
            </a:r>
            <a:r>
              <a:rPr lang="en-US" dirty="0"/>
              <a:t> le </a:t>
            </a:r>
            <a:r>
              <a:rPr lang="en-US" dirty="0" err="1"/>
              <a:t>scadenze</a:t>
            </a:r>
            <a:r>
              <a:rPr lang="en-US" dirty="0"/>
              <a:t> </a:t>
            </a:r>
            <a:r>
              <a:rPr lang="en-US" dirty="0" err="1"/>
              <a:t>intermedie</a:t>
            </a:r>
            <a:endParaRPr lang="en-US" dirty="0"/>
          </a:p>
          <a:p>
            <a:r>
              <a:rPr lang="en-US" dirty="0" err="1"/>
              <a:t>Presentazione</a:t>
            </a:r>
            <a:r>
              <a:rPr lang="en-US" dirty="0"/>
              <a:t> finale </a:t>
            </a:r>
            <a:r>
              <a:rPr lang="en-US" dirty="0" err="1"/>
              <a:t>tramite</a:t>
            </a:r>
            <a:r>
              <a:rPr lang="en-US" dirty="0"/>
              <a:t> slide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0988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907BD-91D5-45E7-9A00-13293B5C9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/>
              <a:t>Tipologie</a:t>
            </a:r>
            <a:r>
              <a:rPr lang="en-US" u="sng" dirty="0"/>
              <a:t> di </a:t>
            </a:r>
            <a:r>
              <a:rPr lang="en-US" u="sng" dirty="0" err="1"/>
              <a:t>progetto</a:t>
            </a:r>
            <a:endParaRPr lang="en-GB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F166F-7D39-4F37-9931-8821FF1AC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di Twitter </a:t>
            </a:r>
            <a:r>
              <a:rPr lang="en-US" dirty="0" err="1"/>
              <a:t>tramite</a:t>
            </a:r>
            <a:r>
              <a:rPr lang="en-US" dirty="0"/>
              <a:t> API</a:t>
            </a:r>
          </a:p>
          <a:p>
            <a:pPr lvl="1"/>
            <a:r>
              <a:rPr lang="en-US" dirty="0" err="1"/>
              <a:t>Documentazione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https://developer.twitter.com/en/docs/twitter-api</a:t>
            </a:r>
            <a:endParaRPr lang="en-US" dirty="0"/>
          </a:p>
          <a:p>
            <a:pPr lvl="1"/>
            <a:r>
              <a:rPr lang="en-US" dirty="0" err="1"/>
              <a:t>Esempio</a:t>
            </a:r>
            <a:r>
              <a:rPr lang="en-US" dirty="0"/>
              <a:t> scraping: </a:t>
            </a:r>
            <a:r>
              <a:rPr lang="en-US" dirty="0">
                <a:hlinkClick r:id="rId3"/>
              </a:rPr>
              <a:t>https://towardsdatascience.com/how-to-scrape-tweets-from-twitter-59287e20f0f1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predittivo</a:t>
            </a:r>
            <a:r>
              <a:rPr lang="en-US" dirty="0"/>
              <a:t> – </a:t>
            </a:r>
            <a:r>
              <a:rPr lang="en-US" dirty="0" err="1"/>
              <a:t>classificazione</a:t>
            </a:r>
            <a:endParaRPr lang="en-US" dirty="0"/>
          </a:p>
          <a:p>
            <a:pPr lvl="1"/>
            <a:r>
              <a:rPr lang="en-US" dirty="0" err="1"/>
              <a:t>Esempio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https://lukesingham.com/whos-going-to-leave-next/</a:t>
            </a:r>
            <a:endParaRPr lang="en-US" dirty="0"/>
          </a:p>
          <a:p>
            <a:pPr lvl="1"/>
            <a:r>
              <a:rPr lang="en-US" dirty="0" err="1"/>
              <a:t>Riferimento</a:t>
            </a:r>
            <a:r>
              <a:rPr lang="en-US" dirty="0"/>
              <a:t> </a:t>
            </a:r>
            <a:r>
              <a:rPr lang="en-US" dirty="0" err="1"/>
              <a:t>teorico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https://www.statlearning.com/</a:t>
            </a:r>
            <a:r>
              <a:rPr lang="en-US" dirty="0"/>
              <a:t> (cap. 1, 2, 4)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Analisi</a:t>
            </a:r>
            <a:r>
              <a:rPr lang="en-GB" dirty="0"/>
              <a:t> su “open data”</a:t>
            </a:r>
          </a:p>
          <a:p>
            <a:pPr lvl="1"/>
            <a:r>
              <a:rPr lang="en-GB" dirty="0" err="1"/>
              <a:t>Possibili</a:t>
            </a:r>
            <a:r>
              <a:rPr lang="en-GB" dirty="0"/>
              <a:t> </a:t>
            </a:r>
            <a:r>
              <a:rPr lang="en-GB" dirty="0" err="1"/>
              <a:t>risorse</a:t>
            </a:r>
            <a:r>
              <a:rPr lang="en-GB" dirty="0"/>
              <a:t>: </a:t>
            </a:r>
            <a:r>
              <a:rPr lang="en-GB" dirty="0">
                <a:hlinkClick r:id="rId6"/>
              </a:rPr>
              <a:t>https://www.programmableweb.com/news/10-top-open-data-apis/brief/2019/12/08</a:t>
            </a:r>
            <a:endParaRPr lang="en-GB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168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1710"/>
            <a:ext cx="10515600" cy="952784"/>
          </a:xfrm>
        </p:spPr>
        <p:txBody>
          <a:bodyPr>
            <a:normAutofit/>
          </a:bodyPr>
          <a:lstStyle/>
          <a:p>
            <a:r>
              <a:rPr lang="en-US" u="sng" dirty="0" err="1"/>
              <a:t>Esempio</a:t>
            </a:r>
            <a:r>
              <a:rPr lang="en-US" u="sng" dirty="0"/>
              <a:t> open data (1/3)</a:t>
            </a:r>
            <a:endParaRPr lang="it-IT" dirty="0">
              <a:latin typeface="Calibri Regular"/>
              <a:ea typeface="Garamond" charset="0"/>
              <a:cs typeface="Garamond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4553" y="1127883"/>
            <a:ext cx="10737901" cy="5385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0" lvl="1" indent="0">
              <a:buNone/>
            </a:pPr>
            <a:r>
              <a:rPr lang="it-IT" sz="2800" dirty="0">
                <a:latin typeface="Calibri Regular"/>
                <a:ea typeface="Garamond" charset="0"/>
                <a:cs typeface="Garamond" charset="0"/>
              </a:rPr>
              <a:t>Vogliamo capire meglio dai dati disponibili la relazione tra generazione di energia ed emissioni di gas serra (CO2)</a:t>
            </a:r>
          </a:p>
          <a:p>
            <a:pPr marL="533400" lvl="1" indent="-514350">
              <a:buAutoNum type="arabicPeriod"/>
            </a:pPr>
            <a:r>
              <a:rPr lang="it-IT" sz="2800" dirty="0">
                <a:latin typeface="Calibri Regular"/>
                <a:ea typeface="Garamond" charset="0"/>
                <a:cs typeface="Garamond" charset="0"/>
              </a:rPr>
              <a:t>da </a:t>
            </a:r>
            <a:r>
              <a:rPr lang="it-IT" sz="2800" dirty="0" err="1">
                <a:latin typeface="Calibri Regular"/>
                <a:ea typeface="Garamond" charset="0"/>
                <a:cs typeface="Garamond" charset="0"/>
              </a:rPr>
              <a:t>Climate</a:t>
            </a:r>
            <a:r>
              <a:rPr lang="it-IT" sz="2800" dirty="0">
                <a:latin typeface="Calibri Regular"/>
                <a:ea typeface="Garamond" charset="0"/>
                <a:cs typeface="Garamond" charset="0"/>
              </a:rPr>
              <a:t> Watch (CAIT) del World </a:t>
            </a:r>
            <a:r>
              <a:rPr lang="it-IT" sz="2800" dirty="0" err="1">
                <a:latin typeface="Calibri Regular"/>
                <a:ea typeface="Garamond" charset="0"/>
                <a:cs typeface="Garamond" charset="0"/>
              </a:rPr>
              <a:t>Research</a:t>
            </a:r>
            <a:r>
              <a:rPr lang="it-IT" sz="2800" dirty="0">
                <a:latin typeface="Calibri Regular"/>
                <a:ea typeface="Garamond" charset="0"/>
                <a:cs typeface="Garamond" charset="0"/>
              </a:rPr>
              <a:t> </a:t>
            </a:r>
            <a:r>
              <a:rPr lang="it-IT" sz="2800" dirty="0" err="1">
                <a:latin typeface="Calibri Regular"/>
                <a:ea typeface="Garamond" charset="0"/>
                <a:cs typeface="Garamond" charset="0"/>
              </a:rPr>
              <a:t>Institute</a:t>
            </a:r>
            <a:r>
              <a:rPr lang="it-IT" sz="2800" dirty="0">
                <a:latin typeface="Calibri Regular"/>
                <a:ea typeface="Garamond" charset="0"/>
                <a:cs typeface="Garamond" charset="0"/>
              </a:rPr>
              <a:t>  (</a:t>
            </a:r>
            <a:r>
              <a:rPr lang="it-IT" sz="2800" dirty="0">
                <a:latin typeface="Calibri Regular"/>
                <a:ea typeface="Garamond" charset="0"/>
                <a:cs typeface="Garamond" charset="0"/>
                <a:hlinkClick r:id="rId2"/>
              </a:rPr>
              <a:t>https://</a:t>
            </a:r>
            <a:r>
              <a:rPr lang="it-IT" sz="2800" dirty="0" err="1">
                <a:latin typeface="Calibri Regular"/>
                <a:ea typeface="Garamond" charset="0"/>
                <a:cs typeface="Garamond" charset="0"/>
                <a:hlinkClick r:id="rId2"/>
              </a:rPr>
              <a:t>datasets.wri.org</a:t>
            </a:r>
            <a:r>
              <a:rPr lang="it-IT" sz="2800" dirty="0">
                <a:latin typeface="Calibri Regular"/>
                <a:ea typeface="Garamond" charset="0"/>
                <a:cs typeface="Garamond" charset="0"/>
                <a:hlinkClick r:id="rId2"/>
              </a:rPr>
              <a:t>/dataset/cait-country</a:t>
            </a:r>
            <a:r>
              <a:rPr lang="it-IT" sz="2800" dirty="0">
                <a:latin typeface="Calibri Regular"/>
                <a:ea typeface="Garamond" charset="0"/>
                <a:cs typeface="Garamond" charset="0"/>
              </a:rPr>
              <a:t>) otteniamo il </a:t>
            </a:r>
            <a:r>
              <a:rPr lang="it-IT" sz="2800" dirty="0" err="1">
                <a:latin typeface="Calibri Regular"/>
                <a:ea typeface="Garamond" charset="0"/>
                <a:cs typeface="Garamond" charset="0"/>
              </a:rPr>
              <a:t>dataset</a:t>
            </a:r>
            <a:r>
              <a:rPr lang="it-IT" sz="2800" dirty="0">
                <a:latin typeface="Calibri Regular"/>
                <a:ea typeface="Garamond" charset="0"/>
                <a:cs typeface="Garamond" charset="0"/>
              </a:rPr>
              <a:t> storici delle emissioni di CO2 per nazione (disponibile su Ariel)</a:t>
            </a:r>
          </a:p>
          <a:p>
            <a:pPr marL="533400" lvl="1" indent="-514350">
              <a:buAutoNum type="arabicPeriod"/>
            </a:pPr>
            <a:r>
              <a:rPr lang="it-IT" sz="2800" dirty="0">
                <a:latin typeface="Calibri Regular"/>
                <a:ea typeface="Garamond" charset="0"/>
                <a:cs typeface="Garamond" charset="0"/>
              </a:rPr>
              <a:t>Sempre dal World </a:t>
            </a:r>
            <a:r>
              <a:rPr lang="it-IT" sz="2800" dirty="0" err="1">
                <a:latin typeface="Calibri Regular"/>
                <a:ea typeface="Garamond" charset="0"/>
                <a:cs typeface="Garamond" charset="0"/>
              </a:rPr>
              <a:t>Research</a:t>
            </a:r>
            <a:r>
              <a:rPr lang="it-IT" sz="2800" dirty="0">
                <a:latin typeface="Calibri Regular"/>
                <a:ea typeface="Garamond" charset="0"/>
                <a:cs typeface="Garamond" charset="0"/>
              </a:rPr>
              <a:t> </a:t>
            </a:r>
            <a:r>
              <a:rPr lang="it-IT" sz="2800" dirty="0" err="1">
                <a:latin typeface="Calibri Regular"/>
                <a:ea typeface="Garamond" charset="0"/>
                <a:cs typeface="Garamond" charset="0"/>
              </a:rPr>
              <a:t>Institute</a:t>
            </a:r>
            <a:r>
              <a:rPr lang="it-IT" sz="2800" dirty="0">
                <a:latin typeface="Calibri Regular"/>
                <a:ea typeface="Garamond" charset="0"/>
                <a:cs typeface="Garamond" charset="0"/>
              </a:rPr>
              <a:t> abbiamo il Global </a:t>
            </a:r>
            <a:r>
              <a:rPr lang="it-IT" sz="2800" dirty="0" err="1">
                <a:latin typeface="Calibri Regular"/>
                <a:ea typeface="Garamond" charset="0"/>
                <a:cs typeface="Garamond" charset="0"/>
              </a:rPr>
              <a:t>Power</a:t>
            </a:r>
            <a:r>
              <a:rPr lang="it-IT" sz="2800" dirty="0">
                <a:latin typeface="Calibri Regular"/>
                <a:ea typeface="Garamond" charset="0"/>
                <a:cs typeface="Garamond" charset="0"/>
              </a:rPr>
              <a:t> </a:t>
            </a:r>
            <a:r>
              <a:rPr lang="it-IT" sz="2800" dirty="0" err="1">
                <a:latin typeface="Calibri Regular"/>
                <a:ea typeface="Garamond" charset="0"/>
                <a:cs typeface="Garamond" charset="0"/>
              </a:rPr>
              <a:t>Plant</a:t>
            </a:r>
            <a:r>
              <a:rPr lang="it-IT" sz="2800" dirty="0">
                <a:latin typeface="Calibri Regular"/>
                <a:ea typeface="Garamond" charset="0"/>
                <a:cs typeface="Garamond" charset="0"/>
              </a:rPr>
              <a:t> Database (giugno 2021), con tutte le centrali di produzione di energia del mondo (su Ariel) (</a:t>
            </a:r>
            <a:r>
              <a:rPr lang="it-IT" sz="2800" dirty="0">
                <a:latin typeface="Calibri Regular"/>
                <a:ea typeface="Garamond" charset="0"/>
                <a:cs typeface="Garamond" charset="0"/>
                <a:hlinkClick r:id="rId3"/>
              </a:rPr>
              <a:t>https://datasets.wri.org/dataset/globalpowerplantdatabase</a:t>
            </a:r>
            <a:r>
              <a:rPr lang="it-IT" sz="2800" dirty="0">
                <a:latin typeface="Calibri Regular"/>
                <a:ea typeface="Garamond" charset="0"/>
                <a:cs typeface="Garamond" charset="0"/>
              </a:rPr>
              <a:t>)</a:t>
            </a:r>
          </a:p>
          <a:p>
            <a:pPr marL="533400" lvl="1" indent="-514350">
              <a:buAutoNum type="arabicPeriod"/>
            </a:pPr>
            <a:r>
              <a:rPr lang="it-IT" sz="2800" dirty="0">
                <a:latin typeface="Calibri Regular"/>
                <a:ea typeface="Garamond" charset="0"/>
                <a:cs typeface="Garamond" charset="0"/>
              </a:rPr>
              <a:t>Ora ci serve sapere quanta CO2 per megawatt/ora producono mediamente i tipi diversi di centrali di produzione di energia. Si trovano informazioni, ad esempio …</a:t>
            </a:r>
          </a:p>
          <a:p>
            <a:pPr marL="19050" lvl="1" indent="0">
              <a:buNone/>
            </a:pPr>
            <a:r>
              <a:rPr lang="it-IT" sz="2800" dirty="0">
                <a:latin typeface="Calibri Regular"/>
                <a:ea typeface="Garamond" charset="0"/>
                <a:cs typeface="Garamond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2625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1710"/>
            <a:ext cx="10515600" cy="952784"/>
          </a:xfrm>
        </p:spPr>
        <p:txBody>
          <a:bodyPr>
            <a:normAutofit/>
          </a:bodyPr>
          <a:lstStyle/>
          <a:p>
            <a:r>
              <a:rPr lang="en-US" u="sng" dirty="0" err="1"/>
              <a:t>Esempio</a:t>
            </a:r>
            <a:r>
              <a:rPr lang="en-US" u="sng" dirty="0"/>
              <a:t> open data (2/3)</a:t>
            </a:r>
            <a:endParaRPr lang="it-IT" dirty="0">
              <a:latin typeface="Calibri Regular"/>
              <a:ea typeface="Garamond" charset="0"/>
              <a:cs typeface="Garamond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4553" y="1127883"/>
            <a:ext cx="10737901" cy="5385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0" lvl="1" indent="0">
              <a:buNone/>
            </a:pPr>
            <a:r>
              <a:rPr lang="it-IT" sz="2000" dirty="0">
                <a:latin typeface="Calibri Regular"/>
                <a:ea typeface="Garamond" charset="0"/>
                <a:cs typeface="Garamond" charset="0"/>
              </a:rPr>
              <a:t>….</a:t>
            </a:r>
          </a:p>
          <a:p>
            <a:pPr marL="19050" lvl="1" indent="0">
              <a:buNone/>
            </a:pPr>
            <a:r>
              <a:rPr lang="it-IT" sz="2000" dirty="0" err="1">
                <a:latin typeface="Calibri Regular"/>
                <a:ea typeface="Garamond" charset="0"/>
                <a:cs typeface="Garamond" charset="0"/>
              </a:rPr>
              <a:t>Greenhouse</a:t>
            </a:r>
            <a:r>
              <a:rPr lang="it-IT" sz="2000" dirty="0">
                <a:latin typeface="Calibri Regular"/>
                <a:ea typeface="Garamond" charset="0"/>
                <a:cs typeface="Garamond" charset="0"/>
              </a:rPr>
              <a:t> Gas </a:t>
            </a:r>
            <a:r>
              <a:rPr lang="it-IT" sz="2000" dirty="0" err="1">
                <a:latin typeface="Calibri Regular"/>
                <a:ea typeface="Garamond" charset="0"/>
                <a:cs typeface="Garamond" charset="0"/>
              </a:rPr>
              <a:t>Emissions</a:t>
            </a:r>
            <a:r>
              <a:rPr lang="it-IT" sz="2000" dirty="0">
                <a:latin typeface="Calibri Regular"/>
                <a:ea typeface="Garamond" charset="0"/>
                <a:cs typeface="Garamond" charset="0"/>
              </a:rPr>
              <a:t> from </a:t>
            </a:r>
            <a:r>
              <a:rPr lang="it-IT" sz="2000" dirty="0" err="1">
                <a:latin typeface="Calibri Regular"/>
                <a:ea typeface="Garamond" charset="0"/>
                <a:cs typeface="Garamond" charset="0"/>
              </a:rPr>
              <a:t>Fossil</a:t>
            </a:r>
            <a:r>
              <a:rPr lang="it-IT" sz="2000" dirty="0">
                <a:latin typeface="Calibri Regular"/>
                <a:ea typeface="Garamond" charset="0"/>
                <a:cs typeface="Garamond" charset="0"/>
              </a:rPr>
              <a:t> </a:t>
            </a:r>
            <a:r>
              <a:rPr lang="it-IT" sz="2000" dirty="0" err="1">
                <a:latin typeface="Calibri Regular"/>
                <a:ea typeface="Garamond" charset="0"/>
                <a:cs typeface="Garamond" charset="0"/>
              </a:rPr>
              <a:t>Fuel</a:t>
            </a:r>
            <a:r>
              <a:rPr lang="it-IT" sz="2000" dirty="0">
                <a:latin typeface="Calibri Regular"/>
                <a:ea typeface="Garamond" charset="0"/>
                <a:cs typeface="Garamond" charset="0"/>
              </a:rPr>
              <a:t> </a:t>
            </a:r>
            <a:r>
              <a:rPr lang="it-IT" sz="2000" dirty="0" err="1">
                <a:latin typeface="Calibri Regular"/>
                <a:ea typeface="Garamond" charset="0"/>
                <a:cs typeface="Garamond" charset="0"/>
              </a:rPr>
              <a:t>Fired</a:t>
            </a:r>
            <a:r>
              <a:rPr lang="it-IT" sz="2000" dirty="0">
                <a:latin typeface="Calibri Regular"/>
                <a:ea typeface="Garamond" charset="0"/>
                <a:cs typeface="Garamond" charset="0"/>
              </a:rPr>
              <a:t> </a:t>
            </a:r>
            <a:r>
              <a:rPr lang="it-IT" sz="2000" dirty="0" err="1">
                <a:latin typeface="Calibri Regular"/>
                <a:ea typeface="Garamond" charset="0"/>
                <a:cs typeface="Garamond" charset="0"/>
              </a:rPr>
              <a:t>Power</a:t>
            </a:r>
            <a:r>
              <a:rPr lang="it-IT" sz="2000" dirty="0">
                <a:latin typeface="Calibri Regular"/>
                <a:ea typeface="Garamond" charset="0"/>
                <a:cs typeface="Garamond" charset="0"/>
              </a:rPr>
              <a:t> Generation Systems </a:t>
            </a:r>
          </a:p>
          <a:p>
            <a:pPr marL="19050" lvl="1" indent="0">
              <a:buNone/>
            </a:pPr>
            <a:r>
              <a:rPr lang="it-IT" sz="2000" dirty="0">
                <a:latin typeface="Calibri Regular"/>
                <a:ea typeface="Garamond" charset="0"/>
                <a:cs typeface="Garamond" charset="0"/>
                <a:hlinkClick r:id="rId2"/>
              </a:rPr>
              <a:t>https://core.ac.uk/download/pdf/38616493.pdf</a:t>
            </a:r>
            <a:endParaRPr lang="it-IT" sz="2000" dirty="0">
              <a:latin typeface="Calibri Regular"/>
              <a:ea typeface="Garamond" charset="0"/>
              <a:cs typeface="Garamond" charset="0"/>
            </a:endParaRPr>
          </a:p>
          <a:p>
            <a:pPr marL="19050" lvl="1" indent="0">
              <a:buNone/>
            </a:pPr>
            <a:endParaRPr lang="en-GB" sz="2000" dirty="0"/>
          </a:p>
          <a:p>
            <a:pPr marL="19050" lvl="1" indent="0">
              <a:buNone/>
            </a:pPr>
            <a:r>
              <a:rPr lang="en-GB" sz="2000" dirty="0"/>
              <a:t>Life-cycle greenhouse gas emissions of energy sources</a:t>
            </a:r>
            <a:endParaRPr lang="it-IT" sz="2000" dirty="0">
              <a:latin typeface="Calibri Regular"/>
              <a:ea typeface="Garamond" charset="0"/>
              <a:cs typeface="Garamond" charset="0"/>
            </a:endParaRPr>
          </a:p>
          <a:p>
            <a:pPr marL="19050" lvl="1" indent="0">
              <a:buNone/>
            </a:pPr>
            <a:r>
              <a:rPr lang="it-IT" sz="2000" dirty="0">
                <a:latin typeface="Calibri Regular"/>
                <a:ea typeface="Garamond" charset="0"/>
                <a:cs typeface="Garamond" charset="0"/>
                <a:hlinkClick r:id="rId3"/>
              </a:rPr>
              <a:t>https://en.wikipedia.org/wiki/Life-cycle_greenhouse_gas_emissions_of_energy_sources</a:t>
            </a:r>
            <a:endParaRPr lang="it-IT" sz="2000" dirty="0">
              <a:latin typeface="Calibri Regular"/>
              <a:ea typeface="Garamond" charset="0"/>
              <a:cs typeface="Garamond" charset="0"/>
            </a:endParaRPr>
          </a:p>
          <a:p>
            <a:pPr marL="19050" lvl="1" indent="0">
              <a:buNone/>
            </a:pPr>
            <a:endParaRPr lang="it-IT" sz="2000" dirty="0">
              <a:latin typeface="Calibri Regular"/>
              <a:ea typeface="Garamond" charset="0"/>
              <a:cs typeface="Garamond" charset="0"/>
            </a:endParaRPr>
          </a:p>
          <a:p>
            <a:pPr marL="19050" lvl="1" indent="0">
              <a:buNone/>
            </a:pPr>
            <a:r>
              <a:rPr lang="it-IT" sz="2000" dirty="0">
                <a:latin typeface="Calibri Regular"/>
                <a:ea typeface="Garamond" charset="0"/>
                <a:cs typeface="Garamond" charset="0"/>
              </a:rPr>
              <a:t>Carbon </a:t>
            </a:r>
            <a:r>
              <a:rPr lang="it-IT" sz="2000" dirty="0" err="1">
                <a:latin typeface="Calibri Regular"/>
                <a:ea typeface="Garamond" charset="0"/>
                <a:cs typeface="Garamond" charset="0"/>
              </a:rPr>
              <a:t>Monitoring</a:t>
            </a:r>
            <a:r>
              <a:rPr lang="it-IT" sz="2000" dirty="0">
                <a:latin typeface="Calibri Regular"/>
                <a:ea typeface="Garamond" charset="0"/>
                <a:cs typeface="Garamond" charset="0"/>
              </a:rPr>
              <a:t> for Action (CARMA) (solo fino al 2012)</a:t>
            </a:r>
          </a:p>
          <a:p>
            <a:pPr marL="19050" lvl="1" indent="0">
              <a:buNone/>
            </a:pPr>
            <a:r>
              <a:rPr lang="it-IT" sz="2000" dirty="0">
                <a:latin typeface="Calibri Regular"/>
                <a:ea typeface="Garamond" charset="0"/>
                <a:cs typeface="Garamond" charset="0"/>
                <a:hlinkClick r:id="rId4"/>
              </a:rPr>
              <a:t>https://www.cgdev.org/topics/carbon-monitoring-action</a:t>
            </a:r>
            <a:endParaRPr lang="it-IT" sz="2000" dirty="0">
              <a:latin typeface="Calibri Regular"/>
              <a:ea typeface="Garamond" charset="0"/>
              <a:cs typeface="Garamond" charset="0"/>
            </a:endParaRPr>
          </a:p>
          <a:p>
            <a:pPr marL="19050" lvl="1" indent="0">
              <a:buNone/>
            </a:pPr>
            <a:endParaRPr lang="it-IT" sz="2000" dirty="0">
              <a:latin typeface="Calibri Regular"/>
              <a:ea typeface="Garamond" charset="0"/>
              <a:cs typeface="Garamond" charset="0"/>
            </a:endParaRPr>
          </a:p>
          <a:p>
            <a:pPr marL="19050" lvl="1" indent="0">
              <a:buNone/>
            </a:pPr>
            <a:r>
              <a:rPr lang="it-IT" sz="2000" dirty="0">
                <a:latin typeface="Calibri Regular"/>
                <a:ea typeface="Garamond" charset="0"/>
                <a:cs typeface="Garamond" charset="0"/>
              </a:rPr>
              <a:t>International Energy Agency (IEA)</a:t>
            </a:r>
          </a:p>
          <a:p>
            <a:pPr marL="19050" lvl="1" indent="0">
              <a:buNone/>
            </a:pPr>
            <a:r>
              <a:rPr lang="it-IT" sz="2000" dirty="0">
                <a:latin typeface="Calibri Regular"/>
                <a:ea typeface="Garamond" charset="0"/>
                <a:cs typeface="Garamond" charset="0"/>
                <a:hlinkClick r:id="rId5"/>
              </a:rPr>
              <a:t>https://www.iea.org/reports/global-energy-co2-status-report-2019/emissions</a:t>
            </a:r>
            <a:endParaRPr lang="it-IT" sz="2000" dirty="0">
              <a:latin typeface="Calibri Regular"/>
              <a:ea typeface="Garamond" charset="0"/>
              <a:cs typeface="Garamond" charset="0"/>
            </a:endParaRPr>
          </a:p>
          <a:p>
            <a:pPr marL="19050" lvl="1" indent="0">
              <a:buNone/>
            </a:pPr>
            <a:r>
              <a:rPr lang="it-IT" sz="2000" dirty="0">
                <a:latin typeface="Calibri Regular"/>
                <a:ea typeface="Garamond" charset="0"/>
                <a:cs typeface="Garamond" charset="0"/>
                <a:hlinkClick r:id="rId6"/>
              </a:rPr>
              <a:t>https://iea.blob.core.windows.net/assets/23f9eb39-7493-4722-aced-61433cbffe10/Global_Energy_and_CO2_Status_Report_2018.pdf</a:t>
            </a:r>
            <a:endParaRPr lang="it-IT" sz="2000" dirty="0">
              <a:latin typeface="Calibri Regular"/>
              <a:ea typeface="Garamond" charset="0"/>
              <a:cs typeface="Garamond" charset="0"/>
            </a:endParaRPr>
          </a:p>
          <a:p>
            <a:pPr marL="19050" lvl="1" indent="0">
              <a:buNone/>
            </a:pPr>
            <a:endParaRPr lang="it-IT" sz="2000" dirty="0">
              <a:latin typeface="Calibri Regular"/>
              <a:ea typeface="Garamond" charset="0"/>
              <a:cs typeface="Garamond" charset="0"/>
            </a:endParaRPr>
          </a:p>
          <a:p>
            <a:pPr marL="19050" lvl="1" indent="0">
              <a:buNone/>
            </a:pPr>
            <a:endParaRPr lang="it-IT" sz="2000" dirty="0">
              <a:latin typeface="Calibri Regular"/>
              <a:ea typeface="Garamond" charset="0"/>
              <a:cs typeface="Garamond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8703631" y="3256540"/>
            <a:ext cx="6529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bg1"/>
                </a:solidFill>
              </a:rPr>
              <a:t>ESERCIZIO OBBLIGATORIO PER PUNTI SUPPLEMENTARI</a:t>
            </a:r>
          </a:p>
        </p:txBody>
      </p:sp>
    </p:spTree>
    <p:extLst>
      <p:ext uri="{BB962C8B-B14F-4D97-AF65-F5344CB8AC3E}">
        <p14:creationId xmlns:p14="http://schemas.microsoft.com/office/powerpoint/2010/main" val="845678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1710"/>
            <a:ext cx="10515600" cy="952784"/>
          </a:xfrm>
        </p:spPr>
        <p:txBody>
          <a:bodyPr>
            <a:normAutofit/>
          </a:bodyPr>
          <a:lstStyle/>
          <a:p>
            <a:r>
              <a:rPr lang="en-US" u="sng" dirty="0" err="1"/>
              <a:t>Esempio</a:t>
            </a:r>
            <a:r>
              <a:rPr lang="en-US" u="sng" dirty="0"/>
              <a:t> open data (3/3)</a:t>
            </a:r>
            <a:endParaRPr lang="it-IT" dirty="0">
              <a:latin typeface="Calibri Regular"/>
              <a:ea typeface="Garamond" charset="0"/>
              <a:cs typeface="Garamond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4553" y="1127883"/>
            <a:ext cx="10737901" cy="5385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0" lvl="1" indent="0">
              <a:buNone/>
            </a:pPr>
            <a:r>
              <a:rPr lang="it-IT" sz="2000" dirty="0">
                <a:latin typeface="Calibri Regular"/>
                <a:ea typeface="Garamond" charset="0"/>
                <a:cs typeface="Garamond" charset="0"/>
              </a:rPr>
              <a:t>Lavorando con questi dati e informazioni possiamo impostare una prima analisi ad esempio:</a:t>
            </a:r>
          </a:p>
          <a:p>
            <a:pPr marL="361950" lvl="1" indent="-342900">
              <a:buFontTx/>
              <a:buChar char="-"/>
            </a:pPr>
            <a:r>
              <a:rPr lang="it-IT" sz="2000" dirty="0">
                <a:latin typeface="Calibri Regular"/>
                <a:ea typeface="Garamond" charset="0"/>
                <a:cs typeface="Garamond" charset="0"/>
              </a:rPr>
              <a:t>Stimiamo il totale di gCO2 equivalente prodotta dalle centrali energetiche delle varie nazioni</a:t>
            </a:r>
          </a:p>
          <a:p>
            <a:pPr marL="361950" lvl="1" indent="-342900">
              <a:buFontTx/>
              <a:buChar char="-"/>
            </a:pPr>
            <a:r>
              <a:rPr lang="it-IT" sz="2000" dirty="0">
                <a:latin typeface="Calibri Regular"/>
                <a:ea typeface="Garamond" charset="0"/>
                <a:cs typeface="Garamond" charset="0"/>
              </a:rPr>
              <a:t>Facciamo le stime per tipo di centrali</a:t>
            </a:r>
          </a:p>
          <a:p>
            <a:pPr marL="361950" lvl="1" indent="-342900">
              <a:buFontTx/>
              <a:buChar char="-"/>
            </a:pPr>
            <a:r>
              <a:rPr lang="it-IT" sz="2000" dirty="0">
                <a:latin typeface="Calibri Regular"/>
                <a:ea typeface="Garamond" charset="0"/>
                <a:cs typeface="Garamond" charset="0"/>
              </a:rPr>
              <a:t>Stimiamo la % di gCO2 equivalente prodotta dalle centrali rispetto al totale di emissioni CO2, per ogni paese</a:t>
            </a:r>
          </a:p>
          <a:p>
            <a:pPr marL="361950" lvl="1" indent="-342900">
              <a:buFontTx/>
              <a:buChar char="-"/>
            </a:pPr>
            <a:r>
              <a:rPr lang="it-IT" sz="2000" dirty="0">
                <a:latin typeface="Calibri Regular"/>
                <a:ea typeface="Garamond" charset="0"/>
                <a:cs typeface="Garamond" charset="0"/>
              </a:rPr>
              <a:t>Stimiamo la % di gCO2 equivalente prodotta rispetto il totale di energia prodotta dalle varie nazioni</a:t>
            </a:r>
          </a:p>
          <a:p>
            <a:pPr marL="19050" lvl="1" indent="0">
              <a:buNone/>
            </a:pPr>
            <a:endParaRPr lang="it-IT" sz="2000" dirty="0">
              <a:latin typeface="Calibri Regular"/>
              <a:ea typeface="Garamond" charset="0"/>
              <a:cs typeface="Garamond" charset="0"/>
            </a:endParaRPr>
          </a:p>
          <a:p>
            <a:pPr marL="19050" lvl="1" indent="0">
              <a:buNone/>
            </a:pPr>
            <a:r>
              <a:rPr lang="it-IT" sz="2000" dirty="0">
                <a:latin typeface="Calibri Regular"/>
                <a:ea typeface="Garamond" charset="0"/>
                <a:cs typeface="Garamond" charset="0"/>
              </a:rPr>
              <a:t>Poi possiamo passare a considerare il consumo di energia per nazione emetterlo in relazione con l’energia prodotta e le emissioni di gas serra </a:t>
            </a:r>
          </a:p>
          <a:p>
            <a:pPr marL="361950" lvl="1" indent="-342900">
              <a:buFontTx/>
              <a:buChar char="-"/>
            </a:pPr>
            <a:r>
              <a:rPr lang="it-IT" sz="2000" dirty="0">
                <a:latin typeface="Calibri Regular"/>
                <a:ea typeface="Garamond" charset="0"/>
                <a:cs typeface="Garamond" charset="0"/>
                <a:hlinkClick r:id="rId2"/>
              </a:rPr>
              <a:t>https://ourworldindata.org/energy-production-consumption</a:t>
            </a:r>
            <a:endParaRPr lang="it-IT" sz="2000" dirty="0">
              <a:latin typeface="Calibri Regular"/>
              <a:ea typeface="Garamond" charset="0"/>
              <a:cs typeface="Garamond" charset="0"/>
            </a:endParaRPr>
          </a:p>
          <a:p>
            <a:pPr marL="361950" lvl="1" indent="-342900">
              <a:buFontTx/>
              <a:buChar char="-"/>
            </a:pPr>
            <a:r>
              <a:rPr lang="it-IT" sz="2000" dirty="0">
                <a:latin typeface="Calibri Regular"/>
                <a:ea typeface="Garamond" charset="0"/>
                <a:cs typeface="Garamond" charset="0"/>
                <a:hlinkClick r:id="rId3"/>
              </a:rPr>
              <a:t>https://iea.blob.core.windows.net/assets/1b7781df-5c93-492a-acd6-01fc90388b0f/Key_World_Energy_Statistics_2020.pdf</a:t>
            </a:r>
            <a:endParaRPr lang="it-IT" sz="2000" dirty="0">
              <a:latin typeface="Calibri Regular"/>
              <a:ea typeface="Garamond" charset="0"/>
              <a:cs typeface="Garamond" charset="0"/>
            </a:endParaRPr>
          </a:p>
          <a:p>
            <a:pPr marL="361950" lvl="1" indent="-342900">
              <a:buFontTx/>
              <a:buChar char="-"/>
            </a:pPr>
            <a:r>
              <a:rPr lang="it-IT" sz="2000" dirty="0">
                <a:latin typeface="Calibri Regular"/>
                <a:ea typeface="Garamond" charset="0"/>
                <a:cs typeface="Garamond" charset="0"/>
                <a:hlinkClick r:id="rId4"/>
              </a:rPr>
              <a:t>https://www.bp.com/en/global/corporate/energy-economics/statistical-review-of-world-energy.html</a:t>
            </a:r>
            <a:endParaRPr lang="it-IT" sz="2000" dirty="0">
              <a:latin typeface="Calibri Regular"/>
              <a:ea typeface="Garamond" charset="0"/>
              <a:cs typeface="Garamond" charset="0"/>
            </a:endParaRPr>
          </a:p>
          <a:p>
            <a:pPr marL="361950" lvl="1" indent="-342900">
              <a:buFontTx/>
              <a:buChar char="-"/>
            </a:pPr>
            <a:r>
              <a:rPr lang="it-IT" sz="2000" dirty="0">
                <a:latin typeface="Calibri Regular"/>
                <a:ea typeface="Garamond" charset="0"/>
                <a:cs typeface="Garamond" charset="0"/>
              </a:rPr>
              <a:t>Etc.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8703631" y="3256540"/>
            <a:ext cx="6529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bg1"/>
                </a:solidFill>
              </a:rPr>
              <a:t>ESERCIZIO OBBLIGATORIO PER PUNTI SUPPLEMENTARI</a:t>
            </a:r>
          </a:p>
        </p:txBody>
      </p:sp>
    </p:spTree>
    <p:extLst>
      <p:ext uri="{BB962C8B-B14F-4D97-AF65-F5344CB8AC3E}">
        <p14:creationId xmlns:p14="http://schemas.microsoft.com/office/powerpoint/2010/main" val="2355077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611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Calibri Regular</vt:lpstr>
      <vt:lpstr>Google Sans</vt:lpstr>
      <vt:lpstr>Office Theme</vt:lpstr>
      <vt:lpstr>From data to knowledge</vt:lpstr>
      <vt:lpstr>Agenda</vt:lpstr>
      <vt:lpstr>Obiettivi</vt:lpstr>
      <vt:lpstr>Compiti</vt:lpstr>
      <vt:lpstr>Tipologie di progetto</vt:lpstr>
      <vt:lpstr>Esempio open data (1/3)</vt:lpstr>
      <vt:lpstr>Esempio open data (2/3)</vt:lpstr>
      <vt:lpstr>Esempio open data (3/3)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Esercizio impegnativo</dc:title>
  <dc:creator>Marco Cremonini</dc:creator>
  <cp:lastModifiedBy>Alessandro Bitetto</cp:lastModifiedBy>
  <cp:revision>8</cp:revision>
  <dcterms:created xsi:type="dcterms:W3CDTF">2022-04-01T12:23:32Z</dcterms:created>
  <dcterms:modified xsi:type="dcterms:W3CDTF">2022-04-07T10:43:56Z</dcterms:modified>
</cp:coreProperties>
</file>