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67" r:id="rId3"/>
    <p:sldId id="258" r:id="rId4"/>
    <p:sldId id="356" r:id="rId5"/>
    <p:sldId id="368" r:id="rId6"/>
    <p:sldId id="357" r:id="rId7"/>
    <p:sldId id="358" r:id="rId8"/>
    <p:sldId id="360" r:id="rId9"/>
    <p:sldId id="369" r:id="rId10"/>
    <p:sldId id="359" r:id="rId11"/>
    <p:sldId id="370" r:id="rId12"/>
    <p:sldId id="362" r:id="rId13"/>
    <p:sldId id="363" r:id="rId14"/>
    <p:sldId id="364" r:id="rId15"/>
    <p:sldId id="365" r:id="rId16"/>
    <p:sldId id="371" r:id="rId17"/>
    <p:sldId id="366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97" autoAdjust="0"/>
  </p:normalViewPr>
  <p:slideViewPr>
    <p:cSldViewPr snapToGrid="0">
      <p:cViewPr>
        <p:scale>
          <a:sx n="66" d="100"/>
          <a:sy n="66" d="100"/>
        </p:scale>
        <p:origin x="1068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925C3-1142-4677-A2C7-02E8A2679579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745E0-8E09-4A7E-B887-8232BBB6A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4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45E0-8E09-4A7E-B887-8232BBB6A9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1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混杂模式，打开后能够监听经过本机所有</a:t>
            </a:r>
            <a:r>
              <a:rPr lang="zh-CN" altLang="en-US"/>
              <a:t>的数据包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45E0-8E09-4A7E-B887-8232BBB6A9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3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ping www.baidu.com</a:t>
            </a:r>
            <a:r>
              <a:rPr lang="zh-CN" altLang="en-US" dirty="0"/>
              <a:t>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45E0-8E09-4A7E-B887-8232BBB6A9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4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45E0-8E09-4A7E-B887-8232BBB6A9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文件命名方式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62DB-0D10-461E-9D4B-6B005A29B8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3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F8990-4537-446C-A8CD-6575C7D3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4A524-2EE2-47E8-8CEC-FBC5E9A7D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8D3B0-B491-4057-B868-1568D8D8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1D35-9792-4B42-874A-C099486186D1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C7024-190F-4D31-8F8A-8C1E210E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46758-1B44-488A-8349-05923610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2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5702B-A99B-4D02-A736-D5FB4594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C97FB-56EE-4F34-BE79-3E876BBB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01B2C-1FB1-4C19-98A2-827FD383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F7F9-814E-45DA-9C22-DB83E32CEDFA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70D77-92F8-45CF-B2BE-4DBC1D9B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5E61D-B814-46B2-B252-BCC90CCC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B681D-57A8-4D61-8EB0-E332922F3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88D17-1D6B-45F6-A688-D4D745AC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79F98-D98D-45F9-AFE8-96CB7B9B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D94E-D1F6-47A6-A2D4-6811C53AF00F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22FAD-1790-41DD-8252-839AD3CA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B63F6-D9AF-40D2-8B21-3077090C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8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1AAD-7CEA-4B49-8A52-BD7364C3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9B5D4-3C5B-4429-949D-1B76BF7E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22F51-2DD4-454A-B1EF-805AE8EB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C3A1-D554-46A8-8DA6-EBD1A8ABF325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74E3F-CB06-43B7-BEA8-8E82F7C7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1E70B-9980-4DA0-AFBC-9DD88FC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C64E-6BFF-49E7-9B9B-D790C263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17A57-F0DE-430A-B97F-3AF077D9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5EF24-E100-454F-86D5-D71B896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1ED4-5827-4EE4-9DC3-781813892B8F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54C1C-BF16-4B68-A55F-F58E284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E83BA-F28F-4D3B-BBE7-AE43B0F6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F9A4-EC60-48BF-9FD9-50C9F75F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05FD1-24AB-4EDB-AB22-591CFC02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6A06C-4837-4398-8A18-95D10FCC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A1EA9-552B-4BC8-82E8-CAE109EE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F3F8-1DB2-4073-B0F9-157956ADC3FF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10950-B306-4D42-94F4-6AD430AF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E8AC6-78CE-4BB6-880C-76AF3C19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3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7DF55-F22C-41EA-A637-7C2C8C94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0A2C5-A107-4540-91C0-6A36E8A4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16E33-6CDD-4C95-8A0F-59E008B9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77F9A9-8DBA-490A-AC5A-4AC36A59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8D5E47-C2DA-4934-B062-BA6B8E5B8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A46524-3E75-4286-A168-9BA49510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808E-D0E1-42A8-9A99-1246BEC37B1A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70154C-209B-49E6-A08E-73206C08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757DF-E9B7-4BB9-A83D-F00B6AB3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94D8-7977-4F27-84D7-E820B9E4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7AE9F5-0277-468F-9529-48776D7F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1B3C-BE84-4DAB-8668-6EB2734F71D7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7B024-8EC9-4A97-A87D-56657949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477E35-DD54-4DBB-9108-56096CBC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EDACF8-B227-44DC-AFD9-D4C12128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0F3F-7711-476B-AC40-82D8E8978E10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E2EDAC-2861-400F-856E-ACB527BF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2FA0FF-7733-4AA4-B011-67CCD859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2310-A35E-4676-A9B5-582F4851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C7112-A4EB-48EA-B7BA-2B7E5D9B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3042F-48A9-409B-A7CD-05B170F7A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0F34-5D49-4311-93CE-DC1B2AC6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264E-C90E-4FF4-88C6-50CB97AA70F7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A0CAC8-29C3-497A-B9C4-363E1413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E5A5D-E3A8-4A0D-839F-14F2CB4B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1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BA562-56EE-4A27-91B0-F9DB3612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8B750-B014-47B6-AEDA-5B0E38D6C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7453F-8110-4D7A-AA54-EADBCAE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24BF7-4CA5-4B25-8ACC-B85A95C3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F484-72C7-4265-847F-2068360C3909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95ABF-F768-4124-A36D-6BED674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A0647-AC6C-4EDB-A61A-A3FC7BD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B8ACD2-BBEF-4AB8-82DD-27C93E45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4576F-F702-4312-BD4A-43704393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7570E-F5CA-4411-888D-603F6C9FF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91EC-3862-40A0-AFAD-5555047511D5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7BC64-3DD8-4F7A-8E2F-673978D0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C6604-95B9-4D35-9E83-C6198852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DD62-0BB7-4178-9070-295EF082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1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-labs/INTRO-wireshark-file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idu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54DDC-8831-4E41-9BC9-BDD2E97BD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Wireshark</a:t>
            </a:r>
            <a:r>
              <a:rPr lang="zh-CN" altLang="en-US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7BE4B-7786-417D-B257-F297D443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计算机网络  </a:t>
            </a:r>
            <a:r>
              <a:rPr lang="en-US" altLang="zh-CN" dirty="0"/>
              <a:t>2022</a:t>
            </a:r>
            <a:r>
              <a:rPr lang="zh-CN" altLang="en-US" dirty="0"/>
              <a:t>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ADF66E-AC48-4F25-B9DD-6234D43E8F66}"/>
              </a:ext>
            </a:extLst>
          </p:cNvPr>
          <p:cNvSpPr txBox="1"/>
          <p:nvPr/>
        </p:nvSpPr>
        <p:spPr>
          <a:xfrm>
            <a:off x="2412103" y="4934634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罗聪</a:t>
            </a:r>
            <a:endParaRPr lang="en-US" altLang="zh-CN" dirty="0"/>
          </a:p>
          <a:p>
            <a:pPr algn="ctr"/>
            <a:r>
              <a:rPr lang="en-US" altLang="zh-CN" dirty="0"/>
              <a:t>congluo21@m.fudan.edu.cn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68658-325A-4C4E-9A2A-0AEBFAEEC108}"/>
              </a:ext>
            </a:extLst>
          </p:cNvPr>
          <p:cNvSpPr txBox="1"/>
          <p:nvPr/>
        </p:nvSpPr>
        <p:spPr>
          <a:xfrm>
            <a:off x="6905394" y="4934634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梅昊</a:t>
            </a:r>
            <a:endParaRPr lang="en-US" altLang="zh-CN" dirty="0"/>
          </a:p>
          <a:p>
            <a:pPr algn="ctr"/>
            <a:r>
              <a:rPr lang="en-US" altLang="zh-CN" dirty="0"/>
              <a:t>hmei22@m.fudan.edu.cn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13342-CF3B-4496-BEF3-16934155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6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DF81BB5-47CE-4C72-89A2-36C7CBBB2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59" y="529515"/>
            <a:ext cx="9740212" cy="5695207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E57E131C-6F44-465E-8BA7-7D5DB519ABAC}"/>
              </a:ext>
            </a:extLst>
          </p:cNvPr>
          <p:cNvSpPr/>
          <p:nvPr/>
        </p:nvSpPr>
        <p:spPr>
          <a:xfrm>
            <a:off x="2016868" y="843064"/>
            <a:ext cx="155643" cy="32425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B64380-5756-4DF8-ADE3-688B8906DFED}"/>
              </a:ext>
            </a:extLst>
          </p:cNvPr>
          <p:cNvSpPr txBox="1"/>
          <p:nvPr/>
        </p:nvSpPr>
        <p:spPr>
          <a:xfrm>
            <a:off x="1075657" y="7979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菜单栏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BF96833-A0BC-4423-8BC0-51AA8AACD69C}"/>
              </a:ext>
            </a:extLst>
          </p:cNvPr>
          <p:cNvSpPr/>
          <p:nvPr/>
        </p:nvSpPr>
        <p:spPr>
          <a:xfrm>
            <a:off x="2016867" y="1319719"/>
            <a:ext cx="155643" cy="24675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DC4C431B-7DC4-4845-BD20-B2DA0E5FE0D2}"/>
              </a:ext>
            </a:extLst>
          </p:cNvPr>
          <p:cNvSpPr/>
          <p:nvPr/>
        </p:nvSpPr>
        <p:spPr>
          <a:xfrm>
            <a:off x="2016867" y="3881337"/>
            <a:ext cx="155643" cy="13391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0F9DFDB9-77C6-4976-B4A0-F009A15FD435}"/>
              </a:ext>
            </a:extLst>
          </p:cNvPr>
          <p:cNvSpPr/>
          <p:nvPr/>
        </p:nvSpPr>
        <p:spPr>
          <a:xfrm>
            <a:off x="2016063" y="5304818"/>
            <a:ext cx="155643" cy="710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084085-ECEA-40CE-845C-41A0A299E9A4}"/>
              </a:ext>
            </a:extLst>
          </p:cNvPr>
          <p:cNvSpPr txBox="1"/>
          <p:nvPr/>
        </p:nvSpPr>
        <p:spPr>
          <a:xfrm>
            <a:off x="844822" y="23688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封包列表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C1D875-20B7-462D-88AE-55A390D489F2}"/>
              </a:ext>
            </a:extLst>
          </p:cNvPr>
          <p:cNvSpPr txBox="1"/>
          <p:nvPr/>
        </p:nvSpPr>
        <p:spPr>
          <a:xfrm>
            <a:off x="430085" y="436625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封包详细信息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E9DB87-700C-455F-AEF2-C11D06D16A1B}"/>
              </a:ext>
            </a:extLst>
          </p:cNvPr>
          <p:cNvSpPr txBox="1"/>
          <p:nvPr/>
        </p:nvSpPr>
        <p:spPr>
          <a:xfrm>
            <a:off x="601166" y="547521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进制数据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9870C3-BD8B-4E1A-812D-2B70A01244D2}"/>
              </a:ext>
            </a:extLst>
          </p:cNvPr>
          <p:cNvCxnSpPr>
            <a:cxnSpLocks/>
          </p:cNvCxnSpPr>
          <p:nvPr/>
        </p:nvCxnSpPr>
        <p:spPr>
          <a:xfrm flipV="1">
            <a:off x="1774477" y="1238656"/>
            <a:ext cx="599072" cy="1224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6309BB3-592F-44A1-B4A9-84475B50C1DB}"/>
              </a:ext>
            </a:extLst>
          </p:cNvPr>
          <p:cNvSpPr txBox="1"/>
          <p:nvPr/>
        </p:nvSpPr>
        <p:spPr>
          <a:xfrm>
            <a:off x="620041" y="128464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显示过滤器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2F1CF62E-6940-4AF3-A06C-E2D8FF01CE7A}"/>
              </a:ext>
            </a:extLst>
          </p:cNvPr>
          <p:cNvSpPr/>
          <p:nvPr/>
        </p:nvSpPr>
        <p:spPr>
          <a:xfrm>
            <a:off x="2016062" y="6062595"/>
            <a:ext cx="155643" cy="16212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5E57E5-9A5C-4D57-9800-57460E619322}"/>
              </a:ext>
            </a:extLst>
          </p:cNvPr>
          <p:cNvSpPr txBox="1"/>
          <p:nvPr/>
        </p:nvSpPr>
        <p:spPr>
          <a:xfrm>
            <a:off x="1150989" y="59743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状态栏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5E7FB5-2A45-40E7-B731-A089629CE0C7}"/>
              </a:ext>
            </a:extLst>
          </p:cNvPr>
          <p:cNvSpPr txBox="1"/>
          <p:nvPr/>
        </p:nvSpPr>
        <p:spPr>
          <a:xfrm>
            <a:off x="2508933" y="6407285"/>
            <a:ext cx="80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details: https://www.wireshark.org/docs/wsug_html_chunked/ChapterUsing.html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48341A-E591-40CA-8A1A-BF00E6A4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22" grpId="0"/>
      <p:bldP spid="23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1A728-FBAD-41C4-94D9-73B75451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B6C86-D18C-4418-AFEF-006ACF36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抓取的数据包太多，如何只抓取想要的数据包？</a:t>
            </a:r>
            <a:endParaRPr lang="en-US" altLang="zh-CN" dirty="0"/>
          </a:p>
          <a:p>
            <a:pPr lvl="1"/>
            <a:r>
              <a:rPr lang="zh-CN" altLang="en-US" dirty="0"/>
              <a:t>捕获过滤器</a:t>
            </a: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9D083B6-A819-4605-B882-4430F42C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47" y="2834958"/>
            <a:ext cx="7239627" cy="36579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C8D62F9-2646-49FE-8546-06C155F69312}"/>
              </a:ext>
            </a:extLst>
          </p:cNvPr>
          <p:cNvSpPr/>
          <p:nvPr/>
        </p:nvSpPr>
        <p:spPr>
          <a:xfrm>
            <a:off x="2442985" y="5721006"/>
            <a:ext cx="5959813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C9FD3-BECA-4070-B3D4-77C3827A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362B-7AE2-482F-ACFF-4488354C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捕获过滤器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663576-D1ED-4744-BA59-57735406B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96" y="2037540"/>
            <a:ext cx="8382726" cy="146316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CB6A53-8D9E-4749-BB5F-DD82E5B05B5E}"/>
              </a:ext>
            </a:extLst>
          </p:cNvPr>
          <p:cNvSpPr txBox="1"/>
          <p:nvPr/>
        </p:nvSpPr>
        <p:spPr>
          <a:xfrm>
            <a:off x="1374843" y="3774332"/>
            <a:ext cx="6999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 port 443  </a:t>
            </a:r>
            <a:r>
              <a:rPr lang="zh-CN" altLang="en-US" dirty="0"/>
              <a:t>抓取源</a:t>
            </a:r>
            <a:r>
              <a:rPr lang="en-US" altLang="zh-CN" dirty="0"/>
              <a:t>TCP</a:t>
            </a:r>
            <a:r>
              <a:rPr lang="zh-CN" altLang="en-US" dirty="0"/>
              <a:t>端口为</a:t>
            </a:r>
            <a:r>
              <a:rPr lang="en-US" altLang="zh-CN" dirty="0"/>
              <a:t>443</a:t>
            </a:r>
            <a:r>
              <a:rPr lang="zh-CN" altLang="en-US" dirty="0"/>
              <a:t>的包</a:t>
            </a:r>
          </a:p>
          <a:p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 host 10.1.1.1  </a:t>
            </a:r>
            <a:r>
              <a:rPr lang="zh-CN" altLang="en-US" dirty="0"/>
              <a:t>抓取来源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10.1.1.1</a:t>
            </a:r>
            <a:r>
              <a:rPr lang="zh-CN" altLang="en-US" dirty="0"/>
              <a:t>的包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portrange</a:t>
            </a:r>
            <a:r>
              <a:rPr lang="en-US" altLang="zh-CN" dirty="0"/>
              <a:t> 2000-2500  </a:t>
            </a:r>
            <a:r>
              <a:rPr lang="zh-CN" altLang="en-US" dirty="0"/>
              <a:t>抓取来源端口号在</a:t>
            </a:r>
            <a:r>
              <a:rPr lang="en-US" altLang="zh-CN" dirty="0"/>
              <a:t>2000</a:t>
            </a:r>
            <a:r>
              <a:rPr lang="zh-CN" altLang="en-US" dirty="0"/>
              <a:t>至</a:t>
            </a:r>
            <a:r>
              <a:rPr lang="en-US" altLang="zh-CN" dirty="0"/>
              <a:t>2500</a:t>
            </a:r>
            <a:r>
              <a:rPr lang="zh-CN" altLang="en-US" dirty="0"/>
              <a:t>范围内的包</a:t>
            </a:r>
          </a:p>
          <a:p>
            <a:r>
              <a:rPr lang="en-US" altLang="zh-CN" dirty="0"/>
              <a:t>not </a:t>
            </a:r>
            <a:r>
              <a:rPr lang="en-US" altLang="zh-CN" dirty="0" err="1"/>
              <a:t>icmp</a:t>
            </a:r>
            <a:r>
              <a:rPr lang="en-US" altLang="zh-CN" dirty="0"/>
              <a:t>  </a:t>
            </a:r>
            <a:r>
              <a:rPr lang="zh-CN" altLang="en-US" dirty="0"/>
              <a:t>抓取除了</a:t>
            </a:r>
            <a:r>
              <a:rPr lang="en-US" altLang="zh-CN" dirty="0" err="1"/>
              <a:t>icmp</a:t>
            </a:r>
            <a:r>
              <a:rPr lang="zh-CN" altLang="en-US" dirty="0"/>
              <a:t>以外的所有包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716D54-3FB1-4EEF-8935-15C491C2A45E}"/>
              </a:ext>
            </a:extLst>
          </p:cNvPr>
          <p:cNvSpPr txBox="1"/>
          <p:nvPr/>
        </p:nvSpPr>
        <p:spPr>
          <a:xfrm>
            <a:off x="1145879" y="5700408"/>
            <a:ext cx="940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details: https://www.wireshark.org/docs/wsug_html_chunked/ChCapCaptureFilterSection.html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10DF89-239A-4EFE-8846-09402C2D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8116-2EDE-49C3-8C08-1E427B94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显示过滤器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7C78A1-A7E7-47DB-9F62-D110B2B8B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83" y="1767259"/>
            <a:ext cx="7475640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8A6265-774E-43F8-AB97-C948080E286A}"/>
              </a:ext>
            </a:extLst>
          </p:cNvPr>
          <p:cNvSpPr/>
          <p:nvPr/>
        </p:nvSpPr>
        <p:spPr>
          <a:xfrm>
            <a:off x="2107660" y="2185481"/>
            <a:ext cx="7632970" cy="23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8AC6FF-F5A2-4FB1-9CF4-7EAF0EFA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87E5-84BB-4DE1-B2FE-4B4AB2DC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显示过滤器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AE573E-291B-4F62-88CB-2CF1176B7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9" y="1799863"/>
            <a:ext cx="8329382" cy="143268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D3E790-33A4-4AED-B3CC-609F36FE469B}"/>
              </a:ext>
            </a:extLst>
          </p:cNvPr>
          <p:cNvSpPr txBox="1"/>
          <p:nvPr/>
        </p:nvSpPr>
        <p:spPr>
          <a:xfrm>
            <a:off x="1854740" y="3955915"/>
            <a:ext cx="7066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 err="1"/>
              <a:t>tcp</a:t>
            </a:r>
            <a:r>
              <a:rPr lang="en-US" altLang="zh-CN" dirty="0"/>
              <a:t>  </a:t>
            </a:r>
            <a:r>
              <a:rPr lang="zh-CN" altLang="en-US" dirty="0"/>
              <a:t>只显示</a:t>
            </a:r>
            <a:r>
              <a:rPr lang="en-US" altLang="zh-CN" dirty="0" err="1"/>
              <a:t>tcp</a:t>
            </a:r>
            <a:r>
              <a:rPr lang="zh-CN" altLang="en-US" dirty="0"/>
              <a:t>协议的包</a:t>
            </a:r>
            <a:endParaRPr lang="en-US" altLang="zh-CN" dirty="0"/>
          </a:p>
          <a:p>
            <a:r>
              <a:rPr lang="en-US" altLang="zh-CN" dirty="0" err="1"/>
              <a:t>ip.dst</a:t>
            </a:r>
            <a:r>
              <a:rPr lang="en-US" altLang="zh-CN" dirty="0"/>
              <a:t> == 202.120.224.82  </a:t>
            </a:r>
            <a:r>
              <a:rPr lang="zh-CN" altLang="en-US" dirty="0"/>
              <a:t>显示目的</a:t>
            </a:r>
            <a:r>
              <a:rPr lang="en-US" altLang="zh-CN" dirty="0" err="1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202.120.224.82</a:t>
            </a:r>
            <a:r>
              <a:rPr lang="zh-CN" altLang="en-US" dirty="0"/>
              <a:t>的包</a:t>
            </a:r>
            <a:endParaRPr lang="en-US" altLang="zh-CN" dirty="0"/>
          </a:p>
          <a:p>
            <a:r>
              <a:rPr lang="en-US" altLang="zh-CN" dirty="0" err="1"/>
              <a:t>eth.type</a:t>
            </a:r>
            <a:r>
              <a:rPr lang="en-US" altLang="zh-CN" dirty="0"/>
              <a:t> == 0x0806  </a:t>
            </a:r>
            <a:r>
              <a:rPr lang="zh-CN" altLang="en-US" dirty="0"/>
              <a:t>显示以太网协议号为</a:t>
            </a:r>
            <a:r>
              <a:rPr lang="en-US" altLang="zh-CN" dirty="0"/>
              <a:t>0x0806</a:t>
            </a:r>
            <a:r>
              <a:rPr lang="zh-CN" altLang="en-US" dirty="0"/>
              <a:t>的协议（</a:t>
            </a:r>
            <a:r>
              <a:rPr lang="en-US" altLang="zh-CN" dirty="0"/>
              <a:t>ARP</a:t>
            </a:r>
            <a:r>
              <a:rPr lang="zh-CN" altLang="en-US" dirty="0"/>
              <a:t>协议）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3E8A0F-AAFF-49FA-BC22-ECBFE10E6CE0}"/>
              </a:ext>
            </a:extLst>
          </p:cNvPr>
          <p:cNvSpPr txBox="1"/>
          <p:nvPr/>
        </p:nvSpPr>
        <p:spPr>
          <a:xfrm>
            <a:off x="1113706" y="5694946"/>
            <a:ext cx="99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details: https://www.wireshark.org/docs/wsug_html_chunked/ChWorkBuildDisplayFilterSection.html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373BDA-077F-4A0B-9203-3ABFD1C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97DE-21B9-4E2C-AEF3-2A1CFF1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追踪流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093904-B833-423D-80FC-222D536C9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13" y="1475429"/>
            <a:ext cx="5783964" cy="508124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84A8E9-8541-492E-A14D-FE6A86A8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7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5B190-E760-4BD4-95F0-BA8B1474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概要统计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6D3333-274A-4984-B049-CEFD09D2F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82" y="1604907"/>
            <a:ext cx="5197993" cy="5260069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00BFD47-EFC4-4D52-B0A4-CC9F53062F32}"/>
              </a:ext>
            </a:extLst>
          </p:cNvPr>
          <p:cNvSpPr/>
          <p:nvPr/>
        </p:nvSpPr>
        <p:spPr>
          <a:xfrm>
            <a:off x="3137338" y="4508938"/>
            <a:ext cx="930165" cy="123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96CBA5-34ED-4E40-B4F0-5963C1A6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3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5164E-9001-4BFF-8F06-8F2806F0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81786-74D7-495C-A090-F5269B46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按照文档中步骤实验，完成并提交“</a:t>
            </a:r>
            <a:r>
              <a:rPr lang="en-US" altLang="zh-CN" dirty="0"/>
              <a:t>What to hand in</a:t>
            </a:r>
            <a:r>
              <a:rPr lang="zh-CN" altLang="en-US" dirty="0"/>
              <a:t>”中的</a:t>
            </a:r>
            <a:r>
              <a:rPr lang="en-US" altLang="zh-CN" dirty="0"/>
              <a:t>4</a:t>
            </a:r>
            <a:r>
              <a:rPr lang="zh-CN" altLang="en-US" dirty="0"/>
              <a:t>个问题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补充问题</a:t>
            </a:r>
            <a:r>
              <a:rPr lang="en-US" altLang="zh-CN" dirty="0"/>
              <a:t>5</a:t>
            </a:r>
            <a:r>
              <a:rPr lang="zh-CN" altLang="en-US" dirty="0"/>
              <a:t>：通过追踪流的方式，追踪与</a:t>
            </a:r>
            <a:r>
              <a:rPr lang="en-US" altLang="zh-CN" dirty="0">
                <a:hlinkClick r:id="rId3"/>
              </a:rPr>
              <a:t>http://gaia.cs.umass.edu/wireshark-labs/INTRO-wireshark-file1.html</a:t>
            </a:r>
            <a:r>
              <a:rPr lang="en-US" altLang="zh-CN" dirty="0"/>
              <a:t> </a:t>
            </a:r>
            <a:r>
              <a:rPr lang="zh-CN" altLang="en-US" dirty="0"/>
              <a:t>的访问会话，找出浏览器显示的</a:t>
            </a:r>
            <a:r>
              <a:rPr lang="en-US" altLang="zh-CN" dirty="0"/>
              <a:t>html</a:t>
            </a:r>
            <a:r>
              <a:rPr lang="zh-CN" altLang="en-US" dirty="0"/>
              <a:t>页面并截图。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traceroute</a:t>
            </a:r>
            <a:r>
              <a:rPr lang="zh-CN" altLang="en-US" dirty="0"/>
              <a:t>到</a:t>
            </a:r>
            <a:r>
              <a:rPr lang="en-US" altLang="zh-CN" dirty="0">
                <a:hlinkClick r:id="rId4"/>
              </a:rPr>
              <a:t>www.baidu.com</a:t>
            </a:r>
            <a:r>
              <a:rPr lang="zh-CN" altLang="en-US" dirty="0"/>
              <a:t>，并利用</a:t>
            </a:r>
            <a:r>
              <a:rPr lang="en-US" altLang="zh-CN" dirty="0"/>
              <a:t>Wireshark</a:t>
            </a:r>
            <a:r>
              <a:rPr lang="zh-CN" altLang="en-US" dirty="0"/>
              <a:t>抓包，分析</a:t>
            </a:r>
            <a:r>
              <a:rPr lang="en-US" altLang="zh-CN" dirty="0"/>
              <a:t>traceroute</a:t>
            </a:r>
            <a:r>
              <a:rPr lang="zh-CN" altLang="en-US" dirty="0"/>
              <a:t>的工作过程。</a:t>
            </a:r>
            <a:r>
              <a:rPr lang="en-US" altLang="zh-CN" dirty="0"/>
              <a:t>tracert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提交方式：实验报告（中英文均可）上传</a:t>
            </a:r>
            <a:r>
              <a:rPr lang="en-US" altLang="zh-CN" dirty="0" err="1"/>
              <a:t>elearning</a:t>
            </a:r>
            <a:r>
              <a:rPr lang="zh-CN" altLang="en-US" dirty="0"/>
              <a:t>（命名格式：学号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实验一），验收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ddl</a:t>
            </a:r>
            <a:r>
              <a:rPr lang="zh-CN" altLang="en-US" dirty="0"/>
              <a:t>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  </a:t>
            </a:r>
            <a:r>
              <a:rPr lang="en-US" altLang="zh-CN" dirty="0"/>
              <a:t>23:59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438D7-B87E-455B-8A72-600FA00E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0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0" y="2766219"/>
            <a:ext cx="4191000" cy="1325563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+mn-ea"/>
                <a:ea typeface="+mn-ea"/>
              </a:rPr>
              <a:t>THANKS</a:t>
            </a:r>
            <a:endParaRPr lang="zh-CN" altLang="en-US" sz="7200" dirty="0">
              <a:latin typeface="+mn-ea"/>
              <a:ea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5B59CD-1877-44E7-9845-2149269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A6B6-D348-4AAA-8E10-04769276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网络协议层次模型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45F445-C7F1-4BC6-B4B7-14A4F3A25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94264"/>
            <a:ext cx="10515600" cy="381405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4305B4-A1E4-40CC-A52D-1194541F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8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75581-E64A-4DA1-9943-731298E8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数据在网络中的传输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1B04B1-8E41-4EAA-9A31-3D85EA2C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87" y="1652195"/>
            <a:ext cx="7583157" cy="5092583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FD5C2-17EE-43D5-9553-904AEE44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9C7C-F3AC-497C-AC8C-4E3AAA7E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网络嗅探器（</a:t>
            </a:r>
            <a:r>
              <a:rPr lang="en-US" altLang="zh-CN" dirty="0"/>
              <a:t>sniffer)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2C8A07-4445-40D7-9BB4-C6572B391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6" y="1825625"/>
            <a:ext cx="7576187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39A6A2-EB88-4518-B2E9-2943623B7B12}"/>
              </a:ext>
            </a:extLst>
          </p:cNvPr>
          <p:cNvSpPr/>
          <p:nvPr/>
        </p:nvSpPr>
        <p:spPr>
          <a:xfrm>
            <a:off x="3631659" y="2028217"/>
            <a:ext cx="2405974" cy="28015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512A04-27CC-4D3D-A1A7-42309078AA57}"/>
              </a:ext>
            </a:extLst>
          </p:cNvPr>
          <p:cNvSpPr/>
          <p:nvPr/>
        </p:nvSpPr>
        <p:spPr>
          <a:xfrm>
            <a:off x="3848118" y="2123873"/>
            <a:ext cx="1074078" cy="38586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A3434E-13ED-4F79-98D5-77480F9C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79390-2D11-4198-AE1B-290468BA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2E600-11E4-42B9-B1E4-5FC085DA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使用网络嗅探器</a:t>
            </a:r>
            <a:r>
              <a:rPr lang="en-US" altLang="zh-CN" dirty="0"/>
              <a:t>Wireshark</a:t>
            </a:r>
            <a:r>
              <a:rPr lang="zh-CN" altLang="en-US" dirty="0"/>
              <a:t>观察协议分层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学习</a:t>
            </a:r>
            <a:r>
              <a:rPr lang="en-US" altLang="zh-CN" dirty="0"/>
              <a:t>Wireshark</a:t>
            </a:r>
            <a:r>
              <a:rPr lang="zh-CN" altLang="en-US" dirty="0"/>
              <a:t>基本使用方法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Wireshark</a:t>
            </a:r>
            <a:r>
              <a:rPr lang="zh-CN" altLang="en-US" dirty="0"/>
              <a:t>捕获分组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跟踪观察每个分组的细节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查看整个跟踪记录的统计概要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1D6D0-E9CD-4935-9D1B-1FE69FC4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2CB0-4E93-48F9-8163-312FE558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EF817-70ED-4931-A146-D3282FAF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Wireshark</a:t>
            </a:r>
            <a:r>
              <a:rPr lang="zh-CN" altLang="en-US" dirty="0"/>
              <a:t>是开源的网络嗅探器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能够实时、详细地捕获并分析网络数据包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记录所有网络分组并可以以人们可读的方式显示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支持</a:t>
            </a:r>
            <a:r>
              <a:rPr lang="en-US" altLang="zh-CN" dirty="0"/>
              <a:t>Windows, Mac</a:t>
            </a:r>
            <a:r>
              <a:rPr lang="zh-CN" altLang="en-US" dirty="0"/>
              <a:t>和</a:t>
            </a:r>
            <a:r>
              <a:rPr lang="en-US" altLang="zh-CN" dirty="0"/>
              <a:t>Linux/Unix</a:t>
            </a:r>
            <a:r>
              <a:rPr lang="zh-CN" altLang="en-US" dirty="0"/>
              <a:t>多平台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Wireshark</a:t>
            </a:r>
            <a:r>
              <a:rPr lang="zh-CN" altLang="en-US" dirty="0"/>
              <a:t>不是入侵检测系统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Wireshark</a:t>
            </a:r>
            <a:r>
              <a:rPr lang="zh-CN" altLang="en-US" dirty="0"/>
              <a:t>不会处理网络事务，它仅仅是监视网络状况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Available on: https://www.wireshark.org/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521B44-70B6-42E9-9259-9115D8BC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4F234-6F0D-4D4C-8291-DFE0C47C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F6C2-8D36-4664-9DAF-5449B5C8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en-US" altLang="zh-CN" dirty="0"/>
              <a:t>https://www.wireshark.org/#download</a:t>
            </a:r>
          </a:p>
          <a:p>
            <a:r>
              <a:rPr lang="zh-CN" altLang="en-US" dirty="0"/>
              <a:t>安装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A9066-A0DF-4244-A2A8-5825DEE3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0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30E1-4560-42CD-A2DA-9EC3560E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使用</a:t>
            </a:r>
            <a:r>
              <a:rPr lang="en-US" altLang="zh-CN" dirty="0"/>
              <a:t> – </a:t>
            </a:r>
            <a:r>
              <a:rPr lang="zh-CN" altLang="en-US" dirty="0"/>
              <a:t>初始界面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2F7E82C-0656-4208-8806-06AF8915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15" y="1690688"/>
            <a:ext cx="7435246" cy="43513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E530D6C-6BB4-4FED-A469-615024C6A8A3}"/>
              </a:ext>
            </a:extLst>
          </p:cNvPr>
          <p:cNvSpPr/>
          <p:nvPr/>
        </p:nvSpPr>
        <p:spPr>
          <a:xfrm>
            <a:off x="3048000" y="2983149"/>
            <a:ext cx="1679643" cy="16537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BBB17D-50AD-4533-B1A2-2D9CB5B333CA}"/>
              </a:ext>
            </a:extLst>
          </p:cNvPr>
          <p:cNvSpPr txBox="1"/>
          <p:nvPr/>
        </p:nvSpPr>
        <p:spPr>
          <a:xfrm>
            <a:off x="2042597" y="42685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网络接口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60C3B9-CA49-4858-8E83-6DF2CBF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DD60-341C-4C4D-9047-DF02253A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使用 </a:t>
            </a:r>
            <a:r>
              <a:rPr lang="en-US" altLang="zh-CN" dirty="0"/>
              <a:t>– </a:t>
            </a:r>
            <a:r>
              <a:rPr lang="zh-CN" altLang="en-US" dirty="0"/>
              <a:t>捕获选项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F0EEFB-EB2A-4C0D-A896-EC6DF3085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56" y="1690688"/>
            <a:ext cx="8085088" cy="394259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7A7095-B947-44BB-A337-78B8A7B91EA9}"/>
              </a:ext>
            </a:extLst>
          </p:cNvPr>
          <p:cNvSpPr/>
          <p:nvPr/>
        </p:nvSpPr>
        <p:spPr>
          <a:xfrm>
            <a:off x="2262353" y="2207172"/>
            <a:ext cx="1852448" cy="2364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0F928E-6C47-44B5-8E25-4B236BC84254}"/>
              </a:ext>
            </a:extLst>
          </p:cNvPr>
          <p:cNvSpPr/>
          <p:nvPr/>
        </p:nvSpPr>
        <p:spPr>
          <a:xfrm>
            <a:off x="4164067" y="2209799"/>
            <a:ext cx="1116723" cy="2364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6E666E-A507-4C95-AB98-3E099FEC0B5B}"/>
              </a:ext>
            </a:extLst>
          </p:cNvPr>
          <p:cNvSpPr/>
          <p:nvPr/>
        </p:nvSpPr>
        <p:spPr>
          <a:xfrm>
            <a:off x="6345621" y="2149365"/>
            <a:ext cx="409903" cy="2364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DB562A-55A5-4F00-8049-50BE31EA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DD62-0BB7-4178-9070-295EF08242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533</Words>
  <Application>Microsoft Office PowerPoint</Application>
  <PresentationFormat>宽屏</PresentationFormat>
  <Paragraphs>89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Wireshark介绍</vt:lpstr>
      <vt:lpstr>网络协议层次模型</vt:lpstr>
      <vt:lpstr>数据在网络中的传输</vt:lpstr>
      <vt:lpstr>网络嗅探器（sniffer)</vt:lpstr>
      <vt:lpstr>实验内容</vt:lpstr>
      <vt:lpstr>Wireshark简介</vt:lpstr>
      <vt:lpstr>安装</vt:lpstr>
      <vt:lpstr>Wireshark使用 – 初始界面</vt:lpstr>
      <vt:lpstr>Wireshark使用 – 捕获选项</vt:lpstr>
      <vt:lpstr>PowerPoint 演示文稿</vt:lpstr>
      <vt:lpstr>Wireshark使用</vt:lpstr>
      <vt:lpstr>捕获过滤器</vt:lpstr>
      <vt:lpstr>显示过滤器</vt:lpstr>
      <vt:lpstr>显示过滤器</vt:lpstr>
      <vt:lpstr>追踪流</vt:lpstr>
      <vt:lpstr>概要统计</vt:lpstr>
      <vt:lpstr>作业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Wireshark介绍</dc:title>
  <dc:creator>jiang shao</dc:creator>
  <cp:lastModifiedBy>May How</cp:lastModifiedBy>
  <cp:revision>40</cp:revision>
  <dcterms:created xsi:type="dcterms:W3CDTF">2021-09-13T03:08:29Z</dcterms:created>
  <dcterms:modified xsi:type="dcterms:W3CDTF">2022-09-19T03:21:23Z</dcterms:modified>
</cp:coreProperties>
</file>