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64" r:id="rId4"/>
    <p:sldId id="280" r:id="rId5"/>
    <p:sldId id="281" r:id="rId6"/>
    <p:sldId id="278" r:id="rId7"/>
    <p:sldId id="265" r:id="rId8"/>
    <p:sldId id="282" r:id="rId9"/>
    <p:sldId id="28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D728-4860-42FF-AB36-43CDE1BC72F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600CA-6591-4041-97B3-B2D4EEC54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7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4124-9985-40CD-BC44-02FAA614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F3055-57C5-4603-BD06-D57441EB9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25310-DD71-4847-A479-6881B02C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937-EE83-4E91-89E3-23AAF71459FF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AC7DE-F839-4062-ADDA-4FF8BF7E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BC67D-17B0-403E-848C-735BED0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697A3-4A8C-4FDD-93E5-6FBAA286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B560B-5011-4E45-ADEB-E543F50B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CDAEE-CDFE-4FFB-9960-9E9C22CC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F584-4B80-43A0-B135-BEA7D77717CE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56A24-DC65-4B9B-BED0-701FA543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0F9ED-B767-4591-ABDA-7C869AA9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B0F0F-D71A-4D31-8056-F13E97C31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8FF95-AD16-44F7-9E0C-C6EA5E340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5DA12-4226-4469-AD33-3131C96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D857-B090-4C60-B73F-031BC80EDA06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D3E8A-4D34-4A9B-B73C-DB9A9DD5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9DA44-DAE9-4C2B-9BBD-7E1C93A3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333BD-C70E-4D08-9F52-9C9B2F98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1696A-35A9-4977-BE9A-200B1D94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FC361-5898-49D1-A687-471B2943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0A0-4824-4D1E-BC34-0CFDF2F4AFC2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FCF8A-D114-4A22-B954-9C152461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E879-ADB2-41D7-A947-5726E6E6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0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6542B-F70C-48E6-993A-0C3E68FC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8F8E-867C-4ED7-AAC4-8713D803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9D279-8CC6-4E2D-B09A-55B0E35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B95D-FE69-41E7-8896-04427CC94353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0B7A0-A68C-4D63-A073-F7B2C9E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8B86F-336B-49E0-AA74-E68A0BE1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B536-2CE0-4045-890A-937B2023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71BEB-8255-4C7A-8CE4-5A6D08846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ABA6A-ADCD-4145-93CC-1F22ED61C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30D7B-8026-49F0-A69F-D0E54D0B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3A82-A229-49A1-B4ED-22178C7E9A3C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22AD1-1C26-460D-B5DD-41DF77EC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9351A-7CC5-4BF0-B1A2-9BA4D07C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2DF-3E98-47F1-B995-8C4E2C4E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450DF-C8BD-49AA-9B1E-6173F9FE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A5F93-15C1-4356-87C0-359546B3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D0C73C-7DD0-4873-A073-94E6C2F1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FF1EE1-8302-400C-B8D8-9BE41485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0046A0-AE1B-4333-82A3-3B0016F8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A09-8F15-4A8F-9A15-28E5699B2FCC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C652E-96DA-49C7-B3B4-CB4A2270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3FF2E4-9031-4777-A383-6730500B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5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12EA5-3249-4FB0-A598-185C004F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FFE5D1-D2CA-4708-AB65-3AFA1DAB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16C1-4C53-41DB-9907-5C555600D805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97B44F-AD8A-4834-A805-49A9E990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8294AE-33C2-4DE7-A3B7-9BCC5CD9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7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6AD672-34B6-49EA-8F6B-A9F3725D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DC88-1252-48C8-A141-C817378927FF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A5D861-606F-4983-A29F-502A8CA1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7F88D-144C-4CE1-AF5C-22C33FF1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09E5-596C-4FBA-BAE8-55842363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D3DDC-58B0-4D62-9934-4F923EF0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12AB1-116B-44AB-8689-1BEBA360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80AD9-6D10-4B23-928B-B2518B2C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E5A6-88E8-4A31-A3F6-25C0FC2BAF19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D5690-C453-49A2-B8AB-3C6BCCEB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C86E3-2DC4-4539-A7E8-58E64BA2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2D23B-FBB6-401E-9965-7C9453C8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DC4A18-AF8C-48E8-9F85-55748AFC2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3CD9F-D816-4161-B3CD-BBF76BFC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B21EE-39B7-4489-9972-8651B020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B991-57D1-453E-A596-AD87C58E4E50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5F057-01CD-4E40-9899-B938B849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DD8AC-4BA5-4331-938E-6CA6415F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CDD090-CB08-4AD3-8D57-229751FF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C247A-3EC6-4AB2-AC42-FDC53D69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910D3-EA66-46DE-B15E-B4C8DBDCC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342B-4BFF-47FB-9B75-0FF8ACB798A6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A71DA-50D8-4CB0-A583-B2F1C928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D62AE-6FF4-4A5B-969A-8CBDC8308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C2F9-1F57-465A-A3D0-A9FC78B2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4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62B0E-8311-4B82-9462-46AA0681C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应用层实验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8500E-9C44-41A7-823C-545B250E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2022</a:t>
            </a:r>
            <a:r>
              <a:rPr lang="zh-CN" altLang="en-US" dirty="0"/>
              <a:t>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49399-F9A2-48C5-9C32-0CD187F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0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297F-1F24-4056-A6B6-B6E9336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B043-F92E-46FA-A816-DEE9115C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按照实验要求实验，完成实验报告，并提供必要的代码说明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提交方式：一个压缩文件，上传</a:t>
            </a:r>
            <a:r>
              <a:rPr lang="en-US" altLang="zh-CN" dirty="0" err="1"/>
              <a:t>elearning</a:t>
            </a:r>
            <a:r>
              <a:rPr lang="zh-CN" altLang="en-US" dirty="0"/>
              <a:t>（命名格式：学号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实验二</a:t>
            </a:r>
            <a:r>
              <a:rPr lang="en-US" altLang="zh-CN" dirty="0"/>
              <a:t>(3).zip</a:t>
            </a:r>
            <a:r>
              <a:rPr lang="zh-CN" altLang="en-US" dirty="0"/>
              <a:t>），应当包含实验报告以及代码。</a:t>
            </a:r>
            <a:endParaRPr lang="en-US" altLang="zh-CN" dirty="0"/>
          </a:p>
          <a:p>
            <a:r>
              <a:rPr lang="en-US" altLang="zh-CN" dirty="0" err="1"/>
              <a:t>ddl</a:t>
            </a:r>
            <a:r>
              <a:rPr lang="en-US" altLang="zh-CN" dirty="0"/>
              <a:t>: 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日（周三）</a:t>
            </a:r>
            <a:r>
              <a:rPr lang="en-US" altLang="zh-CN" dirty="0"/>
              <a:t>23:59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4114E-E738-4AEB-84C1-A9D3B50A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套接字编程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套接字</a:t>
            </a:r>
            <a:r>
              <a:rPr lang="en-US" altLang="zh-CN" sz="2000"/>
              <a:t>(socket)</a:t>
            </a:r>
            <a:r>
              <a:rPr lang="zh-CN" altLang="en-US" sz="2000"/>
              <a:t>编程是</a:t>
            </a:r>
            <a:r>
              <a:rPr lang="zh-CN" altLang="en-US" sz="2000" dirty="0"/>
              <a:t>一种让两个进程</a:t>
            </a:r>
            <a:r>
              <a:rPr lang="en-US" altLang="zh-CN" sz="2000" dirty="0"/>
              <a:t>(</a:t>
            </a:r>
            <a:r>
              <a:rPr lang="zh-CN" altLang="en-US" sz="2000" dirty="0"/>
              <a:t>位于相同或不同的机器上</a:t>
            </a:r>
            <a:r>
              <a:rPr lang="en-US" altLang="zh-CN" sz="2000" dirty="0"/>
              <a:t>)</a:t>
            </a:r>
            <a:r>
              <a:rPr lang="zh-CN" altLang="en-US" sz="2000" dirty="0"/>
              <a:t>之间通信的方式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2734407" y="2850202"/>
            <a:ext cx="1345223" cy="121333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34406" y="40635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transport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406" y="44064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4406" y="47493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34406" y="50922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physical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5636" y="287668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870688" y="3402594"/>
            <a:ext cx="1142999" cy="39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process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2989384" y="3800071"/>
            <a:ext cx="905608" cy="325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40169" y="3861371"/>
            <a:ext cx="483577" cy="21980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3862" y="3852634"/>
            <a:ext cx="121337" cy="23739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77269" y="2850202"/>
            <a:ext cx="1345223" cy="121333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77268" y="40635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transport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7268" y="44064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77268" y="47493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7268" y="5092240"/>
            <a:ext cx="1345223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physical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48498" y="287668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078379" y="3395191"/>
            <a:ext cx="1142999" cy="39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process</a:t>
            </a:r>
            <a:endParaRPr lang="zh-CN" altLang="en-US" sz="1400" b="1" dirty="0"/>
          </a:p>
        </p:txBody>
      </p:sp>
      <p:sp>
        <p:nvSpPr>
          <p:cNvPr id="21" name="矩形 20"/>
          <p:cNvSpPr/>
          <p:nvPr/>
        </p:nvSpPr>
        <p:spPr>
          <a:xfrm>
            <a:off x="7232246" y="3800071"/>
            <a:ext cx="905608" cy="325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35580" y="3852634"/>
            <a:ext cx="483577" cy="21980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23244" y="3843787"/>
            <a:ext cx="121337" cy="23739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61814" y="3081187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socket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4" idx="1"/>
            <a:endCxn id="11" idx="3"/>
          </p:cNvCxnSpPr>
          <p:nvPr/>
        </p:nvCxnSpPr>
        <p:spPr>
          <a:xfrm flipH="1">
            <a:off x="3894992" y="3281242"/>
            <a:ext cx="1166822" cy="6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  <a:endCxn id="21" idx="1"/>
          </p:cNvCxnSpPr>
          <p:nvPr/>
        </p:nvCxnSpPr>
        <p:spPr>
          <a:xfrm>
            <a:off x="5995083" y="3281242"/>
            <a:ext cx="1237163" cy="6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云形 28"/>
          <p:cNvSpPr/>
          <p:nvPr/>
        </p:nvSpPr>
        <p:spPr>
          <a:xfrm>
            <a:off x="4791359" y="4749340"/>
            <a:ext cx="1521069" cy="78251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8" idx="3"/>
            <a:endCxn id="18" idx="1"/>
          </p:cNvCxnSpPr>
          <p:nvPr/>
        </p:nvCxnSpPr>
        <p:spPr>
          <a:xfrm>
            <a:off x="4079629" y="5263690"/>
            <a:ext cx="28976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/>
          <p:cNvSpPr/>
          <p:nvPr/>
        </p:nvSpPr>
        <p:spPr>
          <a:xfrm>
            <a:off x="8405446" y="4072442"/>
            <a:ext cx="351692" cy="136269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757138" y="455622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Controlled by OS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757137" y="3210525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Controlled by</a:t>
            </a:r>
          </a:p>
          <a:p>
            <a:r>
              <a:rPr lang="en-US" altLang="zh-CN" dirty="0"/>
              <a:t>developer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40" idx="1"/>
          </p:cNvCxnSpPr>
          <p:nvPr/>
        </p:nvCxnSpPr>
        <p:spPr>
          <a:xfrm flipH="1" flipV="1">
            <a:off x="8405446" y="3533690"/>
            <a:ext cx="35169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d/d7/Computer.svg/240px-Compu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60" y="5072872"/>
            <a:ext cx="1104091" cy="11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upload.wikimedia.org/wikipedia/commons/thumb/d/d7/Computer.svg/240px-Compu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05" y="5072872"/>
            <a:ext cx="1104091" cy="11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DC203FCC-9D0B-4E83-A229-3CB69C11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5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B848-A891-43B7-9F6B-F390F91B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套接字编程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F3C58-215D-4E4B-B68D-344FD7BF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python TCP</a:t>
            </a:r>
            <a:r>
              <a:rPr lang="zh-CN" altLang="en-US"/>
              <a:t>套接字编程，实现客户端与服务端，建立</a:t>
            </a:r>
            <a:r>
              <a:rPr lang="en-US" altLang="zh-CN"/>
              <a:t>TCP</a:t>
            </a:r>
            <a:r>
              <a:rPr lang="zh-CN" altLang="en-US"/>
              <a:t>连接</a:t>
            </a:r>
            <a:endParaRPr lang="en-US" altLang="zh-CN"/>
          </a:p>
          <a:p>
            <a:r>
              <a:rPr lang="zh-CN" altLang="en-US"/>
              <a:t>客户端功能：给服务端发送字符串，并打印收到的来自服务端的字符串</a:t>
            </a:r>
            <a:endParaRPr lang="en-US" altLang="zh-CN"/>
          </a:p>
          <a:p>
            <a:r>
              <a:rPr lang="zh-CN" altLang="en-US"/>
              <a:t>服务端功能：监听端口，接收并打印客户端发来的字符串，并将字符串中的大写字母转化为小写字母，小写字母转化为大写字母，然后返回给客户端</a:t>
            </a:r>
            <a:endParaRPr lang="en-US" altLang="zh-CN"/>
          </a:p>
          <a:p>
            <a:r>
              <a:rPr lang="zh-CN" altLang="en-US"/>
              <a:t>当客户端发送</a:t>
            </a:r>
            <a:r>
              <a:rPr lang="en-US" altLang="zh-CN"/>
              <a:t>”#quit”</a:t>
            </a:r>
            <a:r>
              <a:rPr lang="zh-CN" altLang="en-US"/>
              <a:t>时，双方关闭连接</a:t>
            </a:r>
            <a:endParaRPr lang="en-US" altLang="zh-CN"/>
          </a:p>
          <a:p>
            <a:r>
              <a:rPr lang="en-US" altLang="zh-CN"/>
              <a:t>TCP</a:t>
            </a:r>
            <a:r>
              <a:rPr lang="zh-CN" altLang="en-US"/>
              <a:t>端口号应当选择</a:t>
            </a:r>
            <a:r>
              <a:rPr lang="en-US" altLang="zh-CN"/>
              <a:t>12000</a:t>
            </a:r>
            <a:r>
              <a:rPr lang="zh-CN" altLang="en-US"/>
              <a:t>（否则，后续也需要自行修改配置）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90FEF-1B00-4068-9332-EAB14199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3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585AB-C134-4BEB-8F3C-D0FEB31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9763D-07F8-4CBD-9935-7D74E17C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产生一个</a:t>
            </a:r>
            <a:r>
              <a:rPr lang="en-US" altLang="zh-CN" sz="2400"/>
              <a:t>”POST”</a:t>
            </a:r>
            <a:r>
              <a:rPr lang="zh-CN" altLang="en-US" sz="2400"/>
              <a:t>方法，</a:t>
            </a:r>
            <a:r>
              <a:rPr lang="en-US" altLang="zh-CN" sz="2400"/>
              <a:t>URL</a:t>
            </a:r>
            <a:r>
              <a:rPr lang="zh-CN" altLang="en-US" sz="2400"/>
              <a:t>为 </a:t>
            </a:r>
            <a:r>
              <a:rPr lang="en-US" altLang="zh-CN" sz="2400"/>
              <a:t>“/”</a:t>
            </a:r>
            <a:r>
              <a:rPr lang="zh-CN" altLang="en-US" sz="2400"/>
              <a:t>，版本为</a:t>
            </a:r>
            <a:r>
              <a:rPr lang="en-US" altLang="zh-CN" sz="2400"/>
              <a:t>”1.0”</a:t>
            </a:r>
          </a:p>
          <a:p>
            <a:r>
              <a:rPr lang="zh-CN" altLang="en-US" sz="2400"/>
              <a:t>首部行：</a:t>
            </a:r>
            <a:r>
              <a:rPr lang="en-US" altLang="zh-CN" sz="2400"/>
              <a:t>Date: GMT</a:t>
            </a:r>
            <a:r>
              <a:rPr lang="zh-CN" altLang="en-US" sz="2400"/>
              <a:t>时间 （返回当前时间）</a:t>
            </a:r>
            <a:endParaRPr lang="en-US" altLang="zh-CN" sz="2400"/>
          </a:p>
          <a:p>
            <a:r>
              <a:rPr lang="zh-CN" altLang="en-US" sz="2400"/>
              <a:t>（格式按照书本</a:t>
            </a:r>
            <a:r>
              <a:rPr lang="en-US" altLang="zh-CN" sz="2400"/>
              <a:t>HTTP</a:t>
            </a:r>
            <a:r>
              <a:rPr lang="zh-CN" altLang="en-US" sz="2400"/>
              <a:t>格式：</a:t>
            </a:r>
            <a:r>
              <a:rPr lang="en-US" altLang="zh-CN" sz="2400"/>
              <a:t>Tue</a:t>
            </a:r>
            <a:r>
              <a:rPr lang="zh-CN" altLang="en-US" sz="2400"/>
              <a:t>，</a:t>
            </a:r>
            <a:r>
              <a:rPr lang="en-US" altLang="zh-CN" sz="2400"/>
              <a:t>18 Aug 2015 15:44:04 GMT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实体：想要转化的字符串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9AD7ED-4E73-4B63-8050-0C3C0FF66C4D}"/>
              </a:ext>
            </a:extLst>
          </p:cNvPr>
          <p:cNvGrpSpPr/>
          <p:nvPr/>
        </p:nvGrpSpPr>
        <p:grpSpPr>
          <a:xfrm>
            <a:off x="2853322" y="3946679"/>
            <a:ext cx="5878084" cy="2546196"/>
            <a:chOff x="2552238" y="2349189"/>
            <a:chExt cx="7149325" cy="31074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5AD47C-0CE8-4196-BAB1-D282CDB396CA}"/>
                </a:ext>
              </a:extLst>
            </p:cNvPr>
            <p:cNvSpPr/>
            <p:nvPr/>
          </p:nvSpPr>
          <p:spPr>
            <a:xfrm>
              <a:off x="2553629" y="2352907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方法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0389F4-0253-4E76-A38D-40D218C17C12}"/>
                </a:ext>
              </a:extLst>
            </p:cNvPr>
            <p:cNvSpPr/>
            <p:nvPr/>
          </p:nvSpPr>
          <p:spPr>
            <a:xfrm>
              <a:off x="4192859" y="2352906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8913EC-2AD8-410E-9A8E-CF6078676DD1}"/>
                </a:ext>
              </a:extLst>
            </p:cNvPr>
            <p:cNvSpPr/>
            <p:nvPr/>
          </p:nvSpPr>
          <p:spPr>
            <a:xfrm>
              <a:off x="6947211" y="2349189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版本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2F7C4A-C367-4D81-961F-2C55CF9CA2A9}"/>
                </a:ext>
              </a:extLst>
            </p:cNvPr>
            <p:cNvSpPr/>
            <p:nvPr/>
          </p:nvSpPr>
          <p:spPr>
            <a:xfrm>
              <a:off x="4750420" y="2349189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URL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68A55AC-D628-4019-A46C-D8F756C954B9}"/>
                </a:ext>
              </a:extLst>
            </p:cNvPr>
            <p:cNvSpPr/>
            <p:nvPr/>
          </p:nvSpPr>
          <p:spPr>
            <a:xfrm>
              <a:off x="6389650" y="2349189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BE7290F-C460-48DD-95D1-69362A210922}"/>
                </a:ext>
              </a:extLst>
            </p:cNvPr>
            <p:cNvSpPr/>
            <p:nvPr/>
          </p:nvSpPr>
          <p:spPr>
            <a:xfrm>
              <a:off x="8586441" y="2349189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3F6184-B73C-4E7B-9CE5-49C16E0173F1}"/>
                </a:ext>
              </a:extLst>
            </p:cNvPr>
            <p:cNvSpPr/>
            <p:nvPr/>
          </p:nvSpPr>
          <p:spPr>
            <a:xfrm>
              <a:off x="9144002" y="2349189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9EE185-6655-4C55-A2E1-8AFA8DB7ACB1}"/>
                </a:ext>
              </a:extLst>
            </p:cNvPr>
            <p:cNvSpPr/>
            <p:nvPr/>
          </p:nvSpPr>
          <p:spPr>
            <a:xfrm>
              <a:off x="2553628" y="2795238"/>
              <a:ext cx="2741345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首部字段名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FEB7BC7-811B-48F8-801F-BBBC33145AEA}"/>
                </a:ext>
              </a:extLst>
            </p:cNvPr>
            <p:cNvSpPr/>
            <p:nvPr/>
          </p:nvSpPr>
          <p:spPr>
            <a:xfrm>
              <a:off x="5284750" y="2795238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255EA7-7E86-4A92-9A7F-0BC38E286D13}"/>
                </a:ext>
              </a:extLst>
            </p:cNvPr>
            <p:cNvSpPr/>
            <p:nvPr/>
          </p:nvSpPr>
          <p:spPr>
            <a:xfrm>
              <a:off x="5842311" y="2795238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值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79D345-1DEF-4ADE-AF9A-278D6B84DCBB}"/>
                </a:ext>
              </a:extLst>
            </p:cNvPr>
            <p:cNvSpPr/>
            <p:nvPr/>
          </p:nvSpPr>
          <p:spPr>
            <a:xfrm>
              <a:off x="7481541" y="2795238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6D7A02-29BA-4355-A229-35E7BDBC2EDC}"/>
                </a:ext>
              </a:extLst>
            </p:cNvPr>
            <p:cNvSpPr/>
            <p:nvPr/>
          </p:nvSpPr>
          <p:spPr>
            <a:xfrm>
              <a:off x="8028880" y="2795238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9FFC8A8-1B27-4B38-8122-40F88A06EE99}"/>
                </a:ext>
              </a:extLst>
            </p:cNvPr>
            <p:cNvSpPr/>
            <p:nvPr/>
          </p:nvSpPr>
          <p:spPr>
            <a:xfrm>
              <a:off x="2553628" y="3683617"/>
              <a:ext cx="2741345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首部字段名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C62CD1A-9A40-4BAA-AFB4-6E5A022C3A23}"/>
                </a:ext>
              </a:extLst>
            </p:cNvPr>
            <p:cNvSpPr/>
            <p:nvPr/>
          </p:nvSpPr>
          <p:spPr>
            <a:xfrm>
              <a:off x="5284750" y="3683617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3DA482-6BBA-4096-94B2-05A1DC17461E}"/>
                </a:ext>
              </a:extLst>
            </p:cNvPr>
            <p:cNvSpPr/>
            <p:nvPr/>
          </p:nvSpPr>
          <p:spPr>
            <a:xfrm>
              <a:off x="5842311" y="3683617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值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51FAC8E-4E71-440F-B8CA-91F5BB9347DD}"/>
                </a:ext>
              </a:extLst>
            </p:cNvPr>
            <p:cNvSpPr/>
            <p:nvPr/>
          </p:nvSpPr>
          <p:spPr>
            <a:xfrm>
              <a:off x="7481541" y="3683617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FCBF05C-2757-4AD7-B415-93C07E851EAF}"/>
                </a:ext>
              </a:extLst>
            </p:cNvPr>
            <p:cNvSpPr/>
            <p:nvPr/>
          </p:nvSpPr>
          <p:spPr>
            <a:xfrm>
              <a:off x="8028878" y="3683616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7DCB907-BCBD-4CB1-9DD0-4071261E5174}"/>
                </a:ext>
              </a:extLst>
            </p:cNvPr>
            <p:cNvCxnSpPr/>
            <p:nvPr/>
          </p:nvCxnSpPr>
          <p:spPr>
            <a:xfrm>
              <a:off x="2553628" y="3241286"/>
              <a:ext cx="0" cy="4423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7122ACA-7425-4E47-B590-9A06B3FDC1E3}"/>
                </a:ext>
              </a:extLst>
            </p:cNvPr>
            <p:cNvCxnSpPr/>
            <p:nvPr/>
          </p:nvCxnSpPr>
          <p:spPr>
            <a:xfrm>
              <a:off x="8586441" y="3241286"/>
              <a:ext cx="0" cy="4423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B836B65-FECF-4537-857A-34F65809B3B3}"/>
                </a:ext>
              </a:extLst>
            </p:cNvPr>
            <p:cNvSpPr/>
            <p:nvPr/>
          </p:nvSpPr>
          <p:spPr>
            <a:xfrm>
              <a:off x="2552238" y="4125946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56F2AA8-C153-4103-9050-8A75B90116CB}"/>
                </a:ext>
              </a:extLst>
            </p:cNvPr>
            <p:cNvSpPr/>
            <p:nvPr/>
          </p:nvSpPr>
          <p:spPr>
            <a:xfrm>
              <a:off x="3099575" y="4125945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0A0F8D3-E72E-4B1B-9D8D-EDB1A37F16CF}"/>
                </a:ext>
              </a:extLst>
            </p:cNvPr>
            <p:cNvSpPr/>
            <p:nvPr/>
          </p:nvSpPr>
          <p:spPr>
            <a:xfrm>
              <a:off x="2552238" y="4571994"/>
              <a:ext cx="7149322" cy="884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实体内容</a:t>
              </a:r>
            </a:p>
          </p:txBody>
        </p:sp>
      </p:grp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1039CD90-3263-40D2-B4AC-728A90F5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9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39E29-8DE4-4F2D-8197-80590D0C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DB316-B018-4FBA-A279-8554BFA5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版本 </a:t>
            </a:r>
            <a:r>
              <a:rPr lang="en-US" altLang="zh-CN" dirty="0"/>
              <a:t>1.0</a:t>
            </a:r>
          </a:p>
          <a:p>
            <a:r>
              <a:rPr lang="zh-CN" altLang="en-US" dirty="0"/>
              <a:t>状态码和短语：</a:t>
            </a:r>
            <a:endParaRPr lang="en-US" altLang="zh-CN" dirty="0"/>
          </a:p>
          <a:p>
            <a:pPr lvl="1"/>
            <a:r>
              <a:rPr lang="zh-CN" altLang="en-US" dirty="0"/>
              <a:t>如果客户端请求行正确，且实体内容中有字符串。则返回 </a:t>
            </a:r>
            <a:r>
              <a:rPr lang="en-US" altLang="zh-CN" dirty="0"/>
              <a:t>200 OK</a:t>
            </a:r>
            <a:r>
              <a:rPr lang="zh-CN" altLang="en-US" dirty="0"/>
              <a:t>，并在实体内容中返回转换后的字符串。</a:t>
            </a:r>
            <a:endParaRPr lang="en-US" altLang="zh-CN" dirty="0"/>
          </a:p>
          <a:p>
            <a:pPr lvl="1"/>
            <a:r>
              <a:rPr lang="zh-CN" altLang="en-US" dirty="0"/>
              <a:t>否则，返回 </a:t>
            </a:r>
            <a:r>
              <a:rPr lang="en-US" altLang="zh-CN" dirty="0"/>
              <a:t>501  Not Implemented.</a:t>
            </a:r>
          </a:p>
          <a:p>
            <a:r>
              <a:rPr lang="zh-CN" altLang="en-US" dirty="0"/>
              <a:t>首部字段名</a:t>
            </a:r>
            <a:r>
              <a:rPr lang="en-US" altLang="zh-CN" dirty="0"/>
              <a:t>: Date: GMT</a:t>
            </a:r>
            <a:r>
              <a:rPr lang="zh-CN" altLang="en-US" dirty="0"/>
              <a:t>时间 （返回当前时间）</a:t>
            </a:r>
          </a:p>
          <a:p>
            <a:pPr marL="0" indent="0">
              <a:buNone/>
            </a:pPr>
            <a:r>
              <a:rPr lang="zh-CN" altLang="en-US" dirty="0"/>
              <a:t>（格式按照书本</a:t>
            </a:r>
            <a:r>
              <a:rPr lang="en-US" altLang="zh-CN" dirty="0"/>
              <a:t>HTTP</a:t>
            </a:r>
            <a:r>
              <a:rPr lang="zh-CN" altLang="en-US" dirty="0"/>
              <a:t>格式：</a:t>
            </a:r>
            <a:r>
              <a:rPr lang="en-US" altLang="zh-CN" dirty="0"/>
              <a:t>Tue</a:t>
            </a:r>
            <a:r>
              <a:rPr lang="zh-CN" altLang="en-US" dirty="0"/>
              <a:t>，</a:t>
            </a:r>
            <a:r>
              <a:rPr lang="en-US" altLang="zh-CN" dirty="0"/>
              <a:t>18 Aug 2015 15:44:04 GMT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from datetime import datetime</a:t>
            </a:r>
          </a:p>
          <a:p>
            <a:pPr marL="0" indent="0">
              <a:buNone/>
            </a:pPr>
            <a:r>
              <a:rPr lang="pt-BR" altLang="zh-CN" sz="1800" dirty="0"/>
              <a:t>GMT_FORMAT = '%a, %d %b %Y %H:%M:%S GMT'</a:t>
            </a:r>
          </a:p>
          <a:p>
            <a:pPr marL="0" indent="0">
              <a:buNone/>
            </a:pPr>
            <a:r>
              <a:rPr lang="en-US" altLang="zh-CN" sz="1800" dirty="0" err="1"/>
              <a:t>time_now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datetime.utcnow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strftime</a:t>
            </a:r>
            <a:r>
              <a:rPr lang="en-US" altLang="zh-CN" sz="1800" dirty="0"/>
              <a:t>(GMT_FORMAT)</a:t>
            </a:r>
            <a:endParaRPr lang="zh-CN" altLang="en-US" sz="1800" dirty="0"/>
          </a:p>
          <a:p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5D1D3DF-92F8-445B-9D3E-36800D18490F}"/>
              </a:ext>
            </a:extLst>
          </p:cNvPr>
          <p:cNvGrpSpPr/>
          <p:nvPr/>
        </p:nvGrpSpPr>
        <p:grpSpPr>
          <a:xfrm>
            <a:off x="6325067" y="0"/>
            <a:ext cx="5866933" cy="2601952"/>
            <a:chOff x="2552238" y="2349189"/>
            <a:chExt cx="7149325" cy="31074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2E348A0-9B9B-4155-857B-AE53EBBF8C60}"/>
                </a:ext>
              </a:extLst>
            </p:cNvPr>
            <p:cNvSpPr/>
            <p:nvPr/>
          </p:nvSpPr>
          <p:spPr>
            <a:xfrm>
              <a:off x="2553629" y="2352907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版本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89DF5A9-33E5-47C3-9D91-7A8E3A16F699}"/>
                </a:ext>
              </a:extLst>
            </p:cNvPr>
            <p:cNvSpPr/>
            <p:nvPr/>
          </p:nvSpPr>
          <p:spPr>
            <a:xfrm>
              <a:off x="4192859" y="2352906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3EBE83-2AE0-466A-ACE6-285D471C0C90}"/>
                </a:ext>
              </a:extLst>
            </p:cNvPr>
            <p:cNvSpPr/>
            <p:nvPr/>
          </p:nvSpPr>
          <p:spPr>
            <a:xfrm>
              <a:off x="6947211" y="2349189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短语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D5DD5E-16B5-405D-8D45-F7B1AE1A2C4A}"/>
                </a:ext>
              </a:extLst>
            </p:cNvPr>
            <p:cNvSpPr/>
            <p:nvPr/>
          </p:nvSpPr>
          <p:spPr>
            <a:xfrm>
              <a:off x="4750420" y="2349189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状态码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13E8C9-33EF-4A11-877C-5C380721313B}"/>
                </a:ext>
              </a:extLst>
            </p:cNvPr>
            <p:cNvSpPr/>
            <p:nvPr/>
          </p:nvSpPr>
          <p:spPr>
            <a:xfrm>
              <a:off x="6389650" y="2349189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23A0EB-CFFC-4286-8C8F-E0E439CBCEDD}"/>
                </a:ext>
              </a:extLst>
            </p:cNvPr>
            <p:cNvSpPr/>
            <p:nvPr/>
          </p:nvSpPr>
          <p:spPr>
            <a:xfrm>
              <a:off x="8586441" y="2349189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69D922-3A92-4B52-A829-E3AB265C3333}"/>
                </a:ext>
              </a:extLst>
            </p:cNvPr>
            <p:cNvSpPr/>
            <p:nvPr/>
          </p:nvSpPr>
          <p:spPr>
            <a:xfrm>
              <a:off x="9144002" y="2349189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9142D8-8E93-4204-9DBD-682DAFF57DA4}"/>
                </a:ext>
              </a:extLst>
            </p:cNvPr>
            <p:cNvSpPr/>
            <p:nvPr/>
          </p:nvSpPr>
          <p:spPr>
            <a:xfrm>
              <a:off x="2553628" y="2795238"/>
              <a:ext cx="2741345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首部字段名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B393E8-7CB4-4067-9941-D0BB45751E5F}"/>
                </a:ext>
              </a:extLst>
            </p:cNvPr>
            <p:cNvSpPr/>
            <p:nvPr/>
          </p:nvSpPr>
          <p:spPr>
            <a:xfrm>
              <a:off x="5284750" y="2795238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8F1090E-90CA-4B08-9E6A-E06C81E59A89}"/>
                </a:ext>
              </a:extLst>
            </p:cNvPr>
            <p:cNvSpPr/>
            <p:nvPr/>
          </p:nvSpPr>
          <p:spPr>
            <a:xfrm>
              <a:off x="5842311" y="2795238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值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34B6FD2-A313-43AC-A75F-9E988832481F}"/>
                </a:ext>
              </a:extLst>
            </p:cNvPr>
            <p:cNvSpPr/>
            <p:nvPr/>
          </p:nvSpPr>
          <p:spPr>
            <a:xfrm>
              <a:off x="7481541" y="2795238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04D771-170A-4B6E-87A2-D5F51349BA97}"/>
                </a:ext>
              </a:extLst>
            </p:cNvPr>
            <p:cNvSpPr/>
            <p:nvPr/>
          </p:nvSpPr>
          <p:spPr>
            <a:xfrm>
              <a:off x="8028880" y="2795238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3FCDA3-86ED-4359-8175-D1AE701C7592}"/>
                </a:ext>
              </a:extLst>
            </p:cNvPr>
            <p:cNvSpPr/>
            <p:nvPr/>
          </p:nvSpPr>
          <p:spPr>
            <a:xfrm>
              <a:off x="2553628" y="3683617"/>
              <a:ext cx="2741345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首部字段名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F60345-C363-4F0D-BA1F-5A55D3235ECC}"/>
                </a:ext>
              </a:extLst>
            </p:cNvPr>
            <p:cNvSpPr/>
            <p:nvPr/>
          </p:nvSpPr>
          <p:spPr>
            <a:xfrm>
              <a:off x="5284750" y="3683617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53313F-8195-4CB4-AAA3-2B01F75E3353}"/>
                </a:ext>
              </a:extLst>
            </p:cNvPr>
            <p:cNvSpPr/>
            <p:nvPr/>
          </p:nvSpPr>
          <p:spPr>
            <a:xfrm>
              <a:off x="5842311" y="3683617"/>
              <a:ext cx="1639230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值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E60331-F7FD-4D81-8A14-DCD6F8CBA0A3}"/>
                </a:ext>
              </a:extLst>
            </p:cNvPr>
            <p:cNvSpPr/>
            <p:nvPr/>
          </p:nvSpPr>
          <p:spPr>
            <a:xfrm>
              <a:off x="7481541" y="3683617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F849BE-A450-4549-B7EA-492A281F98E1}"/>
                </a:ext>
              </a:extLst>
            </p:cNvPr>
            <p:cNvSpPr/>
            <p:nvPr/>
          </p:nvSpPr>
          <p:spPr>
            <a:xfrm>
              <a:off x="8028878" y="3683616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5805E0C-A5B5-4E10-8119-7D91D231DE29}"/>
                </a:ext>
              </a:extLst>
            </p:cNvPr>
            <p:cNvCxnSpPr/>
            <p:nvPr/>
          </p:nvCxnSpPr>
          <p:spPr>
            <a:xfrm>
              <a:off x="2553628" y="3241286"/>
              <a:ext cx="0" cy="4423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1183E12-CFEC-4B0D-BF6B-727B997B974B}"/>
                </a:ext>
              </a:extLst>
            </p:cNvPr>
            <p:cNvCxnSpPr/>
            <p:nvPr/>
          </p:nvCxnSpPr>
          <p:spPr>
            <a:xfrm>
              <a:off x="8586441" y="3241286"/>
              <a:ext cx="0" cy="4423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6871BBA-1B4D-4129-84AD-46EA4A324166}"/>
                </a:ext>
              </a:extLst>
            </p:cNvPr>
            <p:cNvSpPr/>
            <p:nvPr/>
          </p:nvSpPr>
          <p:spPr>
            <a:xfrm>
              <a:off x="2552238" y="4125946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EE21F4E-24A6-4112-BEAB-94CD1F58C7FB}"/>
                </a:ext>
              </a:extLst>
            </p:cNvPr>
            <p:cNvSpPr/>
            <p:nvPr/>
          </p:nvSpPr>
          <p:spPr>
            <a:xfrm>
              <a:off x="3099575" y="4125945"/>
              <a:ext cx="557561" cy="44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lf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41819A-895A-483A-9DC5-33D825F96A45}"/>
                </a:ext>
              </a:extLst>
            </p:cNvPr>
            <p:cNvSpPr/>
            <p:nvPr/>
          </p:nvSpPr>
          <p:spPr>
            <a:xfrm>
              <a:off x="2552238" y="4571994"/>
              <a:ext cx="7149322" cy="884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实体内容</a:t>
              </a:r>
            </a:p>
          </p:txBody>
        </p:sp>
      </p:grp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9B4FF51E-CBC6-42B6-8B99-CE22E4C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6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37DD-F869-4FE1-BD5B-3F255CE9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41BFA-D832-47EE-8933-77545F46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双方需要在一次连接中能够进行多次通信（不能每次通信都建立新的连接）</a:t>
            </a:r>
            <a:endParaRPr lang="en-US" altLang="zh-CN" dirty="0"/>
          </a:p>
          <a:p>
            <a:r>
              <a:rPr lang="zh-CN" altLang="en-US" dirty="0"/>
              <a:t>一个服务端应当能够支持同时与多个客户端建立连接并通信（不能使用</a:t>
            </a:r>
            <a:r>
              <a:rPr lang="en-US" altLang="zh-CN" dirty="0"/>
              <a:t>python</a:t>
            </a:r>
            <a:r>
              <a:rPr lang="zh-CN" altLang="en-US" dirty="0"/>
              <a:t>已有的</a:t>
            </a:r>
            <a:r>
              <a:rPr lang="en-US" altLang="zh-CN" dirty="0" err="1"/>
              <a:t>socketserver</a:t>
            </a:r>
            <a:r>
              <a:rPr lang="zh-CN" altLang="en-US" dirty="0"/>
              <a:t>模块）</a:t>
            </a:r>
            <a:endParaRPr lang="en-US" altLang="zh-CN" dirty="0"/>
          </a:p>
          <a:p>
            <a:r>
              <a:rPr lang="en-US" altLang="zh-CN" dirty="0"/>
              <a:t>Import socket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B5311-84D0-4903-9448-D095C9E6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1A97-6F22-4430-AA83-C5BCB5A1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验收方式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9C576-0211-4DCA-BEBA-72220A83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每位同学需要同时实现客户端与服务端代码</a:t>
            </a:r>
            <a:endParaRPr lang="en-US" altLang="zh-CN" dirty="0"/>
          </a:p>
          <a:p>
            <a:r>
              <a:rPr lang="zh-CN" altLang="en-US" dirty="0"/>
              <a:t>正确安装</a:t>
            </a:r>
            <a:r>
              <a:rPr lang="en-US" altLang="zh-CN" dirty="0" err="1"/>
              <a:t>wireshark</a:t>
            </a:r>
            <a:r>
              <a:rPr lang="zh-CN" altLang="en-US" dirty="0"/>
              <a:t>插件，</a:t>
            </a:r>
            <a:r>
              <a:rPr lang="en-US" altLang="zh-CN" dirty="0"/>
              <a:t>C/S</a:t>
            </a:r>
            <a:r>
              <a:rPr lang="zh-CN" altLang="en-US" dirty="0"/>
              <a:t>通信过程能够被</a:t>
            </a:r>
            <a:r>
              <a:rPr lang="en-US" altLang="zh-CN" dirty="0" err="1"/>
              <a:t>wireshark</a:t>
            </a:r>
            <a:r>
              <a:rPr lang="zh-CN" altLang="en-US" dirty="0"/>
              <a:t>抓取到，并正确识别出相应协议。</a:t>
            </a:r>
            <a:endParaRPr lang="en-US" altLang="zh-CN" dirty="0"/>
          </a:p>
          <a:p>
            <a:r>
              <a:rPr lang="zh-CN" altLang="en-US" dirty="0"/>
              <a:t>注意：抓取本地包，应当选择回环网口。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须确保代码能够正确运行。</a:t>
            </a:r>
            <a:endParaRPr lang="en-US" altLang="zh-CN" dirty="0"/>
          </a:p>
          <a:p>
            <a:r>
              <a:rPr lang="zh-CN" altLang="en-US" dirty="0"/>
              <a:t>功能实现不全会酌情扣分。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5285FD-25C4-41B9-9BFC-E3803D46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5F96F-BFC0-4FD0-AC58-802F440D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wireshark</a:t>
            </a:r>
            <a:r>
              <a:rPr lang="zh-CN" altLang="en-US"/>
              <a:t>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4E929-7759-4051-B49F-58B516EC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wireshark</a:t>
            </a:r>
            <a:r>
              <a:rPr lang="zh-CN" altLang="en-US" dirty="0"/>
              <a:t>安装目录下，找到</a:t>
            </a:r>
            <a:r>
              <a:rPr lang="en-US" altLang="zh-CN" dirty="0" err="1"/>
              <a:t>init.lua</a:t>
            </a:r>
            <a:r>
              <a:rPr lang="zh-CN" altLang="en-US" dirty="0"/>
              <a:t>文件，并在最后一行添加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FDU-</a:t>
            </a:r>
            <a:r>
              <a:rPr lang="en-US" altLang="zh-CN" dirty="0" err="1"/>
              <a:t>net.lua</a:t>
            </a:r>
            <a:r>
              <a:rPr lang="zh-CN" altLang="en-US" dirty="0"/>
              <a:t>文件复制到同一文件夹下</a:t>
            </a:r>
            <a:endParaRPr lang="en-US" altLang="zh-CN" dirty="0"/>
          </a:p>
          <a:p>
            <a:r>
              <a:rPr lang="zh-CN" altLang="en-US" dirty="0"/>
              <a:t>重启</a:t>
            </a:r>
            <a:r>
              <a:rPr lang="en-US" altLang="zh-CN" dirty="0" err="1"/>
              <a:t>wireshark</a:t>
            </a:r>
            <a:endParaRPr lang="en-US" altLang="zh-CN" dirty="0"/>
          </a:p>
          <a:p>
            <a:r>
              <a:rPr lang="zh-CN" altLang="en-US" dirty="0"/>
              <a:t>如果插件正确安装，可以在</a:t>
            </a:r>
            <a:r>
              <a:rPr lang="en-US" altLang="zh-CN" dirty="0" err="1"/>
              <a:t>wireshark</a:t>
            </a:r>
            <a:r>
              <a:rPr lang="zh-CN" altLang="en-US" dirty="0"/>
              <a:t>的</a:t>
            </a:r>
            <a:r>
              <a:rPr lang="en-US" altLang="zh-CN" dirty="0"/>
              <a:t>”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内部</a:t>
            </a:r>
            <a:r>
              <a:rPr lang="en-US" altLang="zh-CN" dirty="0"/>
              <a:t>-</a:t>
            </a:r>
            <a:r>
              <a:rPr lang="zh-CN" altLang="en-US" dirty="0"/>
              <a:t>解析器表“中查找到”</a:t>
            </a:r>
            <a:r>
              <a:rPr lang="en-US" altLang="zh-CN" dirty="0" err="1"/>
              <a:t>FDUnet</a:t>
            </a:r>
            <a:r>
              <a:rPr lang="zh-CN" altLang="en-US" dirty="0"/>
              <a:t>“协议。（默认是</a:t>
            </a:r>
            <a:r>
              <a:rPr lang="en-US" altLang="zh-CN" dirty="0"/>
              <a:t>12000</a:t>
            </a:r>
            <a:r>
              <a:rPr lang="zh-CN" altLang="en-US" dirty="0"/>
              <a:t>端口，自行修改可以修改插件）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6266-C74E-4037-B98D-6D95BC18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86C864-0762-4EB6-A81E-918CB4AD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00" y="2569170"/>
            <a:ext cx="7216765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CABEF-86CC-478D-AC5C-86F671A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wireshark</a:t>
            </a:r>
            <a:r>
              <a:rPr lang="zh-CN" altLang="en-US"/>
              <a:t>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E4B94C2-AA34-4EE0-A6B9-48EE48ECF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1864"/>
            <a:ext cx="8382726" cy="182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08A6A-69AE-4775-B6AC-41970F7E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C2F9-1F57-465A-A3D0-A9FC78B24B4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43E120-9B82-4900-900B-794D51147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326"/>
            <a:ext cx="8558002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5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635</Words>
  <Application>Microsoft Office PowerPoint</Application>
  <PresentationFormat>宽屏</PresentationFormat>
  <Paragraphs>118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应用层实验(3)</vt:lpstr>
      <vt:lpstr>套接字编程</vt:lpstr>
      <vt:lpstr>套接字编程</vt:lpstr>
      <vt:lpstr>客户端协议</vt:lpstr>
      <vt:lpstr>服务端协议</vt:lpstr>
      <vt:lpstr>要求</vt:lpstr>
      <vt:lpstr>验收方式</vt:lpstr>
      <vt:lpstr>wireshark插件</vt:lpstr>
      <vt:lpstr>wireshark示例</vt:lpstr>
      <vt:lpstr>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应用层实验(3)</dc:title>
  <dc:creator>jiang shao</dc:creator>
  <cp:lastModifiedBy>May How</cp:lastModifiedBy>
  <cp:revision>21</cp:revision>
  <dcterms:created xsi:type="dcterms:W3CDTF">2021-10-26T04:41:20Z</dcterms:created>
  <dcterms:modified xsi:type="dcterms:W3CDTF">2022-10-10T03:20:26Z</dcterms:modified>
</cp:coreProperties>
</file>