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694" r:id="rId4"/>
    <p:sldId id="297" r:id="rId5"/>
    <p:sldId id="696" r:id="rId6"/>
    <p:sldId id="703" r:id="rId7"/>
    <p:sldId id="695" r:id="rId8"/>
    <p:sldId id="698" r:id="rId9"/>
    <p:sldId id="699" r:id="rId10"/>
    <p:sldId id="701" r:id="rId11"/>
    <p:sldId id="702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36" autoAdjust="0"/>
  </p:normalViewPr>
  <p:slideViewPr>
    <p:cSldViewPr snapToGrid="0">
      <p:cViewPr varScale="1">
        <p:scale>
          <a:sx n="54" d="100"/>
          <a:sy n="54" d="100"/>
        </p:scale>
        <p:origin x="11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6F7D-35AC-40F2-9064-7BFFA6FD1EAD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F850-7CD2-4FBE-ADD6-8FD02857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6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7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7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traceroute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，失败还是比较常见的。这常常是由于，在运营商的路由器上，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的待遇大不相同。为了利于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troubleshooting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 ECHO Request/Reply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是不会封的，而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则不同。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常被用来做网络攻击，因为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无需连接，因而没有任何状态约束它，比较方便攻击者伪造源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、伪造目的端口发送任意多的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包，长度自定义。所以运营商为安全考虑，对于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端口常常采用白名单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，就是只有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允许的端口才可以通过，没有明确允许的则统统丢弃。比如允许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DNS/DHCP/SNMP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0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7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5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9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1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9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1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F850-7CD2-4FBE-ADD6-8FD028571F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9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39F8C-4F48-4AB3-8930-ECF9DBF2F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422DAA-C475-4B09-AFDE-CACE1A821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3887D-2D39-4305-8AF2-693D1465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8081-4AF4-4574-98CC-CAB6F3A68653}" type="datetime1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2A5F1-1B1D-4126-B9B9-DC5477E0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92E41-94A5-41AA-92D1-59427735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20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1F3A1-765E-4A78-AFBC-EF2614B8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AC0B9-8C56-4465-9630-9DA892717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E236A-36ED-4D6C-B941-B1278121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5FA-9767-4E59-962C-42ADCEED628A}" type="datetime1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1E878-087D-47B4-8055-373B2855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2CF86-812E-40FE-8212-1F4C0D07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4EF299-363A-407C-A5F8-BE862FFE4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8553C-07D8-4431-8B8E-46C934016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FF7F8-1F30-43FF-BEC9-758552C3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427C-2954-4031-B26A-1DA00DFE9E00}" type="datetime1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46324-8583-455A-9D26-27F11FC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4E81D-45F9-4B8A-A18C-BFA04D95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37F5F-BA3B-448E-A0A9-A5C5D242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776B8-BF00-445B-9259-4E321659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CAC77-18AC-41FA-8363-3C481F95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222-7973-4C6C-9FE5-B2222C300318}" type="datetime1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B094-8FD9-4FC7-B5E4-F99FE799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F66E0-FA06-4D0C-845F-14702AF0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2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BD01D-57E7-4A28-8AD5-42532943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9AE7C-2398-4B41-8E7B-A4C6F6FF5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4CDD5-E07E-4FAC-88B7-A4240AD6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E131-3B05-4B46-BEC8-280F7FDD6FB3}" type="datetime1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3991B-7709-4BC8-8143-1603EC4D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409F5-8A20-4BFC-B466-ECDCA3EE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A4D33-4C2F-4618-8F6F-DC9DB10B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6FE9E-A10E-47D2-8F7E-260D95AB3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0566F-1B2B-4D0A-A865-AD95CED0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BF963-F887-45D7-9999-87753413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F39-E60D-45B5-8912-C6C78EB4084E}" type="datetime1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668B5-BF3C-4D68-865E-A1C7841A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D4391-B4D1-47BB-9B98-C6C0F35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8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A9F5A-EF60-49A7-88D7-DB5670A2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35329-792F-482D-B240-FE3009BA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2F8CC-66E9-47C5-A656-ADBF38A8A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6BFEAB-5AE6-481E-87F7-5072D897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B3A239-74E4-446E-94AB-800B80403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3C5D81-E73B-4AA0-BB9F-810FEE48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5443-0EA0-4199-85CB-45A7E25E8441}" type="datetime1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01EF46-B38C-48CA-AECC-AF49961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7AF355-D8E1-4A46-AA88-38060038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942BB-3DE6-4291-A3A1-E6BF09CF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0AC527-E543-40BA-802C-4D147F3F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6A26-9A9B-4CC9-84B5-904516809AD3}" type="datetime1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668F37-C2C1-4D0C-ACB5-E51CB9C1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C4E05-E198-4149-9ED0-BD131D6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0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7A0598-400C-4B83-BA29-9541822E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025A-0B13-4938-A6B5-AF7B769B9CFF}" type="datetime1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88AFF-7840-425B-A6E5-17E1DC55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E1D1D-F933-4D07-9A99-7C771B3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1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BA651-9A17-455C-A3AC-15A4C0EE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28AC5-A36B-47C0-983D-68DABBD7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D935C-7ED8-4A8B-B8B9-92F1CEE3F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7B06F-B435-427A-B742-A4BDE505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DC2E-F2A6-45D4-A10A-A78C1B3A65AA}" type="datetime1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25968-EF2D-4C6E-8755-3D778EF8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F5213-330F-439C-B750-5E90B1A2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DB124-6D46-4004-8AAB-8EE11903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2FCA6F-9AB5-45E8-823B-E99BE5BF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ADCE6-3F19-419C-B7C6-E56E8A19B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5BAA1-AA57-4A4B-A4DE-EE3C4F4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130-A06B-4AFD-94B1-61D7C3FFD9E7}" type="datetime1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3C166-1D6E-4968-B023-4549B7E3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ECF4F-9D6A-4332-AE8D-5057606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0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431B3-D1A3-4567-9873-0927DEA6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DC9A0-8862-4F7E-A071-12014654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EEDF3-E68A-450B-82BE-0280D0399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8DF3-01BC-4C79-9D9A-74418D9579D3}" type="datetime1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0FF5F-EA88-4F2B-96E7-1984DDBAC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992E9-6652-450B-BFD6-067A42AA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C78D-C881-4762-9375-3E8955575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3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62B0E-8311-4B82-9462-46AA0681C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网络层数据平面实验</a:t>
            </a:r>
            <a:br>
              <a:rPr lang="en-US" altLang="zh-CN" dirty="0"/>
            </a:br>
            <a:r>
              <a:rPr lang="en-US" altLang="zh-CN" dirty="0"/>
              <a:t>IP</a:t>
            </a:r>
            <a:r>
              <a:rPr lang="zh-CN" altLang="en-US" dirty="0"/>
              <a:t>数据报观察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E8500E-9C44-41A7-823C-545B250E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计算机网络 </a:t>
            </a:r>
            <a:r>
              <a:rPr lang="en-US" altLang="zh-CN"/>
              <a:t>2022</a:t>
            </a:r>
            <a:r>
              <a:rPr lang="zh-CN" altLang="en-US"/>
              <a:t>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78E097-9EBC-495B-89D4-BB9878BC8126}"/>
              </a:ext>
            </a:extLst>
          </p:cNvPr>
          <p:cNvSpPr txBox="1"/>
          <p:nvPr/>
        </p:nvSpPr>
        <p:spPr>
          <a:xfrm>
            <a:off x="6710205" y="4684769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梅昊</a:t>
            </a:r>
            <a:endParaRPr lang="en-US" altLang="zh-CN" dirty="0"/>
          </a:p>
          <a:p>
            <a:pPr algn="ctr"/>
            <a:r>
              <a:rPr lang="en-US" altLang="zh-CN"/>
              <a:t>22210240098@m.fudan.edu.cn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D803AA-6E60-467E-88AD-2A3AB3A430D1}"/>
              </a:ext>
            </a:extLst>
          </p:cNvPr>
          <p:cNvSpPr txBox="1"/>
          <p:nvPr/>
        </p:nvSpPr>
        <p:spPr>
          <a:xfrm>
            <a:off x="2568314" y="4684770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罗聪</a:t>
            </a:r>
            <a:endParaRPr lang="en-US" altLang="zh-CN"/>
          </a:p>
          <a:p>
            <a:pPr algn="ctr"/>
            <a:r>
              <a:rPr lang="en-US" altLang="zh-CN"/>
              <a:t>21210240093@m.fudan</a:t>
            </a:r>
            <a:r>
              <a:rPr lang="en-US" altLang="zh-CN" dirty="0"/>
              <a:t>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EE19F-ADFB-48E3-BF73-87F8AEB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0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4C7F-F8B2-4848-8F84-02F16710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033B7-10C1-4873-A525-EEC1E5A1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traceroute</a:t>
            </a:r>
            <a:r>
              <a:rPr lang="zh-CN" altLang="en-US" dirty="0"/>
              <a:t>发送大小为</a:t>
            </a:r>
            <a:r>
              <a:rPr lang="en-US" altLang="zh-CN" dirty="0"/>
              <a:t>2000 bytes</a:t>
            </a:r>
            <a:r>
              <a:rPr lang="zh-CN" altLang="en-US" dirty="0"/>
              <a:t>的</a:t>
            </a:r>
            <a:r>
              <a:rPr lang="en-US" altLang="zh-CN" dirty="0"/>
              <a:t>UDP</a:t>
            </a:r>
            <a:r>
              <a:rPr lang="zh-CN" altLang="en-US" dirty="0"/>
              <a:t>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选择</a:t>
            </a:r>
            <a:r>
              <a:rPr lang="zh-CN" altLang="en-US" dirty="0"/>
              <a:t>第一个发送的</a:t>
            </a:r>
            <a:r>
              <a:rPr lang="en-US" altLang="zh-CN" dirty="0"/>
              <a:t>UDP</a:t>
            </a:r>
            <a:r>
              <a:rPr lang="zh-CN" altLang="en-US" dirty="0"/>
              <a:t>包，并回答以下问题</a:t>
            </a:r>
            <a:endParaRPr lang="en-US" altLang="zh-CN" dirty="0"/>
          </a:p>
          <a:p>
            <a:pPr lvl="1"/>
            <a:r>
              <a:rPr lang="zh-CN" altLang="en-US" dirty="0"/>
              <a:t>找到第一个</a:t>
            </a:r>
            <a:r>
              <a:rPr lang="en-US" altLang="zh-CN" dirty="0"/>
              <a:t>IP</a:t>
            </a:r>
            <a:r>
              <a:rPr lang="zh-CN" altLang="en-US" dirty="0"/>
              <a:t>数据报，如何判断是否被分片？如何判断是否是第一个分片？这个数据报大小是？</a:t>
            </a:r>
            <a:endParaRPr lang="en-US" altLang="zh-CN" dirty="0"/>
          </a:p>
          <a:p>
            <a:pPr lvl="1"/>
            <a:r>
              <a:rPr lang="zh-CN" altLang="en-US" dirty="0"/>
              <a:t>找到第二个</a:t>
            </a:r>
            <a:r>
              <a:rPr lang="en-US" altLang="zh-CN" dirty="0"/>
              <a:t>IP</a:t>
            </a:r>
            <a:r>
              <a:rPr lang="zh-CN" altLang="en-US" dirty="0"/>
              <a:t>数据报，如何判断其不是第一个分片？是否后面还有更多分片？</a:t>
            </a:r>
            <a:endParaRPr lang="en-US" altLang="zh-CN" dirty="0"/>
          </a:p>
          <a:p>
            <a:pPr lvl="1"/>
            <a:r>
              <a:rPr lang="zh-CN" altLang="en-US" dirty="0"/>
              <a:t>第一个和第二个</a:t>
            </a:r>
            <a:r>
              <a:rPr lang="en-US" altLang="zh-CN" dirty="0"/>
              <a:t>IP</a:t>
            </a:r>
            <a:r>
              <a:rPr lang="zh-CN" altLang="en-US" dirty="0"/>
              <a:t>数据报中，</a:t>
            </a:r>
            <a:r>
              <a:rPr lang="en-US" altLang="zh-CN" dirty="0"/>
              <a:t>IP header</a:t>
            </a:r>
            <a:r>
              <a:rPr lang="zh-CN" altLang="en-US" dirty="0"/>
              <a:t>的哪些字段发生了变化？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DD916-5522-43B5-B42A-60701F06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6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4C7F-F8B2-4848-8F84-02F16710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033B7-10C1-4873-A525-EEC1E5A1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traceroute</a:t>
            </a:r>
            <a:r>
              <a:rPr lang="zh-CN" altLang="en-US" dirty="0"/>
              <a:t>发送大小为</a:t>
            </a:r>
            <a:r>
              <a:rPr lang="en-US" altLang="zh-CN" dirty="0"/>
              <a:t>3500 bytes</a:t>
            </a:r>
            <a:r>
              <a:rPr lang="zh-CN" altLang="en-US" dirty="0"/>
              <a:t>的</a:t>
            </a:r>
            <a:r>
              <a:rPr lang="en-US" altLang="zh-CN" dirty="0"/>
              <a:t>UDP</a:t>
            </a:r>
            <a:r>
              <a:rPr lang="zh-CN" altLang="en-US" dirty="0"/>
              <a:t>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选择第一个发送的</a:t>
            </a:r>
            <a:r>
              <a:rPr lang="en-US" altLang="zh-CN" dirty="0"/>
              <a:t>UDP</a:t>
            </a:r>
            <a:r>
              <a:rPr lang="zh-CN" altLang="en-US" dirty="0"/>
              <a:t>包，并回答以下问题</a:t>
            </a:r>
            <a:endParaRPr lang="en-US" altLang="zh-CN" dirty="0"/>
          </a:p>
          <a:p>
            <a:pPr lvl="1"/>
            <a:r>
              <a:rPr lang="zh-CN" altLang="en-US" dirty="0"/>
              <a:t>生成了多少个分片？</a:t>
            </a:r>
            <a:endParaRPr lang="en-US" altLang="zh-CN" dirty="0"/>
          </a:p>
          <a:p>
            <a:pPr lvl="1"/>
            <a:r>
              <a:rPr lang="zh-CN" altLang="en-US" dirty="0"/>
              <a:t>这些分片中，</a:t>
            </a:r>
            <a:r>
              <a:rPr lang="en-US" altLang="zh-CN" dirty="0"/>
              <a:t>IP header</a:t>
            </a:r>
            <a:r>
              <a:rPr lang="zh-CN" altLang="en-US" dirty="0"/>
              <a:t>的哪些字段发生了变化？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UDP</a:t>
            </a:r>
            <a:r>
              <a:rPr lang="zh-CN" altLang="en-US" dirty="0"/>
              <a:t>包收到多少个</a:t>
            </a:r>
            <a:r>
              <a:rPr lang="en-US" altLang="zh-CN" dirty="0"/>
              <a:t>TTL exceeded?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DD916-5522-43B5-B42A-60701F06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4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7297F-1F24-4056-A6B6-B6E9336F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FB043-F92E-46FA-A816-DEE9115CE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按照</a:t>
            </a:r>
            <a:r>
              <a:rPr lang="zh-CN" altLang="en-US" dirty="0"/>
              <a:t>实验要求完成实验，提交实验报告，并提供回答的依据及必要的截图</a:t>
            </a:r>
            <a:endParaRPr lang="en-US" altLang="zh-CN" dirty="0"/>
          </a:p>
          <a:p>
            <a:r>
              <a:rPr lang="zh-CN" altLang="en-US"/>
              <a:t>提交</a:t>
            </a:r>
            <a:r>
              <a:rPr lang="zh-CN" altLang="en-US" dirty="0"/>
              <a:t>方式：实验报告，上传</a:t>
            </a:r>
            <a:r>
              <a:rPr lang="en-US" altLang="zh-CN" dirty="0" err="1"/>
              <a:t>elearning</a:t>
            </a:r>
            <a:r>
              <a:rPr lang="zh-CN" altLang="en-US" dirty="0"/>
              <a:t>（命名格式：学号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实验四</a:t>
            </a:r>
            <a:r>
              <a:rPr lang="en-US" altLang="zh-CN" dirty="0"/>
              <a:t>IP</a:t>
            </a:r>
            <a:r>
              <a:rPr lang="zh-CN" altLang="en-US" dirty="0"/>
              <a:t>数据报观察）</a:t>
            </a:r>
            <a:endParaRPr lang="en-US" altLang="zh-CN" dirty="0"/>
          </a:p>
          <a:p>
            <a:r>
              <a:rPr lang="en-US" altLang="zh-CN" dirty="0" err="1"/>
              <a:t>ddl</a:t>
            </a:r>
            <a:r>
              <a:rPr lang="en-US" altLang="zh-CN"/>
              <a:t>: 2022/11/24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6B130-8649-4944-9599-4E815248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0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5054-AEBE-4E0B-939D-13963B59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4F986-FBC7-4FB3-ADA2-350D9D61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Traceroute</a:t>
            </a:r>
            <a:r>
              <a:rPr lang="zh-CN" altLang="en-US" dirty="0"/>
              <a:t>原理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实验任务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97A50-B77B-4E13-AC66-44B470A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3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Traceroute and ICMP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>
          <a:xfrm>
            <a:off x="625033" y="1825624"/>
            <a:ext cx="6536971" cy="3412595"/>
          </a:xfrm>
        </p:spPr>
        <p:txBody>
          <a:bodyPr>
            <a:normAutofit fontScale="92500" lnSpcReduction="10000"/>
          </a:bodyPr>
          <a:lstStyle/>
          <a:p>
            <a:pPr marL="282575" indent="-282575">
              <a:defRPr/>
            </a:pPr>
            <a:r>
              <a:rPr lang="zh-CN" altLang="en-US" sz="2400" dirty="0"/>
              <a:t>源主机发送一系列</a:t>
            </a:r>
            <a:r>
              <a:rPr lang="en-US" altLang="zh-CN" sz="2400" dirty="0"/>
              <a:t>UDP</a:t>
            </a:r>
            <a:r>
              <a:rPr lang="zh-CN" altLang="en-US" sz="2400" dirty="0"/>
              <a:t>包给目标主机</a:t>
            </a:r>
            <a:endParaRPr lang="en-US" sz="2400" dirty="0"/>
          </a:p>
          <a:p>
            <a:pPr marL="565150" lvl="1" indent="-222250">
              <a:defRPr/>
            </a:pPr>
            <a:r>
              <a:rPr lang="en-US" sz="2000" dirty="0"/>
              <a:t>first set has TTL =1</a:t>
            </a:r>
          </a:p>
          <a:p>
            <a:pPr marL="565150" lvl="1" indent="-222250">
              <a:defRPr/>
            </a:pPr>
            <a:r>
              <a:rPr lang="en-US" sz="2000" dirty="0"/>
              <a:t>second set has TTL=2, etc.</a:t>
            </a:r>
          </a:p>
          <a:p>
            <a:pPr marL="565150" lvl="1" indent="-222250">
              <a:defRPr/>
            </a:pPr>
            <a:r>
              <a:rPr lang="zh-CN" altLang="en-US" sz="2000" dirty="0"/>
              <a:t>一个不可达</a:t>
            </a:r>
            <a:r>
              <a:rPr lang="zh-CN" altLang="en-US" sz="2000"/>
              <a:t>的端口号</a:t>
            </a:r>
            <a:endParaRPr lang="en-US" altLang="zh-CN" sz="2000" dirty="0"/>
          </a:p>
          <a:p>
            <a:pPr marL="107950" indent="-222250">
              <a:defRPr/>
            </a:pPr>
            <a:r>
              <a:rPr lang="zh-CN" altLang="en-US" sz="2400" dirty="0"/>
              <a:t>当第</a:t>
            </a:r>
            <a:r>
              <a:rPr lang="en-US" altLang="zh-CN" sz="2400" dirty="0"/>
              <a:t>n</a:t>
            </a:r>
            <a:r>
              <a:rPr lang="zh-CN" altLang="en-US" sz="2400" dirty="0"/>
              <a:t>个数据报到达第</a:t>
            </a:r>
            <a:r>
              <a:rPr lang="en-US" altLang="zh-CN" sz="2400" dirty="0"/>
              <a:t>n</a:t>
            </a:r>
            <a:r>
              <a:rPr lang="zh-CN" altLang="en-US" sz="2400" dirty="0"/>
              <a:t>个路由器</a:t>
            </a:r>
            <a:endParaRPr lang="en-US" sz="2400" dirty="0"/>
          </a:p>
          <a:p>
            <a:pPr marL="565150" lvl="1" indent="-222250">
              <a:defRPr/>
            </a:pPr>
            <a:r>
              <a:rPr lang="zh-CN" altLang="en-US" sz="2000" dirty="0"/>
              <a:t>路由器丢弃数据报</a:t>
            </a:r>
            <a:endParaRPr lang="en-US" altLang="zh-CN" sz="2000" dirty="0"/>
          </a:p>
          <a:p>
            <a:pPr marL="565150" lvl="1" indent="-222250">
              <a:defRPr/>
            </a:pPr>
            <a:r>
              <a:rPr lang="zh-CN" altLang="en-US" sz="2000" dirty="0"/>
              <a:t>路由器发送一个给源</a:t>
            </a:r>
            <a:r>
              <a:rPr lang="zh-CN" altLang="en-US" sz="2000"/>
              <a:t>的</a:t>
            </a:r>
            <a:r>
              <a:rPr lang="en-US" altLang="zh-CN" sz="2000"/>
              <a:t>ICMP </a:t>
            </a:r>
            <a:r>
              <a:rPr lang="zh-CN" altLang="en-US" sz="2000"/>
              <a:t>超时报文 </a:t>
            </a:r>
            <a:r>
              <a:rPr lang="en-US" altLang="zh-CN" sz="2000"/>
              <a:t>(type 11, code 0)</a:t>
            </a:r>
            <a:endParaRPr lang="en-US" sz="2000" dirty="0"/>
          </a:p>
          <a:p>
            <a:pPr marL="565150" lvl="1" indent="-222250">
              <a:defRPr/>
            </a:pPr>
            <a:r>
              <a:rPr lang="en-US" sz="2000" dirty="0"/>
              <a:t>ICMP</a:t>
            </a:r>
            <a:r>
              <a:rPr lang="zh-CN" altLang="en-US" sz="2000" dirty="0"/>
              <a:t>报文包括了路由器的名字和</a:t>
            </a:r>
            <a:r>
              <a:rPr lang="en-US" altLang="zh-CN" sz="2000" dirty="0"/>
              <a:t>IP</a:t>
            </a:r>
            <a:r>
              <a:rPr lang="zh-CN" altLang="en-US" sz="2000" dirty="0"/>
              <a:t>地址</a:t>
            </a:r>
            <a:endParaRPr lang="en-US" altLang="zh-CN" sz="2000" dirty="0"/>
          </a:p>
          <a:p>
            <a:pPr marL="565150" lvl="1" indent="-222250">
              <a:defRPr/>
            </a:pPr>
            <a:r>
              <a:rPr lang="zh-CN" altLang="en-US" sz="2000" dirty="0"/>
              <a:t>当</a:t>
            </a:r>
            <a:r>
              <a:rPr lang="en-US" altLang="zh-CN" sz="2000" dirty="0"/>
              <a:t>ICMP</a:t>
            </a:r>
            <a:r>
              <a:rPr lang="zh-CN" altLang="en-US" sz="2000" dirty="0"/>
              <a:t>报文到达，源端计算</a:t>
            </a:r>
            <a:r>
              <a:rPr lang="en-US" altLang="zh-CN" sz="2000" dirty="0"/>
              <a:t>RTT</a:t>
            </a:r>
          </a:p>
          <a:p>
            <a:pPr marL="565150" lvl="1" indent="-222250">
              <a:defRPr/>
            </a:pPr>
            <a:r>
              <a:rPr lang="zh-CN" altLang="en-US" sz="2000" dirty="0"/>
              <a:t>对于一个</a:t>
            </a:r>
            <a:r>
              <a:rPr lang="en-US" altLang="zh-CN" sz="2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Traceroute</a:t>
            </a:r>
            <a:r>
              <a:rPr lang="zh-CN" altLang="en-US" sz="2000" dirty="0"/>
              <a:t>做三次</a:t>
            </a:r>
            <a:endParaRPr lang="en-US" sz="2000" dirty="0"/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9005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7493301" y="1772141"/>
            <a:ext cx="38100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Traceroute</a:t>
            </a:r>
            <a:r>
              <a:rPr lang="zh-CN" altLang="en-US" sz="2400" dirty="0">
                <a:solidFill>
                  <a:srgbClr val="000099"/>
                </a:solidFill>
                <a:latin typeface="Gill Sans MT" charset="0"/>
              </a:rPr>
              <a:t>停止的标准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：</a:t>
            </a:r>
            <a:endParaRPr lang="en-US" altLang="zh-CN" sz="2400" i="1" dirty="0">
              <a:solidFill>
                <a:srgbClr val="000099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/>
              <a:t>UDP</a:t>
            </a:r>
            <a:r>
              <a:rPr lang="zh-CN" altLang="en-US" sz="2400" dirty="0"/>
              <a:t>包到达目的主机</a:t>
            </a:r>
            <a:endParaRPr lang="en-US" altLang="zh-CN" sz="240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目标返回给源主机</a:t>
            </a:r>
            <a:r>
              <a:rPr lang="en-US" altLang="zh-CN" sz="2400" dirty="0"/>
              <a:t>ICMP</a:t>
            </a:r>
            <a:r>
              <a:rPr lang="zh-CN" altLang="en-US" sz="2400" dirty="0"/>
              <a:t>“端口不可达”报文</a:t>
            </a:r>
            <a:r>
              <a:rPr lang="en-US" altLang="ja-JP" sz="2400" dirty="0"/>
              <a:t>(type 3, code 3)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当源主机获得这个报文时停止</a:t>
            </a:r>
            <a:endParaRPr lang="en-US" sz="2400" dirty="0"/>
          </a:p>
        </p:txBody>
      </p:sp>
      <p:sp>
        <p:nvSpPr>
          <p:cNvPr id="110600" name="Line 38"/>
          <p:cNvSpPr>
            <a:spLocks noChangeShapeType="1"/>
          </p:cNvSpPr>
          <p:nvPr/>
        </p:nvSpPr>
        <p:spPr bwMode="auto">
          <a:xfrm>
            <a:off x="3093486" y="5901121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Line 105"/>
          <p:cNvSpPr>
            <a:spLocks noChangeShapeType="1"/>
          </p:cNvSpPr>
          <p:nvPr/>
        </p:nvSpPr>
        <p:spPr bwMode="auto">
          <a:xfrm flipV="1">
            <a:off x="3887235" y="5951921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106"/>
          <p:cNvSpPr>
            <a:spLocks noChangeShapeType="1"/>
          </p:cNvSpPr>
          <p:nvPr/>
        </p:nvSpPr>
        <p:spPr bwMode="auto">
          <a:xfrm>
            <a:off x="4822274" y="5936046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Line 108"/>
          <p:cNvSpPr>
            <a:spLocks noChangeShapeType="1"/>
          </p:cNvSpPr>
          <p:nvPr/>
        </p:nvSpPr>
        <p:spPr bwMode="auto">
          <a:xfrm flipH="1">
            <a:off x="4584148" y="566775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Line 113"/>
          <p:cNvSpPr>
            <a:spLocks noChangeShapeType="1"/>
          </p:cNvSpPr>
          <p:nvPr/>
        </p:nvSpPr>
        <p:spPr bwMode="auto">
          <a:xfrm flipH="1">
            <a:off x="5798586" y="5996371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260"/>
          <p:cNvSpPr>
            <a:spLocks noChangeShapeType="1"/>
          </p:cNvSpPr>
          <p:nvPr/>
        </p:nvSpPr>
        <p:spPr bwMode="auto">
          <a:xfrm>
            <a:off x="6917774" y="5961446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261"/>
          <p:cNvSpPr>
            <a:spLocks noChangeShapeType="1"/>
          </p:cNvSpPr>
          <p:nvPr/>
        </p:nvSpPr>
        <p:spPr bwMode="auto">
          <a:xfrm flipH="1">
            <a:off x="7855986" y="5907471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291"/>
          <p:cNvSpPr>
            <a:spLocks noChangeShapeType="1"/>
          </p:cNvSpPr>
          <p:nvPr/>
        </p:nvSpPr>
        <p:spPr bwMode="auto">
          <a:xfrm>
            <a:off x="4552398" y="606780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Line 292"/>
          <p:cNvSpPr>
            <a:spLocks noChangeShapeType="1"/>
          </p:cNvSpPr>
          <p:nvPr/>
        </p:nvSpPr>
        <p:spPr bwMode="auto">
          <a:xfrm>
            <a:off x="6476448" y="565505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Line 294"/>
          <p:cNvSpPr>
            <a:spLocks noChangeShapeType="1"/>
          </p:cNvSpPr>
          <p:nvPr/>
        </p:nvSpPr>
        <p:spPr bwMode="auto">
          <a:xfrm flipH="1">
            <a:off x="5193748" y="625830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295"/>
          <p:cNvSpPr>
            <a:spLocks noChangeShapeType="1"/>
          </p:cNvSpPr>
          <p:nvPr/>
        </p:nvSpPr>
        <p:spPr bwMode="auto">
          <a:xfrm>
            <a:off x="5549348" y="5763008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3195085" y="562013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3809448" y="6180521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4833385" y="559473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110614" name="Group 21"/>
          <p:cNvGrpSpPr>
            <a:grpSpLocks/>
          </p:cNvGrpSpPr>
          <p:nvPr/>
        </p:nvGrpSpPr>
        <p:grpSpPr bwMode="auto">
          <a:xfrm>
            <a:off x="2325135" y="5556634"/>
            <a:ext cx="820738" cy="688975"/>
            <a:chOff x="-44" y="1473"/>
            <a:chExt cx="981" cy="1105"/>
          </a:xfrm>
        </p:grpSpPr>
        <p:pic>
          <p:nvPicPr>
            <p:cNvPr id="110666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7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5" name="Group 24"/>
          <p:cNvGrpSpPr>
            <a:grpSpLocks/>
          </p:cNvGrpSpPr>
          <p:nvPr/>
        </p:nvGrpSpPr>
        <p:grpSpPr bwMode="auto">
          <a:xfrm flipH="1">
            <a:off x="8373511" y="5594734"/>
            <a:ext cx="754063" cy="669925"/>
            <a:chOff x="-44" y="1473"/>
            <a:chExt cx="981" cy="1105"/>
          </a:xfrm>
        </p:grpSpPr>
        <p:pic>
          <p:nvPicPr>
            <p:cNvPr id="110664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5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6" name="Group 27"/>
          <p:cNvGrpSpPr>
            <a:grpSpLocks/>
          </p:cNvGrpSpPr>
          <p:nvPr/>
        </p:nvGrpSpPr>
        <p:grpSpPr bwMode="auto">
          <a:xfrm>
            <a:off x="7320999" y="6094796"/>
            <a:ext cx="617537" cy="250825"/>
            <a:chOff x="2356" y="1300"/>
            <a:chExt cx="555" cy="194"/>
          </a:xfrm>
        </p:grpSpPr>
        <p:sp>
          <p:nvSpPr>
            <p:cNvPr id="1106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9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62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63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60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1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7" name="Group 36"/>
          <p:cNvGrpSpPr>
            <a:grpSpLocks/>
          </p:cNvGrpSpPr>
          <p:nvPr/>
        </p:nvGrpSpPr>
        <p:grpSpPr bwMode="auto">
          <a:xfrm>
            <a:off x="6352624" y="5823334"/>
            <a:ext cx="617537" cy="250825"/>
            <a:chOff x="2356" y="1300"/>
            <a:chExt cx="555" cy="194"/>
          </a:xfrm>
        </p:grpSpPr>
        <p:sp>
          <p:nvSpPr>
            <p:cNvPr id="1106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1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54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55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52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53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8" name="Group 45"/>
          <p:cNvGrpSpPr>
            <a:grpSpLocks/>
          </p:cNvGrpSpPr>
          <p:nvPr/>
        </p:nvGrpSpPr>
        <p:grpSpPr bwMode="auto">
          <a:xfrm>
            <a:off x="5201685" y="6032884"/>
            <a:ext cx="617538" cy="250825"/>
            <a:chOff x="2356" y="1300"/>
            <a:chExt cx="555" cy="194"/>
          </a:xfrm>
        </p:grpSpPr>
        <p:sp>
          <p:nvSpPr>
            <p:cNvPr id="11064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43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46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47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44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5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9" name="Group 54"/>
          <p:cNvGrpSpPr>
            <a:grpSpLocks/>
          </p:cNvGrpSpPr>
          <p:nvPr/>
        </p:nvGrpSpPr>
        <p:grpSpPr bwMode="auto">
          <a:xfrm>
            <a:off x="4199974" y="5786821"/>
            <a:ext cx="617537" cy="250825"/>
            <a:chOff x="2356" y="1300"/>
            <a:chExt cx="555" cy="194"/>
          </a:xfrm>
        </p:grpSpPr>
        <p:sp>
          <p:nvSpPr>
            <p:cNvPr id="1106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35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8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9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36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7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0" name="Group 63"/>
          <p:cNvGrpSpPr>
            <a:grpSpLocks/>
          </p:cNvGrpSpPr>
          <p:nvPr/>
        </p:nvGrpSpPr>
        <p:grpSpPr bwMode="auto">
          <a:xfrm>
            <a:off x="3325260" y="6053521"/>
            <a:ext cx="617538" cy="250825"/>
            <a:chOff x="2356" y="1300"/>
            <a:chExt cx="555" cy="194"/>
          </a:xfrm>
        </p:grpSpPr>
        <p:sp>
          <p:nvSpPr>
            <p:cNvPr id="1106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27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0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1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28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9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3064910" y="5840796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3096660" y="5877308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3090310" y="5791583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/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ED666-BC5B-4037-BA7E-84478F09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Traceroute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92AD6-F369-45E5-A603-24F068A0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25" y="1910499"/>
            <a:ext cx="3567546" cy="2382447"/>
          </a:xfrm>
        </p:spPr>
        <p:txBody>
          <a:bodyPr/>
          <a:lstStyle/>
          <a:p>
            <a:r>
              <a:rPr lang="en-US" altLang="zh-CN" dirty="0"/>
              <a:t>Traceroute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UDP (</a:t>
            </a:r>
            <a:r>
              <a:rPr lang="zh-CN" altLang="en-US" dirty="0">
                <a:solidFill>
                  <a:srgbClr val="FF0000"/>
                </a:solidFill>
              </a:rPr>
              <a:t>默认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ICMP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823F51-FF22-491A-AF45-70D6840F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26" name="Picture 2" descr="f31c518a35f12e69eeb8862e0b29a165.JPEG">
            <a:extLst>
              <a:ext uri="{FF2B5EF4-FFF2-40B4-BE49-F238E27FC236}">
                <a16:creationId xmlns:a16="http://schemas.microsoft.com/office/drawing/2014/main" id="{21D40807-2751-470A-B83B-33C4B8D8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56" y="1800929"/>
            <a:ext cx="601027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C4EF5A9-A8F3-4BD0-AA52-9AC8C1CE9223}"/>
              </a:ext>
            </a:extLst>
          </p:cNvPr>
          <p:cNvSpPr/>
          <p:nvPr/>
        </p:nvSpPr>
        <p:spPr>
          <a:xfrm>
            <a:off x="975115" y="1431262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TTL </a:t>
            </a:r>
            <a:r>
              <a:rPr lang="zh-CN" altLang="en-US" b="1" dirty="0">
                <a:latin typeface="+mn-ea"/>
              </a:rPr>
              <a:t>递增的</a:t>
            </a:r>
            <a:r>
              <a:rPr lang="en-US" altLang="zh-CN" b="1" dirty="0">
                <a:latin typeface="+mn-ea"/>
              </a:rPr>
              <a:t>UDP</a:t>
            </a:r>
            <a:r>
              <a:rPr lang="zh-CN" altLang="en-US" b="1" dirty="0">
                <a:latin typeface="+mn-ea"/>
              </a:rPr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282451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ED666-BC5B-4037-BA7E-84478F09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Traceroute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92AD6-F369-45E5-A603-24F068A0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25" y="1910499"/>
            <a:ext cx="3567546" cy="2382447"/>
          </a:xfrm>
        </p:spPr>
        <p:txBody>
          <a:bodyPr/>
          <a:lstStyle/>
          <a:p>
            <a:r>
              <a:rPr lang="en-US" altLang="zh-CN" dirty="0"/>
              <a:t>Traceroute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en-US" altLang="zh-CN" dirty="0"/>
              <a:t>UDP (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ICMP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823F51-FF22-491A-AF45-70D6840F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050" name="Picture 2" descr="https://images2018.cnblogs.com/blog/806469/201803/806469-20180305154311748-149683623.png">
            <a:extLst>
              <a:ext uri="{FF2B5EF4-FFF2-40B4-BE49-F238E27FC236}">
                <a16:creationId xmlns:a16="http://schemas.microsoft.com/office/drawing/2014/main" id="{EB9FEEF4-92C0-4F44-AC9C-0BCCBA5B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88" y="1690688"/>
            <a:ext cx="601027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ADCF6EB-6F0E-4AD4-B7DD-D1288765FF2A}"/>
              </a:ext>
            </a:extLst>
          </p:cNvPr>
          <p:cNvSpPr/>
          <p:nvPr/>
        </p:nvSpPr>
        <p:spPr>
          <a:xfrm>
            <a:off x="975115" y="1431262"/>
            <a:ext cx="413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TTL </a:t>
            </a:r>
            <a:r>
              <a:rPr lang="zh-CN" altLang="en-US" b="1" dirty="0">
                <a:latin typeface="+mn-ea"/>
              </a:rPr>
              <a:t>递增的</a:t>
            </a:r>
            <a:r>
              <a:rPr lang="en-US" altLang="zh-CN" b="1" dirty="0">
                <a:latin typeface="+mn-ea"/>
              </a:rPr>
              <a:t>ICMP ECHO Request (Ping)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8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4C7F-F8B2-4848-8F84-02F16710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1325563"/>
          </a:xfrm>
        </p:spPr>
        <p:txBody>
          <a:bodyPr/>
          <a:lstStyle/>
          <a:p>
            <a:r>
              <a:rPr lang="zh-CN" altLang="en-US"/>
              <a:t>实验环境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033B7-10C1-4873-A525-EEC1E5A1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Linux/MacOS (Traceroute, wireshark) </a:t>
            </a:r>
            <a:r>
              <a:rPr lang="zh-CN" altLang="en-US"/>
              <a:t>推荐</a:t>
            </a:r>
            <a:endParaRPr lang="en-US" altLang="zh-CN"/>
          </a:p>
          <a:p>
            <a:r>
              <a:rPr lang="en-US" altLang="zh-CN"/>
              <a:t>Windows (Tracert</a:t>
            </a:r>
            <a:r>
              <a:rPr lang="zh-CN" altLang="en-US"/>
              <a:t>，</a:t>
            </a:r>
            <a:r>
              <a:rPr lang="en-US" altLang="zh-CN"/>
              <a:t>wireshark)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DD916-5522-43B5-B42A-60701F06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6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4C7F-F8B2-4848-8F84-02F16710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033B7-10C1-4873-A525-EEC1E5A1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traceroute</a:t>
            </a:r>
            <a:r>
              <a:rPr lang="zh-CN" altLang="en-US" dirty="0"/>
              <a:t>发送大小为</a:t>
            </a:r>
            <a:r>
              <a:rPr lang="en-US" altLang="zh-CN" dirty="0"/>
              <a:t>56 bytes</a:t>
            </a:r>
            <a:r>
              <a:rPr lang="zh-CN" altLang="en-US" dirty="0"/>
              <a:t>的</a:t>
            </a:r>
            <a:r>
              <a:rPr lang="en-US" altLang="zh-CN" dirty="0"/>
              <a:t>UDP</a:t>
            </a:r>
            <a:r>
              <a:rPr lang="zh-CN" altLang="en-US" dirty="0"/>
              <a:t>包</a:t>
            </a:r>
            <a:r>
              <a:rPr lang="en-US" altLang="zh-CN" dirty="0"/>
              <a:t> </a:t>
            </a:r>
            <a:r>
              <a:rPr lang="en-US" altLang="zh-CN" sz="2000" dirty="0"/>
              <a:t>e.g. traceroute fudan.edu.cn 56</a:t>
            </a:r>
            <a:endParaRPr lang="en-US" altLang="zh-CN" dirty="0"/>
          </a:p>
          <a:p>
            <a:r>
              <a:rPr lang="zh-CN" altLang="en-US"/>
              <a:t>使用</a:t>
            </a:r>
            <a:r>
              <a:rPr lang="en-US" altLang="zh-CN"/>
              <a:t>wireshark</a:t>
            </a:r>
            <a:r>
              <a:rPr lang="zh-CN" altLang="en-US"/>
              <a:t>抓包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选择</a:t>
            </a:r>
            <a:r>
              <a:rPr lang="zh-CN" altLang="en-US" dirty="0"/>
              <a:t>第一个发送的</a:t>
            </a:r>
            <a:r>
              <a:rPr lang="en-US" altLang="zh-CN" dirty="0"/>
              <a:t>UDP</a:t>
            </a:r>
            <a:r>
              <a:rPr lang="zh-CN" altLang="en-US" dirty="0"/>
              <a:t>包，并回答以下问题</a:t>
            </a:r>
            <a:endParaRPr lang="en-US" altLang="zh-CN" dirty="0"/>
          </a:p>
          <a:p>
            <a:pPr lvl="1"/>
            <a:r>
              <a:rPr lang="zh-CN" altLang="en-US" dirty="0"/>
              <a:t>发送端的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中，上层协议的数值是多少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有多少</a:t>
            </a:r>
            <a:r>
              <a:rPr lang="en-US" altLang="zh-CN" dirty="0"/>
              <a:t>bytes? IP</a:t>
            </a:r>
            <a:r>
              <a:rPr lang="zh-CN" altLang="en-US" dirty="0"/>
              <a:t>数据报数据载荷有多少</a:t>
            </a:r>
            <a:r>
              <a:rPr lang="en-US" altLang="zh-CN" dirty="0"/>
              <a:t>bytes? </a:t>
            </a:r>
          </a:p>
          <a:p>
            <a:pPr lvl="1"/>
            <a:r>
              <a:rPr lang="zh-CN" altLang="en-US" dirty="0"/>
              <a:t>该</a:t>
            </a:r>
            <a:r>
              <a:rPr lang="en-US" altLang="zh-CN" dirty="0"/>
              <a:t>IP</a:t>
            </a:r>
            <a:r>
              <a:rPr lang="zh-CN" altLang="en-US" dirty="0"/>
              <a:t>数据报是否分片？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DD916-5522-43B5-B42A-60701F06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4C7F-F8B2-4848-8F84-02F16710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033B7-10C1-4873-A525-EEC1E5A1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traceroute</a:t>
            </a:r>
            <a:r>
              <a:rPr lang="zh-CN" altLang="en-US" dirty="0"/>
              <a:t>发送大小为</a:t>
            </a:r>
            <a:r>
              <a:rPr lang="en-US" altLang="zh-CN" dirty="0"/>
              <a:t>56 bytes</a:t>
            </a:r>
            <a:r>
              <a:rPr lang="zh-CN" altLang="en-US" dirty="0"/>
              <a:t>的</a:t>
            </a:r>
            <a:r>
              <a:rPr lang="en-US" altLang="zh-CN" dirty="0"/>
              <a:t>UDP</a:t>
            </a:r>
            <a:r>
              <a:rPr lang="zh-CN" altLang="en-US" dirty="0"/>
              <a:t>包</a:t>
            </a:r>
            <a:r>
              <a:rPr lang="en-US" altLang="zh-CN" dirty="0"/>
              <a:t> </a:t>
            </a:r>
            <a:r>
              <a:rPr lang="en-US" altLang="zh-CN" sz="2000" dirty="0"/>
              <a:t>e.g. traceroute fudan.edu.cn 56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观察</a:t>
            </a:r>
            <a:r>
              <a:rPr lang="zh-CN" altLang="en-US" dirty="0"/>
              <a:t>连续的</a:t>
            </a:r>
            <a:r>
              <a:rPr lang="en-US" altLang="zh-CN" dirty="0"/>
              <a:t>UDP</a:t>
            </a:r>
            <a:r>
              <a:rPr lang="zh-CN" altLang="en-US" dirty="0"/>
              <a:t>包（穿插其他包），回答以下问题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数据报中哪些字段不断变化，哪些保持不变</a:t>
            </a:r>
            <a:endParaRPr lang="en-US" altLang="zh-CN" dirty="0"/>
          </a:p>
          <a:p>
            <a:pPr lvl="1"/>
            <a:r>
              <a:rPr lang="zh-CN" altLang="en-US" dirty="0"/>
              <a:t>为什么有些字段不断变化，为什么有些不变</a:t>
            </a:r>
            <a:endParaRPr lang="en-US" altLang="zh-CN" dirty="0"/>
          </a:p>
          <a:p>
            <a:pPr lvl="1"/>
            <a:r>
              <a:rPr lang="zh-CN" altLang="en-US" dirty="0"/>
              <a:t>列出连续</a:t>
            </a:r>
            <a:r>
              <a:rPr lang="en-US" altLang="zh-CN" dirty="0"/>
              <a:t>IP</a:t>
            </a:r>
            <a:r>
              <a:rPr lang="zh-CN" altLang="en-US" dirty="0"/>
              <a:t>数据报中的标识序列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DD916-5522-43B5-B42A-60701F06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13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4C7F-F8B2-4848-8F84-02F16710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033B7-10C1-4873-A525-EEC1E5A1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traceroute</a:t>
            </a:r>
            <a:r>
              <a:rPr lang="zh-CN" altLang="en-US" dirty="0"/>
              <a:t>发送大小为</a:t>
            </a:r>
            <a:r>
              <a:rPr lang="en-US" altLang="zh-CN" dirty="0"/>
              <a:t>56 bytes</a:t>
            </a:r>
            <a:r>
              <a:rPr lang="zh-CN" altLang="en-US" dirty="0"/>
              <a:t>的</a:t>
            </a:r>
            <a:r>
              <a:rPr lang="en-US" altLang="zh-CN" dirty="0"/>
              <a:t>UDP</a:t>
            </a:r>
            <a:r>
              <a:rPr lang="zh-CN" altLang="en-US" dirty="0"/>
              <a:t>包</a:t>
            </a:r>
            <a:r>
              <a:rPr lang="en-US" altLang="zh-CN" dirty="0"/>
              <a:t> </a:t>
            </a:r>
            <a:r>
              <a:rPr lang="en-US" altLang="zh-CN" sz="2000" dirty="0"/>
              <a:t>e.g. traceroute fudan.edu.cn 56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观察</a:t>
            </a:r>
            <a:r>
              <a:rPr lang="zh-CN" altLang="en-US" dirty="0"/>
              <a:t>收到的第一个</a:t>
            </a:r>
            <a:r>
              <a:rPr lang="en-US" altLang="zh-CN" dirty="0"/>
              <a:t>TTL-exceeded replies</a:t>
            </a:r>
            <a:r>
              <a:rPr lang="zh-CN" altLang="en-US" dirty="0"/>
              <a:t>，回答以下问题</a:t>
            </a:r>
            <a:endParaRPr lang="en-US" altLang="zh-CN" dirty="0"/>
          </a:p>
          <a:p>
            <a:pPr lvl="1"/>
            <a:r>
              <a:rPr lang="zh-CN" altLang="en-US" dirty="0"/>
              <a:t>标识字段与</a:t>
            </a:r>
            <a:r>
              <a:rPr lang="en-US" altLang="zh-CN" dirty="0"/>
              <a:t>TTL</a:t>
            </a:r>
            <a:r>
              <a:rPr lang="zh-CN" altLang="en-US" dirty="0"/>
              <a:t>字段分别是多少？</a:t>
            </a:r>
            <a:endParaRPr lang="en-US" altLang="zh-CN" dirty="0"/>
          </a:p>
          <a:p>
            <a:pPr lvl="1"/>
            <a:r>
              <a:rPr lang="zh-CN" altLang="en-US" dirty="0"/>
              <a:t>收到的所有</a:t>
            </a:r>
            <a:r>
              <a:rPr lang="en-US" altLang="zh-CN"/>
              <a:t>TTL-exceeded replies</a:t>
            </a:r>
            <a:r>
              <a:rPr lang="zh-CN" altLang="en-US" dirty="0"/>
              <a:t>中</a:t>
            </a:r>
            <a:r>
              <a:rPr lang="zh-CN" altLang="en-US"/>
              <a:t>，</a:t>
            </a:r>
            <a:r>
              <a:rPr lang="zh-CN" altLang="en-US" dirty="0"/>
              <a:t>这两个字段是否不变？为什么？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DD916-5522-43B5-B42A-60701F06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C78D-C881-4762-9375-3E8955575E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1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772</Words>
  <Application>Microsoft Office PowerPoint</Application>
  <PresentationFormat>宽屏</PresentationFormat>
  <Paragraphs>98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Gill Sans MT</vt:lpstr>
      <vt:lpstr>Tahoma</vt:lpstr>
      <vt:lpstr>Times New Roman</vt:lpstr>
      <vt:lpstr>Office 主题​​</vt:lpstr>
      <vt:lpstr>网络层数据平面实验 IP数据报观察</vt:lpstr>
      <vt:lpstr>目录</vt:lpstr>
      <vt:lpstr>Traceroute and ICMP</vt:lpstr>
      <vt:lpstr>Traceroute原理</vt:lpstr>
      <vt:lpstr>Traceroute原理</vt:lpstr>
      <vt:lpstr>实验环境</vt:lpstr>
      <vt:lpstr>实验任务</vt:lpstr>
      <vt:lpstr>实验任务</vt:lpstr>
      <vt:lpstr>实验任务</vt:lpstr>
      <vt:lpstr>实验任务</vt:lpstr>
      <vt:lpstr>实验任务</vt:lpstr>
      <vt:lpstr>提交方式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应用层实验</dc:title>
  <dc:creator>jiang shao</dc:creator>
  <cp:lastModifiedBy>LuCianii11@outlook.com</cp:lastModifiedBy>
  <cp:revision>195</cp:revision>
  <dcterms:created xsi:type="dcterms:W3CDTF">2021-10-11T02:10:22Z</dcterms:created>
  <dcterms:modified xsi:type="dcterms:W3CDTF">2022-11-14T02:30:41Z</dcterms:modified>
</cp:coreProperties>
</file>