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2" r:id="rId3"/>
    <p:sldId id="257" r:id="rId4"/>
    <p:sldId id="283" r:id="rId5"/>
    <p:sldId id="296" r:id="rId6"/>
    <p:sldId id="284" r:id="rId7"/>
    <p:sldId id="285" r:id="rId8"/>
    <p:sldId id="286" r:id="rId9"/>
    <p:sldId id="287" r:id="rId10"/>
    <p:sldId id="290" r:id="rId11"/>
    <p:sldId id="288" r:id="rId12"/>
    <p:sldId id="289" r:id="rId13"/>
    <p:sldId id="291" r:id="rId14"/>
    <p:sldId id="293" r:id="rId15"/>
    <p:sldId id="292" r:id="rId16"/>
    <p:sldId id="294" r:id="rId17"/>
    <p:sldId id="295" r:id="rId18"/>
    <p:sldId id="26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33" autoAdjust="0"/>
  </p:normalViewPr>
  <p:slideViewPr>
    <p:cSldViewPr snapToGrid="0">
      <p:cViewPr varScale="1">
        <p:scale>
          <a:sx n="53" d="100"/>
          <a:sy n="53" d="100"/>
        </p:scale>
        <p:origin x="11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B6F7D-35AC-40F2-9064-7BFFA6FD1EA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CF850-7CD2-4FBE-ADD6-8FD028571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6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7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9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34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7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45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3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package</a:t>
            </a:r>
            <a:r>
              <a:rPr lang="zh-CN" altLang="en-US" dirty="0"/>
              <a:t>安装，默认安装地址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 / -name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mininet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/lib/python2.7/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-packages/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mininet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如果从源码开始下载，</a:t>
            </a:r>
            <a:r>
              <a:rPr lang="en-US" altLang="zh-CN" dirty="0"/>
              <a:t>alias </a:t>
            </a:r>
            <a:r>
              <a:rPr lang="en-US" altLang="zh-CN" dirty="0" err="1"/>
              <a:t>mn</a:t>
            </a:r>
            <a:r>
              <a:rPr lang="en-US" altLang="zh-CN" dirty="0"/>
              <a:t>='/</a:t>
            </a:r>
            <a:r>
              <a:rPr lang="en-US" altLang="zh-CN" dirty="0" err="1"/>
              <a:t>mininet</a:t>
            </a:r>
            <a:r>
              <a:rPr lang="en-US" altLang="zh-CN" dirty="0"/>
              <a:t>/bin/</a:t>
            </a:r>
            <a:r>
              <a:rPr lang="en-US" altLang="zh-CN" dirty="0" err="1"/>
              <a:t>mn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37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10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https://github.com/mininet/mininet/wiki/Introduction-to-Mininet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Customizing 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using --custom files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282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090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32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https://github.com/mininet/mininet/wiki/Introduction-to-Mininet#running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Programs in Hosts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82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39F8C-4F48-4AB3-8930-ECF9DBF2F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422DAA-C475-4B09-AFDE-CACE1A821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3887D-2D39-4305-8AF2-693D1465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8081-4AF4-4574-98CC-CAB6F3A68653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2A5F1-1B1D-4126-B9B9-DC5477E0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92E41-94A5-41AA-92D1-59427735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20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1F3A1-765E-4A78-AFBC-EF2614B8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AC0B9-8C56-4465-9630-9DA892717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E236A-36ED-4D6C-B941-B1278121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5FA-9767-4E59-962C-42ADCEED628A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1E878-087D-47B4-8055-373B2855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2CF86-812E-40FE-8212-1F4C0D07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1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4EF299-363A-407C-A5F8-BE862FFE4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28553C-07D8-4431-8B8E-46C934016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FF7F8-1F30-43FF-BEC9-758552C3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427C-2954-4031-B26A-1DA00DFE9E00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46324-8583-455A-9D26-27F11FC5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4E81D-45F9-4B8A-A18C-BFA04D95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5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37F5F-BA3B-448E-A0A9-A5C5D242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776B8-BF00-445B-9259-4E321659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CAC77-18AC-41FA-8363-3C481F95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222-7973-4C6C-9FE5-B2222C300318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0B094-8FD9-4FC7-B5E4-F99FE799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F66E0-FA06-4D0C-845F-14702AF0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02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BD01D-57E7-4A28-8AD5-42532943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39AE7C-2398-4B41-8E7B-A4C6F6FF5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4CDD5-E07E-4FAC-88B7-A4240AD6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E131-3B05-4B46-BEC8-280F7FDD6FB3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3991B-7709-4BC8-8143-1603EC4D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409F5-8A20-4BFC-B466-ECDCA3EE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A4D33-4C2F-4618-8F6F-DC9DB10B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6FE9E-A10E-47D2-8F7E-260D95AB3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A0566F-1B2B-4D0A-A865-AD95CED0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BF963-F887-45D7-9999-87753413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F39-E60D-45B5-8912-C6C78EB4084E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668B5-BF3C-4D68-865E-A1C7841A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6D4391-B4D1-47BB-9B98-C6C0F351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8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A9F5A-EF60-49A7-88D7-DB5670A2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C35329-792F-482D-B240-FE3009BA7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2F8CC-66E9-47C5-A656-ADBF38A8A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6BFEAB-5AE6-481E-87F7-5072D897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B3A239-74E4-446E-94AB-800B80403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3C5D81-E73B-4AA0-BB9F-810FEE48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5443-0EA0-4199-85CB-45A7E25E8441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01EF46-B38C-48CA-AECC-AF499614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7AF355-D8E1-4A46-AA88-38060038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0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942BB-3DE6-4291-A3A1-E6BF09CF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0AC527-E543-40BA-802C-4D147F3F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6A26-9A9B-4CC9-84B5-904516809AD3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668F37-C2C1-4D0C-ACB5-E51CB9C1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1C4E05-E198-4149-9ED0-BD131D6D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0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7A0598-400C-4B83-BA29-9541822E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025A-0B13-4938-A6B5-AF7B769B9CFF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488AFF-7840-425B-A6E5-17E1DC55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EE1D1D-F933-4D07-9A99-7C771B3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1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BA651-9A17-455C-A3AC-15A4C0EE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28AC5-A36B-47C0-983D-68DABBD79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6D935C-7ED8-4A8B-B8B9-92F1CEE3F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77B06F-B435-427A-B742-A4BDE505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DC2E-F2A6-45D4-A10A-A78C1B3A65AA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25968-EF2D-4C6E-8755-3D778EF8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7F5213-330F-439C-B750-5E90B1A2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4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DB124-6D46-4004-8AAB-8EE11903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2FCA6F-9AB5-45E8-823B-E99BE5BF4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ADCE6-3F19-419C-B7C6-E56E8A19B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C5BAA1-AA57-4A4B-A4DE-EE3C4F4C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B130-A06B-4AFD-94B1-61D7C3FFD9E7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93C166-1D6E-4968-B023-4549B7E3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9ECF4F-9D6A-4332-AE8D-50576061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0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6431B3-D1A3-4567-9873-0927DEA6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DC9A0-8862-4F7E-A071-120146548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EEDF3-E68A-450B-82BE-0280D0399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8DF3-01BC-4C79-9D9A-74418D9579D3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0FF5F-EA88-4F2B-96E7-1984DDBAC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992E9-6652-450B-BFD6-067A42AAE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3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perf.fr/" TargetMode="External"/><Relationship Id="rId2" Type="http://schemas.openxmlformats.org/officeDocument/2006/relationships/hyperlink" Target="https://github.com/mininet/mininet/wiki/Introduction-to-Minin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62B0E-8311-4B82-9462-46AA0681C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网络层数据平面实验</a:t>
            </a:r>
            <a:br>
              <a:rPr lang="en-US" altLang="zh-CN" dirty="0"/>
            </a:br>
            <a:r>
              <a:rPr lang="en-US" altLang="zh-CN" dirty="0" err="1"/>
              <a:t>Mininet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E8500E-9C44-41A7-823C-545B250EE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计算机网络 </a:t>
            </a:r>
            <a:r>
              <a:rPr lang="en-US" altLang="zh-CN" dirty="0"/>
              <a:t>2021</a:t>
            </a:r>
            <a:r>
              <a:rPr lang="zh-CN" altLang="en-US" dirty="0"/>
              <a:t>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8E097-9EBC-495B-89D4-BB9878BC8126}"/>
              </a:ext>
            </a:extLst>
          </p:cNvPr>
          <p:cNvSpPr txBox="1"/>
          <p:nvPr/>
        </p:nvSpPr>
        <p:spPr>
          <a:xfrm>
            <a:off x="6710205" y="4684769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梅昊</a:t>
            </a:r>
            <a:endParaRPr lang="en-US" altLang="zh-CN" dirty="0"/>
          </a:p>
          <a:p>
            <a:pPr algn="ctr"/>
            <a:r>
              <a:rPr lang="en-US" altLang="zh-CN" dirty="0"/>
              <a:t>22210240098@m.fudan.edu.cn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D803AA-6E60-467E-88AD-2A3AB3A430D1}"/>
              </a:ext>
            </a:extLst>
          </p:cNvPr>
          <p:cNvSpPr txBox="1"/>
          <p:nvPr/>
        </p:nvSpPr>
        <p:spPr>
          <a:xfrm>
            <a:off x="2568309" y="4684770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罗聪</a:t>
            </a:r>
            <a:endParaRPr lang="en-US" altLang="zh-CN" dirty="0"/>
          </a:p>
          <a:p>
            <a:pPr algn="ctr"/>
            <a:r>
              <a:rPr lang="en-US" altLang="zh-CN" dirty="0"/>
              <a:t>21210240093@m.fudan.edu.cn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EE19F-ADFB-48E3-BF73-87F8AEB1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0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5D189-3E3A-49F4-ABBA-90116711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命令操作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66C91-CB84-4B7F-8DC6-D6E88501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CLI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zh-CN" altLang="en-US" dirty="0"/>
              <a:t>查看网络节点</a:t>
            </a:r>
            <a:endParaRPr lang="en-US" altLang="zh-CN" dirty="0"/>
          </a:p>
          <a:p>
            <a:pPr lvl="2"/>
            <a:r>
              <a:rPr lang="en-US" altLang="zh-CN" dirty="0"/>
              <a:t>nodes </a:t>
            </a:r>
          </a:p>
          <a:p>
            <a:pPr lvl="1"/>
            <a:r>
              <a:rPr lang="zh-CN" altLang="en-US" dirty="0"/>
              <a:t>查看物理拓扑</a:t>
            </a:r>
            <a:endParaRPr lang="en-US" altLang="zh-CN" dirty="0"/>
          </a:p>
          <a:p>
            <a:pPr lvl="2"/>
            <a:r>
              <a:rPr lang="en-US" altLang="zh-CN" dirty="0"/>
              <a:t>net</a:t>
            </a:r>
          </a:p>
          <a:p>
            <a:pPr lvl="1"/>
            <a:r>
              <a:rPr lang="zh-CN" altLang="en-US" dirty="0"/>
              <a:t>查看节点信息</a:t>
            </a:r>
            <a:endParaRPr lang="en-US" altLang="zh-CN" dirty="0"/>
          </a:p>
          <a:p>
            <a:pPr lvl="2"/>
            <a:r>
              <a:rPr lang="en-US" altLang="zh-CN" dirty="0"/>
              <a:t>dump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1E2A1A-5B97-4E54-9141-66CB9895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9B6368-BC20-4957-92FA-531B7EC4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149" y="1895577"/>
            <a:ext cx="1838325" cy="514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246A58-6BD7-4D58-A40C-BC947A84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149" y="2715419"/>
            <a:ext cx="3505200" cy="12858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6E2FAFC-16E7-48E5-A890-3F9D236AE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149" y="4306786"/>
            <a:ext cx="5810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0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3FE43-F199-4CAA-81CC-C4F7186B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命令操作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CEAD3-4C57-4A4F-8E21-EFAF0C7F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CLI </a:t>
            </a:r>
            <a:r>
              <a:rPr lang="zh-CN" altLang="en-US" dirty="0"/>
              <a:t>命令：</a:t>
            </a:r>
            <a:endParaRPr lang="en-US" altLang="zh-CN" dirty="0"/>
          </a:p>
          <a:p>
            <a:pPr marL="74295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&lt;host&gt;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ping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&lt;host&gt; 	ping from one host to another</a:t>
            </a:r>
            <a:endParaRPr lang="zh-CN" altLang="zh-CN" sz="2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2000" b="1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xterm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&lt;host&gt;		Open up a terminal of a host; 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apt-get install 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xterm</a:t>
            </a:r>
            <a:endParaRPr lang="zh-CN" altLang="zh-CN" sz="2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algn="just">
              <a:lnSpc>
                <a:spcPct val="115000"/>
              </a:lnSpc>
              <a:spcAft>
                <a:spcPts val="1000"/>
              </a:spcAft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&lt;host&gt;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ifconfig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       Check the interface configuration of a host</a:t>
            </a:r>
          </a:p>
          <a:p>
            <a:pPr marL="742950" algn="just">
              <a:lnSpc>
                <a:spcPct val="115000"/>
              </a:lnSpc>
              <a:spcAft>
                <a:spcPts val="1000"/>
              </a:spcAft>
            </a:pPr>
            <a:r>
              <a:rPr lang="en-US" altLang="zh-CN" sz="2000" b="1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iperf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&lt;host&gt; &lt;host&gt;                test the bandwidth between hosts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BFE2C8-BC1F-47B2-8094-4AA85507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4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30A77-37B3-4AE0-827B-BE1D5723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命令操作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0E576-EE94-4BEA-8C8D-CF257B0E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iperf</a:t>
            </a:r>
            <a:r>
              <a:rPr lang="zh-CN" altLang="en-US" dirty="0"/>
              <a:t> </a:t>
            </a:r>
            <a:r>
              <a:rPr lang="en-US" altLang="zh-CN" dirty="0"/>
              <a:t>—— </a:t>
            </a:r>
            <a:r>
              <a:rPr lang="zh-CN" altLang="en-US" dirty="0"/>
              <a:t>带宽测量与流量生成工具 （建议打开</a:t>
            </a:r>
            <a:r>
              <a:rPr lang="en-US" altLang="zh-CN" dirty="0" err="1"/>
              <a:t>xterm</a:t>
            </a:r>
            <a:r>
              <a:rPr lang="zh-CN" altLang="en-US" dirty="0"/>
              <a:t>使用）</a:t>
            </a:r>
            <a:endParaRPr lang="en-US" altLang="zh-CN" dirty="0"/>
          </a:p>
          <a:p>
            <a:pPr lvl="1"/>
            <a:r>
              <a:rPr lang="zh-CN" altLang="en-US" dirty="0"/>
              <a:t>默认生成</a:t>
            </a:r>
            <a:r>
              <a:rPr lang="en-US" altLang="zh-CN" dirty="0"/>
              <a:t>TCP</a:t>
            </a:r>
          </a:p>
          <a:p>
            <a:pPr lvl="1"/>
            <a:r>
              <a:rPr lang="en-US" altLang="zh-CN" dirty="0" err="1"/>
              <a:t>iperf</a:t>
            </a:r>
            <a:r>
              <a:rPr lang="en-US" altLang="zh-CN" dirty="0"/>
              <a:t> -s                           run in server mode</a:t>
            </a:r>
          </a:p>
          <a:p>
            <a:pPr lvl="1"/>
            <a:r>
              <a:rPr lang="en-US" altLang="zh-CN" dirty="0" err="1"/>
              <a:t>iperf</a:t>
            </a:r>
            <a:r>
              <a:rPr lang="en-US" altLang="zh-CN" dirty="0"/>
              <a:t> -c  </a:t>
            </a:r>
            <a:r>
              <a:rPr lang="en-US" altLang="zh-CN" dirty="0" err="1"/>
              <a:t>server_ip</a:t>
            </a:r>
            <a:r>
              <a:rPr lang="en-US" altLang="zh-CN" dirty="0"/>
              <a:t>           run in client mode</a:t>
            </a:r>
          </a:p>
          <a:p>
            <a:pPr lvl="1"/>
            <a:r>
              <a:rPr lang="zh-CN" altLang="en-US" dirty="0"/>
              <a:t>更多详细用法参见</a:t>
            </a:r>
            <a:r>
              <a:rPr lang="en-US" altLang="zh-CN" dirty="0" err="1"/>
              <a:t>iperf</a:t>
            </a:r>
            <a:r>
              <a:rPr lang="en-US" altLang="zh-CN" dirty="0"/>
              <a:t> --help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894D47-D4EE-452D-B46A-9BE60797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4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42876-0C69-42DF-9A0B-F63365F3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r>
              <a:rPr lang="en-US" altLang="zh-CN" dirty="0"/>
              <a:t>1</a:t>
            </a:r>
            <a:r>
              <a:rPr lang="zh-CN" altLang="en-US" dirty="0"/>
              <a:t>：定制化拓扑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A44067-2CE7-4996-B294-01BFC114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EC6A8335-FCDE-4E82-8EA1-856A10E7A2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52" y="1505444"/>
            <a:ext cx="7593096" cy="3847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444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30A77-37B3-4AE0-827B-BE1D5723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0E576-EE94-4BEA-8C8D-CF257B0E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定制化上述拓扑，并将脚本文件命名为</a:t>
            </a:r>
            <a:r>
              <a:rPr lang="en-US" altLang="zh-CN" dirty="0"/>
              <a:t>customized_topo.py</a:t>
            </a:r>
          </a:p>
          <a:p>
            <a:r>
              <a:rPr lang="zh-CN" altLang="en-US" dirty="0"/>
              <a:t>利用</a:t>
            </a:r>
            <a:r>
              <a:rPr lang="en-US" altLang="zh-CN" dirty="0" err="1"/>
              <a:t>iperf</a:t>
            </a:r>
            <a:r>
              <a:rPr lang="zh-CN" altLang="en-US" dirty="0"/>
              <a:t>验证端到端带宽</a:t>
            </a:r>
            <a:endParaRPr lang="en-US" altLang="zh-CN" dirty="0"/>
          </a:p>
          <a:p>
            <a:pPr marL="1085850" algn="just">
              <a:lnSpc>
                <a:spcPct val="70000"/>
              </a:lnSpc>
              <a:spcAft>
                <a:spcPts val="0"/>
              </a:spcAft>
            </a:pPr>
            <a:r>
              <a:rPr lang="en-US" altLang="zh-CN" sz="2400" dirty="0"/>
              <a:t>H1 – H2:	10Mbps with ~12ms latency </a:t>
            </a:r>
            <a:endParaRPr lang="zh-CN" altLang="zh-CN" sz="2400" dirty="0"/>
          </a:p>
          <a:p>
            <a:pPr marL="1085850" algn="just">
              <a:lnSpc>
                <a:spcPct val="70000"/>
              </a:lnSpc>
              <a:spcAft>
                <a:spcPts val="0"/>
              </a:spcAft>
            </a:pPr>
            <a:r>
              <a:rPr lang="en-US" altLang="zh-CN" sz="2400" dirty="0"/>
              <a:t>H2 – H4:	&lt;&lt;16Mbps with ~22ms latency  </a:t>
            </a:r>
            <a:endParaRPr lang="zh-CN" altLang="zh-CN" sz="2400" dirty="0"/>
          </a:p>
          <a:p>
            <a:pPr marL="1085850" algn="just">
              <a:lnSpc>
                <a:spcPct val="70000"/>
              </a:lnSpc>
              <a:spcAft>
                <a:spcPts val="1000"/>
              </a:spcAft>
            </a:pPr>
            <a:r>
              <a:rPr lang="en-US" altLang="zh-CN" sz="2400" dirty="0"/>
              <a:t>H3 – H4:	10Mbps with ~12ms latency </a:t>
            </a:r>
            <a:r>
              <a:rPr lang="en-US" altLang="zh-CN" dirty="0"/>
              <a:t>   </a:t>
            </a:r>
            <a:endParaRPr lang="zh-CN" altLang="zh-CN" dirty="0"/>
          </a:p>
          <a:p>
            <a:r>
              <a:rPr lang="zh-CN" altLang="en-US" dirty="0"/>
              <a:t>要求</a:t>
            </a:r>
            <a:endParaRPr lang="en-US" altLang="zh-CN" dirty="0"/>
          </a:p>
          <a:p>
            <a:pPr lvl="1"/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可以通过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mn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--custom ./customized_topo.py --topo 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mytopo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--test 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pingall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--link 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tc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指令检验</a:t>
            </a:r>
            <a:endParaRPr lang="zh-CN" altLang="en-US" sz="2000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894D47-D4EE-452D-B46A-9BE60797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0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42876-0C69-42DF-9A0B-F63365F3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r>
              <a:rPr lang="en-US" altLang="zh-CN" dirty="0"/>
              <a:t>2</a:t>
            </a:r>
            <a:r>
              <a:rPr lang="zh-CN" altLang="en-US" dirty="0"/>
              <a:t>：在虚拟终端上执行任务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A44067-2CE7-4996-B294-01BFC114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3A43ADF-729F-4BB5-9F12-6235E1518F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16" y="1632669"/>
            <a:ext cx="7546519" cy="3702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831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30A77-37B3-4AE0-827B-BE1D5723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0E576-EE94-4BEA-8C8D-CF257B0E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iperf</a:t>
            </a:r>
            <a:r>
              <a:rPr lang="zh-CN" altLang="en-US" dirty="0"/>
              <a:t>生成</a:t>
            </a:r>
            <a:r>
              <a:rPr lang="en-US" altLang="zh-CN" dirty="0"/>
              <a:t>TCP</a:t>
            </a:r>
            <a:r>
              <a:rPr lang="zh-CN" altLang="en-US" dirty="0"/>
              <a:t>流</a:t>
            </a:r>
            <a:endParaRPr lang="en-US" altLang="zh-CN" dirty="0"/>
          </a:p>
          <a:p>
            <a:r>
              <a:rPr lang="en-US" altLang="zh-CN" dirty="0"/>
              <a:t>TCP Flow 1: </a:t>
            </a:r>
            <a:r>
              <a:rPr lang="zh-CN" altLang="en-US" dirty="0"/>
              <a:t>由</a:t>
            </a:r>
            <a:r>
              <a:rPr lang="en-US" altLang="zh-CN" dirty="0"/>
              <a:t>h1</a:t>
            </a:r>
            <a:r>
              <a:rPr lang="zh-CN" altLang="en-US" dirty="0"/>
              <a:t>按最大速率发向</a:t>
            </a:r>
            <a:r>
              <a:rPr lang="en-US" altLang="zh-CN" dirty="0"/>
              <a:t>h3</a:t>
            </a:r>
            <a:r>
              <a:rPr lang="zh-CN" altLang="en-US" dirty="0"/>
              <a:t>，持续时间为</a:t>
            </a:r>
            <a:r>
              <a:rPr lang="en-US" altLang="zh-CN" dirty="0"/>
              <a:t>T=0sec~20sec</a:t>
            </a:r>
          </a:p>
          <a:p>
            <a:r>
              <a:rPr lang="en-US" altLang="zh-CN" dirty="0"/>
              <a:t>TCP Flow 2: </a:t>
            </a:r>
            <a:r>
              <a:rPr lang="zh-CN" altLang="en-US" dirty="0"/>
              <a:t>由</a:t>
            </a:r>
            <a:r>
              <a:rPr lang="en-US" altLang="zh-CN" dirty="0"/>
              <a:t>h2</a:t>
            </a:r>
            <a:r>
              <a:rPr lang="zh-CN" altLang="en-US" dirty="0"/>
              <a:t>按最大速率发向</a:t>
            </a:r>
            <a:r>
              <a:rPr lang="en-US" altLang="zh-CN" dirty="0"/>
              <a:t>h4</a:t>
            </a:r>
            <a:r>
              <a:rPr lang="zh-CN" altLang="en-US" dirty="0"/>
              <a:t>，持续时间为</a:t>
            </a:r>
            <a:r>
              <a:rPr lang="en-US" altLang="zh-CN" dirty="0"/>
              <a:t>T=10sec~30sec</a:t>
            </a:r>
          </a:p>
          <a:p>
            <a:endParaRPr lang="en-US" altLang="zh-CN" dirty="0"/>
          </a:p>
          <a:p>
            <a:r>
              <a:rPr lang="zh-CN" altLang="en-US" dirty="0"/>
              <a:t>要求</a:t>
            </a:r>
            <a:endParaRPr lang="en-US" altLang="zh-CN" dirty="0"/>
          </a:p>
          <a:p>
            <a:pPr lvl="1"/>
            <a:r>
              <a:rPr lang="zh-CN" altLang="en-US" dirty="0"/>
              <a:t>实施上述功能，并将脚本文件命名为</a:t>
            </a:r>
            <a:r>
              <a:rPr lang="en-US" altLang="zh-CN" dirty="0"/>
              <a:t>host_iperf.py</a:t>
            </a:r>
          </a:p>
          <a:p>
            <a:pPr lvl="1"/>
            <a:r>
              <a:rPr lang="zh-CN" altLang="en-US" dirty="0"/>
              <a:t>提交</a:t>
            </a:r>
            <a:r>
              <a:rPr lang="en-US" altLang="zh-CN" dirty="0"/>
              <a:t>Flow 1</a:t>
            </a:r>
            <a:r>
              <a:rPr lang="zh-CN" altLang="en-US" dirty="0"/>
              <a:t>和</a:t>
            </a:r>
            <a:r>
              <a:rPr lang="en-US" altLang="zh-CN" dirty="0"/>
              <a:t>Flow 2</a:t>
            </a:r>
            <a:r>
              <a:rPr lang="zh-CN" altLang="en-US" dirty="0"/>
              <a:t>带宽测试截图或文本文件，要求每</a:t>
            </a:r>
            <a:r>
              <a:rPr lang="en-US" altLang="zh-CN" dirty="0"/>
              <a:t>0.5s</a:t>
            </a:r>
            <a:r>
              <a:rPr lang="zh-CN" altLang="en-US" dirty="0"/>
              <a:t>测量一次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894D47-D4EE-452D-B46A-9BE60797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1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780C31-2894-4D0C-85E0-D53492A0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4762D92-DBDF-41FB-AFF4-CFCFD27D22E9}"/>
              </a:ext>
            </a:extLst>
          </p:cNvPr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32" y="1543050"/>
            <a:ext cx="4763135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8BB9E9-DD23-402F-98A9-835DEB07F608}"/>
              </a:ext>
            </a:extLst>
          </p:cNvPr>
          <p:cNvSpPr txBox="1"/>
          <p:nvPr/>
        </p:nvSpPr>
        <p:spPr>
          <a:xfrm>
            <a:off x="5774900" y="5457060"/>
            <a:ext cx="330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截图示意</a:t>
            </a:r>
          </a:p>
        </p:txBody>
      </p:sp>
    </p:spTree>
    <p:extLst>
      <p:ext uri="{BB962C8B-B14F-4D97-AF65-F5344CB8AC3E}">
        <p14:creationId xmlns:p14="http://schemas.microsoft.com/office/powerpoint/2010/main" val="410368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7297F-1F24-4056-A6B6-B6E9336F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提交方式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FB043-F92E-46FA-A816-DEE9115CE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按照实验要求完成实验，提交实验报告，并提供必要的截图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提交方式：实验报告，上传</a:t>
            </a:r>
            <a:r>
              <a:rPr lang="en-US" altLang="zh-CN" dirty="0" err="1"/>
              <a:t>elearning</a:t>
            </a:r>
            <a:r>
              <a:rPr lang="zh-CN" altLang="en-US" dirty="0"/>
              <a:t>（命名格式：学号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实验四</a:t>
            </a:r>
            <a:r>
              <a:rPr lang="en-US" altLang="zh-CN" dirty="0" err="1"/>
              <a:t>Mininet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ddl</a:t>
            </a:r>
            <a:r>
              <a:rPr lang="en-US" altLang="zh-CN" dirty="0"/>
              <a:t>: 2022/12/1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E6B130-8649-4944-9599-4E815248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50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05054-AEBE-4E0B-939D-13963B59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4F986-FBC7-4FB3-ADA2-350D9D61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Mininet</a:t>
            </a:r>
            <a:r>
              <a:rPr lang="zh-CN" altLang="en-US" dirty="0"/>
              <a:t>基本介绍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Mininet</a:t>
            </a:r>
            <a:r>
              <a:rPr lang="zh-CN" altLang="en-US" dirty="0"/>
              <a:t>安装部署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Mininet</a:t>
            </a:r>
            <a:r>
              <a:rPr lang="zh-CN" altLang="en-US" dirty="0"/>
              <a:t>命令操作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实验任务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D97A50-B77B-4E13-AC66-44B470A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3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007AD-D914-4FAF-BC99-18B65FF5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基本介绍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08B78-5213-4971-8516-E617CFB6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Mininet</a:t>
            </a:r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sz="2400" dirty="0"/>
              <a:t>网络模拟器</a:t>
            </a:r>
            <a:endParaRPr lang="en-US" altLang="zh-CN" sz="2400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Linux Container</a:t>
            </a:r>
            <a:r>
              <a:rPr lang="zh-CN" altLang="en-US" dirty="0"/>
              <a:t>架构开发的一个进程虚拟化网络模拟器</a:t>
            </a:r>
            <a:endParaRPr lang="en-US" altLang="zh-CN" dirty="0"/>
          </a:p>
          <a:p>
            <a:pPr lvl="1"/>
            <a:r>
              <a:rPr lang="en-US" altLang="zh-CN" dirty="0"/>
              <a:t>end-hosts, switches, routers, and links </a:t>
            </a:r>
          </a:p>
          <a:p>
            <a:pPr lvl="2"/>
            <a:r>
              <a:rPr lang="zh-CN" altLang="en-US" dirty="0"/>
              <a:t>与真实网络中行为一致</a:t>
            </a:r>
            <a:endParaRPr lang="en-US" altLang="zh-CN" dirty="0"/>
          </a:p>
          <a:p>
            <a:pPr lvl="2"/>
            <a:r>
              <a:rPr lang="zh-CN" altLang="en-US" dirty="0"/>
              <a:t>可以使用</a:t>
            </a:r>
            <a:r>
              <a:rPr lang="en-US" altLang="zh-CN" dirty="0"/>
              <a:t>SSH</a:t>
            </a:r>
            <a:r>
              <a:rPr lang="zh-CN" altLang="en-US" dirty="0"/>
              <a:t>登录虚拟</a:t>
            </a:r>
            <a:r>
              <a:rPr lang="en-US" altLang="zh-CN" dirty="0"/>
              <a:t>host</a:t>
            </a:r>
            <a:r>
              <a:rPr lang="zh-CN" altLang="en-US" dirty="0"/>
              <a:t>中操作</a:t>
            </a:r>
            <a:endParaRPr lang="en-US" altLang="zh-CN" dirty="0"/>
          </a:p>
          <a:p>
            <a:pPr lvl="2"/>
            <a:r>
              <a:rPr lang="zh-CN" altLang="en-US" dirty="0"/>
              <a:t>交换机支持</a:t>
            </a:r>
            <a:r>
              <a:rPr lang="en-US" altLang="zh-CN" dirty="0"/>
              <a:t>OpenFlow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44790B-715D-4850-89B2-0E2EAFB7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6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007AD-D914-4FAF-BC99-18B65FF5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基本介绍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08B78-5213-4971-8516-E617CFB6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Mininet</a:t>
            </a:r>
            <a:r>
              <a:rPr lang="zh-CN" altLang="en-US" dirty="0"/>
              <a:t>可以做什么</a:t>
            </a:r>
            <a:endParaRPr lang="en-US" altLang="zh-CN" dirty="0"/>
          </a:p>
          <a:p>
            <a:r>
              <a:rPr lang="zh-CN" altLang="en-US" sz="2000" dirty="0"/>
              <a:t>为</a:t>
            </a:r>
            <a:r>
              <a:rPr lang="en-US" altLang="zh-CN" sz="2000" dirty="0"/>
              <a:t>OpenFlow</a:t>
            </a:r>
            <a:r>
              <a:rPr lang="zh-CN" altLang="en-US" sz="2000" dirty="0"/>
              <a:t>应用程序提供一个简单，便宜的网络测试平台</a:t>
            </a:r>
            <a:endParaRPr lang="en-US" altLang="zh-CN" sz="2000" dirty="0"/>
          </a:p>
          <a:p>
            <a:r>
              <a:rPr lang="zh-CN" altLang="en-US" sz="2000" dirty="0"/>
              <a:t>启用复杂的拓扑测试，无需连接物理网络</a:t>
            </a:r>
            <a:endParaRPr lang="en-US" altLang="zh-CN" sz="2000" dirty="0"/>
          </a:p>
          <a:p>
            <a:r>
              <a:rPr lang="zh-CN" altLang="en-US" sz="2000" dirty="0"/>
              <a:t>具备拓扑感知和</a:t>
            </a:r>
            <a:r>
              <a:rPr lang="en-US" altLang="zh-CN" sz="2000" dirty="0"/>
              <a:t>OpenFlow</a:t>
            </a:r>
            <a:r>
              <a:rPr lang="zh-CN" altLang="en-US" sz="2000" dirty="0"/>
              <a:t>感知的</a:t>
            </a:r>
            <a:r>
              <a:rPr lang="en-US" altLang="zh-CN" sz="2000" dirty="0"/>
              <a:t>CLI</a:t>
            </a:r>
            <a:r>
              <a:rPr lang="zh-CN" altLang="en-US" sz="2000" dirty="0"/>
              <a:t>，用于调试或运行网络范围的测试</a:t>
            </a:r>
            <a:endParaRPr lang="en-US" altLang="zh-CN" sz="2000" dirty="0"/>
          </a:p>
          <a:p>
            <a:r>
              <a:rPr lang="zh-CN" altLang="en-US" sz="2000" dirty="0"/>
              <a:t>支持任意自定义拓扑，并包括一组基本的参数化拓扑</a:t>
            </a:r>
            <a:endParaRPr lang="en-US" altLang="zh-CN" sz="2000" dirty="0"/>
          </a:p>
          <a:p>
            <a:r>
              <a:rPr lang="zh-CN" altLang="en-US" sz="2000" dirty="0"/>
              <a:t>提供用户网络创建和实验的可拓展</a:t>
            </a:r>
            <a:r>
              <a:rPr lang="en-US" altLang="zh-CN" sz="2000" dirty="0"/>
              <a:t>Python API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44790B-715D-4850-89B2-0E2EAFB7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3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6DF79-F0AA-4857-BE51-29C354B7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基本介绍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57FE8-51DB-415E-AB21-40662312B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可供参考资料</a:t>
            </a:r>
            <a:endParaRPr lang="en-US" altLang="zh-CN" dirty="0"/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 to 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Mininet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https://github.com/mininet/mininet/wiki/Introduction-to-Mininet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Mininet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Tutorial</a:t>
            </a:r>
            <a:endParaRPr lang="zh-CN" altLang="zh-CN" sz="2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Iperf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u="sng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https://iperf.fr/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Google</a:t>
            </a:r>
            <a:endParaRPr lang="zh-CN" altLang="zh-CN" sz="2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E57794-9FAE-4BB3-9F3A-E64BFD0D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9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30D32-9CC2-4561-9BDE-D881AB6C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安装部署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66B16-27EA-4D90-B048-32A5CBB14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1) </a:t>
            </a:r>
            <a:r>
              <a:rPr lang="zh-CN" altLang="en-US" dirty="0"/>
              <a:t>环境：</a:t>
            </a:r>
            <a:endParaRPr lang="en-US" altLang="zh-CN" dirty="0"/>
          </a:p>
          <a:p>
            <a:pPr lvl="1"/>
            <a:r>
              <a:rPr lang="zh-CN" altLang="en-US" dirty="0"/>
              <a:t>虚拟机</a:t>
            </a:r>
            <a:endParaRPr lang="en-US" altLang="zh-CN" dirty="0"/>
          </a:p>
          <a:p>
            <a:pPr lvl="2"/>
            <a:r>
              <a:rPr lang="en-US" altLang="zh-CN" dirty="0"/>
              <a:t>Windows: VMware Workstation, VirtualBox</a:t>
            </a:r>
          </a:p>
          <a:p>
            <a:pPr lvl="2"/>
            <a:r>
              <a:rPr lang="en-US" altLang="zh-CN" dirty="0"/>
              <a:t>Mac: VirtualBox, VMware Fusion 7</a:t>
            </a:r>
          </a:p>
          <a:p>
            <a:pPr lvl="1"/>
            <a:r>
              <a:rPr lang="zh-CN" altLang="en-US" dirty="0"/>
              <a:t>系统</a:t>
            </a:r>
            <a:endParaRPr lang="en-US" altLang="zh-CN" dirty="0"/>
          </a:p>
          <a:p>
            <a:pPr lvl="2"/>
            <a:r>
              <a:rPr lang="en-US" altLang="zh-CN" dirty="0"/>
              <a:t>Ubuntu </a:t>
            </a:r>
            <a:r>
              <a:rPr lang="zh-CN" altLang="en-US" dirty="0"/>
              <a:t>（以</a:t>
            </a:r>
            <a:r>
              <a:rPr lang="en-US" altLang="zh-CN" dirty="0"/>
              <a:t>Ubuntu18.04 </a:t>
            </a:r>
            <a:r>
              <a:rPr lang="zh-CN" altLang="en-US" dirty="0"/>
              <a:t>为例）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2) </a:t>
            </a:r>
            <a:r>
              <a:rPr lang="zh-CN" altLang="en-US" dirty="0"/>
              <a:t>安装：</a:t>
            </a:r>
            <a:r>
              <a:rPr lang="en-US" altLang="zh-CN" dirty="0"/>
              <a:t>http://mininet.org/download/</a:t>
            </a:r>
          </a:p>
          <a:p>
            <a:pPr marL="0" indent="0">
              <a:buNone/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apt-get update</a:t>
            </a:r>
          </a:p>
          <a:p>
            <a:pPr marL="0" indent="0">
              <a:buNone/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apt-get install </a:t>
            </a:r>
            <a:r>
              <a:rPr lang="en-US" altLang="zh-CN" sz="2000" dirty="0" err="1"/>
              <a:t>mininet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mn</a:t>
            </a:r>
            <a:r>
              <a:rPr lang="en-US" altLang="zh-CN" sz="2000" dirty="0"/>
              <a:t> --version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88C44F-00A7-4542-80D8-450BD525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54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6CD27-5A98-426B-8189-AA6EABB2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命令操作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CD4A6-1872-446E-9350-2AA9D23B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命令类型</a:t>
            </a:r>
            <a:endParaRPr lang="en-US" altLang="zh-CN" dirty="0"/>
          </a:p>
          <a:p>
            <a:pPr lvl="1"/>
            <a:r>
              <a:rPr lang="zh-CN" altLang="en-US" dirty="0"/>
              <a:t>网络构建启动参数：</a:t>
            </a:r>
            <a:r>
              <a:rPr lang="en-US" altLang="zh-CN" dirty="0"/>
              <a:t>--topo, --custom, --mac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外部运行参数：</a:t>
            </a:r>
            <a:r>
              <a:rPr lang="en-US" altLang="zh-CN" dirty="0"/>
              <a:t>-c (</a:t>
            </a:r>
            <a:r>
              <a:rPr lang="zh-CN" altLang="en-US" dirty="0"/>
              <a:t>清除配置信息</a:t>
            </a:r>
            <a:r>
              <a:rPr lang="en-US" altLang="zh-CN" dirty="0"/>
              <a:t>), -h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CLI (Command-Line Interface) </a:t>
            </a:r>
            <a:r>
              <a:rPr lang="zh-CN" altLang="en-US" dirty="0"/>
              <a:t>命令：</a:t>
            </a:r>
            <a:r>
              <a:rPr lang="en-US" altLang="zh-CN" dirty="0"/>
              <a:t>dump, net, </a:t>
            </a:r>
            <a:r>
              <a:rPr lang="en-US" altLang="zh-CN" dirty="0" err="1"/>
              <a:t>iperf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命令使用方式</a:t>
            </a:r>
            <a:endParaRPr lang="en-US" altLang="zh-CN" dirty="0"/>
          </a:p>
          <a:p>
            <a:pPr lvl="1"/>
            <a:r>
              <a:rPr lang="en-US" altLang="zh-CN" dirty="0"/>
              <a:t>CLI</a:t>
            </a:r>
            <a:r>
              <a:rPr lang="zh-CN" altLang="en-US" dirty="0"/>
              <a:t>外：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mn</a:t>
            </a:r>
            <a:r>
              <a:rPr lang="en-US" altLang="zh-CN" dirty="0"/>
              <a:t> [options]</a:t>
            </a:r>
          </a:p>
          <a:p>
            <a:pPr lvl="1"/>
            <a:r>
              <a:rPr lang="en-US" altLang="zh-CN" dirty="0"/>
              <a:t>CLI</a:t>
            </a:r>
            <a:r>
              <a:rPr lang="zh-CN" altLang="en-US" dirty="0"/>
              <a:t>内：详见</a:t>
            </a:r>
            <a:r>
              <a:rPr lang="en-US" altLang="zh-CN" dirty="0"/>
              <a:t>help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820617-FA87-4527-A879-6C49D289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7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5D189-3E3A-49F4-ABBA-90116711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命令操作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66C91-CB84-4B7F-8DC6-D6E88501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创建拓扑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 err="1"/>
              <a:t>sudo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mn</a:t>
            </a:r>
            <a:r>
              <a:rPr lang="en-US" altLang="zh-CN" sz="2400" dirty="0"/>
              <a:t> --topo=TOPO  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linear|minimal|reversed|single|tree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[,param=value...]</a:t>
            </a:r>
          </a:p>
          <a:p>
            <a:pPr marL="0" indent="0">
              <a:buNone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e.g. 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mn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--topo=single,2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1E2A1A-5B97-4E54-9141-66CB9895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81D1F4-CA40-4340-8B25-203EB163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233" y="3347630"/>
            <a:ext cx="7458075" cy="30575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9C305F8-008B-418B-836A-D86A2B447F1E}"/>
              </a:ext>
            </a:extLst>
          </p:cNvPr>
          <p:cNvSpPr/>
          <p:nvPr/>
        </p:nvSpPr>
        <p:spPr>
          <a:xfrm>
            <a:off x="2044233" y="5960714"/>
            <a:ext cx="1667155" cy="351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2010DA-5A4E-42E4-86A6-19B06BD43127}"/>
              </a:ext>
            </a:extLst>
          </p:cNvPr>
          <p:cNvSpPr txBox="1"/>
          <p:nvPr/>
        </p:nvSpPr>
        <p:spPr>
          <a:xfrm>
            <a:off x="4200371" y="5813141"/>
            <a:ext cx="408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命令行创建拓扑自动进入</a:t>
            </a:r>
            <a:r>
              <a:rPr lang="en-US" altLang="zh-CN" dirty="0">
                <a:solidFill>
                  <a:schemeClr val="bg1"/>
                </a:solidFill>
              </a:rPr>
              <a:t>CLI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exit </a:t>
            </a:r>
            <a:r>
              <a:rPr lang="zh-CN" altLang="en-US" dirty="0">
                <a:solidFill>
                  <a:schemeClr val="bg1"/>
                </a:solidFill>
              </a:rPr>
              <a:t>或者 </a:t>
            </a:r>
            <a:r>
              <a:rPr lang="en-US" altLang="zh-CN" dirty="0" err="1">
                <a:solidFill>
                  <a:schemeClr val="bg1"/>
                </a:solidFill>
              </a:rPr>
              <a:t>Ctrl+D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78939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5D189-3E3A-49F4-ABBA-90116711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命令操作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66C91-CB84-4B7F-8DC6-D6E88501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创建拓扑（自定义）</a:t>
            </a:r>
            <a:endParaRPr lang="en-US" altLang="zh-CN" dirty="0"/>
          </a:p>
          <a:p>
            <a:r>
              <a:rPr lang="en-US" altLang="zh-CN" sz="1800" dirty="0" err="1"/>
              <a:t>sudo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mn</a:t>
            </a:r>
            <a:r>
              <a:rPr lang="en-US" altLang="zh-CN" sz="1800" dirty="0"/>
              <a:t> --custom path/python file --topo </a:t>
            </a:r>
            <a:r>
              <a:rPr lang="en-US" altLang="zh-CN" sz="1800" dirty="0" err="1"/>
              <a:t>mytopo</a:t>
            </a:r>
            <a:endParaRPr lang="en-US" altLang="zh-CN" sz="1800" dirty="0"/>
          </a:p>
          <a:p>
            <a:r>
              <a:rPr lang="en-US" altLang="zh-CN" sz="1800" dirty="0"/>
              <a:t>e.g.</a:t>
            </a: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/>
              <a:t>sudo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mn</a:t>
            </a:r>
            <a:r>
              <a:rPr lang="en-US" altLang="zh-CN" sz="1800" dirty="0"/>
              <a:t> --custom ./topo-2sw-2host.py --topo </a:t>
            </a:r>
            <a:r>
              <a:rPr lang="en-US" altLang="zh-CN" sz="1800" dirty="0" err="1"/>
              <a:t>mytopo</a:t>
            </a:r>
            <a:endParaRPr lang="zh-CN" altLang="zh-CN" sz="1800" dirty="0"/>
          </a:p>
          <a:p>
            <a:r>
              <a:rPr lang="zh-CN" altLang="en-US" sz="1800" dirty="0"/>
              <a:t>在</a:t>
            </a:r>
            <a:r>
              <a:rPr lang="en-US" altLang="zh-CN" sz="1800" dirty="0" err="1"/>
              <a:t>addHost</a:t>
            </a:r>
            <a:r>
              <a:rPr lang="zh-CN" altLang="en-US" sz="1800" dirty="0"/>
              <a:t>方法中可定义</a:t>
            </a:r>
            <a:r>
              <a:rPr lang="en-US" altLang="zh-CN" sz="1800" dirty="0"/>
              <a:t>IP</a:t>
            </a:r>
            <a:r>
              <a:rPr lang="zh-CN" altLang="en-US" sz="1800" dirty="0"/>
              <a:t>地址、</a:t>
            </a:r>
            <a:r>
              <a:rPr lang="en-US" altLang="zh-CN" sz="1800" dirty="0"/>
              <a:t>mac</a:t>
            </a:r>
            <a:r>
              <a:rPr lang="zh-CN" altLang="en-US" sz="1800" dirty="0"/>
              <a:t>地址等</a:t>
            </a:r>
            <a:endParaRPr lang="en-US" altLang="zh-CN" sz="1800" dirty="0"/>
          </a:p>
          <a:p>
            <a:r>
              <a:rPr lang="zh-CN" altLang="en-US" sz="1800" dirty="0"/>
              <a:t>在</a:t>
            </a:r>
            <a:r>
              <a:rPr lang="en-US" altLang="zh-CN" sz="1800" dirty="0" err="1"/>
              <a:t>addLink</a:t>
            </a:r>
            <a:r>
              <a:rPr lang="zh-CN" altLang="en-US" sz="1800" dirty="0"/>
              <a:t>方法中可定义带宽、时延、丢包率等</a:t>
            </a:r>
            <a:endParaRPr lang="en-US" altLang="zh-CN" sz="1800" dirty="0"/>
          </a:p>
          <a:p>
            <a:pPr lvl="1"/>
            <a:r>
              <a:rPr lang="en-US" altLang="zh-CN" sz="1600" dirty="0"/>
              <a:t>from </a:t>
            </a:r>
            <a:r>
              <a:rPr lang="en-US" altLang="zh-CN" sz="1600" dirty="0" err="1"/>
              <a:t>mininet.link</a:t>
            </a:r>
            <a:r>
              <a:rPr lang="en-US" altLang="zh-CN" sz="1600" dirty="0"/>
              <a:t> import </a:t>
            </a:r>
            <a:r>
              <a:rPr lang="en-US" altLang="zh-CN" sz="1600" dirty="0" err="1"/>
              <a:t>TCLink</a:t>
            </a:r>
            <a:endParaRPr lang="en-US" altLang="zh-CN" sz="1600" dirty="0"/>
          </a:p>
          <a:p>
            <a:pPr lvl="1"/>
            <a:r>
              <a:rPr lang="en-US" altLang="zh-CN" sz="1600" dirty="0"/>
              <a:t>--link </a:t>
            </a:r>
            <a:r>
              <a:rPr lang="en-US" altLang="zh-CN" sz="1600" dirty="0" err="1"/>
              <a:t>tc</a:t>
            </a: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1E2A1A-5B97-4E54-9141-66CB9895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2010DA-5A4E-42E4-86A6-19B06BD43127}"/>
              </a:ext>
            </a:extLst>
          </p:cNvPr>
          <p:cNvSpPr txBox="1"/>
          <p:nvPr/>
        </p:nvSpPr>
        <p:spPr>
          <a:xfrm>
            <a:off x="4215042" y="5942568"/>
            <a:ext cx="408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命令行创建拓扑自动进入</a:t>
            </a:r>
            <a:r>
              <a:rPr lang="en-US" altLang="zh-CN" dirty="0">
                <a:solidFill>
                  <a:schemeClr val="bg1"/>
                </a:solidFill>
              </a:rPr>
              <a:t>CLI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3BB176-BA3F-4CFA-A617-022D071B3D13}"/>
              </a:ext>
            </a:extLst>
          </p:cNvPr>
          <p:cNvSpPr/>
          <p:nvPr/>
        </p:nvSpPr>
        <p:spPr>
          <a:xfrm>
            <a:off x="3048000" y="3073647"/>
            <a:ext cx="6096000" cy="3588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endParaRPr lang="zh-CN" altLang="zh-CN" sz="16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D494CAB-AC64-4AFB-91A2-F59F48D8F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410" y="991590"/>
            <a:ext cx="4612065" cy="42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3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894</Words>
  <Application>Microsoft Office PowerPoint</Application>
  <PresentationFormat>宽屏</PresentationFormat>
  <Paragraphs>148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Office 主题​​</vt:lpstr>
      <vt:lpstr>网络层数据平面实验 Mininet</vt:lpstr>
      <vt:lpstr>目录</vt:lpstr>
      <vt:lpstr>Mininet基本介绍</vt:lpstr>
      <vt:lpstr>Mininet基本介绍</vt:lpstr>
      <vt:lpstr>Mininet基本介绍</vt:lpstr>
      <vt:lpstr>Mininet安装部署</vt:lpstr>
      <vt:lpstr>Mininet命令操作</vt:lpstr>
      <vt:lpstr>Mininet命令操作</vt:lpstr>
      <vt:lpstr>Mininet命令操作</vt:lpstr>
      <vt:lpstr>Mininet命令操作</vt:lpstr>
      <vt:lpstr>Mininet命令操作</vt:lpstr>
      <vt:lpstr>Mininet命令操作</vt:lpstr>
      <vt:lpstr>实验任务1：定制化拓扑</vt:lpstr>
      <vt:lpstr>实验任务1</vt:lpstr>
      <vt:lpstr>实验任务2：在虚拟终端上执行任务</vt:lpstr>
      <vt:lpstr>实验任务2</vt:lpstr>
      <vt:lpstr>PowerPoint 演示文稿</vt:lpstr>
      <vt:lpstr>提交方式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应用层实验</dc:title>
  <dc:creator>jiang shao</dc:creator>
  <cp:lastModifiedBy>LuCianii11@outlook.com</cp:lastModifiedBy>
  <cp:revision>137</cp:revision>
  <dcterms:created xsi:type="dcterms:W3CDTF">2021-10-11T02:10:22Z</dcterms:created>
  <dcterms:modified xsi:type="dcterms:W3CDTF">2022-11-21T02:25:31Z</dcterms:modified>
</cp:coreProperties>
</file>