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792" r:id="rId3"/>
    <p:sldId id="793" r:id="rId4"/>
    <p:sldId id="794" r:id="rId5"/>
    <p:sldId id="795" r:id="rId6"/>
    <p:sldId id="796" r:id="rId7"/>
    <p:sldId id="299" r:id="rId8"/>
    <p:sldId id="797" r:id="rId9"/>
    <p:sldId id="798" r:id="rId10"/>
    <p:sldId id="799" r:id="rId11"/>
    <p:sldId id="800" r:id="rId12"/>
    <p:sldId id="801" r:id="rId13"/>
    <p:sldId id="802" r:id="rId14"/>
    <p:sldId id="803" r:id="rId15"/>
    <p:sldId id="804" r:id="rId16"/>
    <p:sldId id="806" r:id="rId17"/>
    <p:sldId id="298" r:id="rId18"/>
    <p:sldId id="266"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0333" autoAdjust="0"/>
  </p:normalViewPr>
  <p:slideViewPr>
    <p:cSldViewPr snapToGrid="0">
      <p:cViewPr varScale="1">
        <p:scale>
          <a:sx n="97" d="100"/>
          <a:sy n="97" d="100"/>
        </p:scale>
        <p:origin x="133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8B6F7D-35AC-40F2-9064-7BFFA6FD1EAD}" type="datetimeFigureOut">
              <a:rPr lang="zh-CN" altLang="en-US" smtClean="0"/>
              <a:t>2022/11/27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ECF850-7CD2-4FBE-ADD6-8FD028571F34}" type="slidenum">
              <a:rPr lang="zh-CN" altLang="en-US" smtClean="0"/>
              <a:t>‹#›</a:t>
            </a:fld>
            <a:endParaRPr lang="zh-CN" altLang="en-US"/>
          </a:p>
        </p:txBody>
      </p:sp>
    </p:spTree>
    <p:extLst>
      <p:ext uri="{BB962C8B-B14F-4D97-AF65-F5344CB8AC3E}">
        <p14:creationId xmlns:p14="http://schemas.microsoft.com/office/powerpoint/2010/main" val="18765693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5ECF850-7CD2-4FBE-ADD6-8FD028571F34}" type="slidenum">
              <a:rPr lang="zh-CN" altLang="en-US" smtClean="0"/>
              <a:t>1</a:t>
            </a:fld>
            <a:endParaRPr lang="zh-CN" altLang="en-US"/>
          </a:p>
        </p:txBody>
      </p:sp>
    </p:spTree>
    <p:extLst>
      <p:ext uri="{BB962C8B-B14F-4D97-AF65-F5344CB8AC3E}">
        <p14:creationId xmlns:p14="http://schemas.microsoft.com/office/powerpoint/2010/main" val="15669721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5420963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5ECF850-7CD2-4FBE-ADD6-8FD028571F34}" type="slidenum">
              <a:rPr lang="zh-CN" altLang="en-US" smtClean="0"/>
              <a:t>6</a:t>
            </a:fld>
            <a:endParaRPr lang="zh-CN" altLang="en-US"/>
          </a:p>
        </p:txBody>
      </p:sp>
    </p:spTree>
    <p:extLst>
      <p:ext uri="{BB962C8B-B14F-4D97-AF65-F5344CB8AC3E}">
        <p14:creationId xmlns:p14="http://schemas.microsoft.com/office/powerpoint/2010/main" val="28540338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5ECF850-7CD2-4FBE-ADD6-8FD028571F34}" type="slidenum">
              <a:rPr lang="zh-CN" altLang="en-US" smtClean="0"/>
              <a:t>12</a:t>
            </a:fld>
            <a:endParaRPr lang="zh-CN" altLang="en-US"/>
          </a:p>
        </p:txBody>
      </p:sp>
    </p:spTree>
    <p:extLst>
      <p:ext uri="{BB962C8B-B14F-4D97-AF65-F5344CB8AC3E}">
        <p14:creationId xmlns:p14="http://schemas.microsoft.com/office/powerpoint/2010/main" val="26033241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5ECF850-7CD2-4FBE-ADD6-8FD028571F34}" type="slidenum">
              <a:rPr lang="zh-CN" altLang="en-US" smtClean="0"/>
              <a:t>13</a:t>
            </a:fld>
            <a:endParaRPr lang="zh-CN" altLang="en-US"/>
          </a:p>
        </p:txBody>
      </p:sp>
    </p:spTree>
    <p:extLst>
      <p:ext uri="{BB962C8B-B14F-4D97-AF65-F5344CB8AC3E}">
        <p14:creationId xmlns:p14="http://schemas.microsoft.com/office/powerpoint/2010/main" val="31632742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5ECF850-7CD2-4FBE-ADD6-8FD028571F34}" type="slidenum">
              <a:rPr lang="zh-CN" altLang="en-US" smtClean="0"/>
              <a:t>14</a:t>
            </a:fld>
            <a:endParaRPr lang="zh-CN" altLang="en-US"/>
          </a:p>
        </p:txBody>
      </p:sp>
    </p:spTree>
    <p:extLst>
      <p:ext uri="{BB962C8B-B14F-4D97-AF65-F5344CB8AC3E}">
        <p14:creationId xmlns:p14="http://schemas.microsoft.com/office/powerpoint/2010/main" val="34342178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5ECF850-7CD2-4FBE-ADD6-8FD028571F34}" type="slidenum">
              <a:rPr lang="zh-CN" altLang="en-US" smtClean="0"/>
              <a:t>15</a:t>
            </a:fld>
            <a:endParaRPr lang="zh-CN" altLang="en-US"/>
          </a:p>
        </p:txBody>
      </p:sp>
    </p:spTree>
    <p:extLst>
      <p:ext uri="{BB962C8B-B14F-4D97-AF65-F5344CB8AC3E}">
        <p14:creationId xmlns:p14="http://schemas.microsoft.com/office/powerpoint/2010/main" val="37790617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5ECF850-7CD2-4FBE-ADD6-8FD028571F34}" type="slidenum">
              <a:rPr lang="zh-CN" altLang="en-US" smtClean="0"/>
              <a:t>16</a:t>
            </a:fld>
            <a:endParaRPr lang="zh-CN" altLang="en-US"/>
          </a:p>
        </p:txBody>
      </p:sp>
    </p:spTree>
    <p:extLst>
      <p:ext uri="{BB962C8B-B14F-4D97-AF65-F5344CB8AC3E}">
        <p14:creationId xmlns:p14="http://schemas.microsoft.com/office/powerpoint/2010/main" val="32179038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5ECF850-7CD2-4FBE-ADD6-8FD028571F34}" type="slidenum">
              <a:rPr lang="zh-CN" altLang="en-US" smtClean="0"/>
              <a:t>18</a:t>
            </a:fld>
            <a:endParaRPr lang="zh-CN" altLang="en-US"/>
          </a:p>
        </p:txBody>
      </p:sp>
    </p:spTree>
    <p:extLst>
      <p:ext uri="{BB962C8B-B14F-4D97-AF65-F5344CB8AC3E}">
        <p14:creationId xmlns:p14="http://schemas.microsoft.com/office/powerpoint/2010/main" val="40719737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539F8C-4F48-4AB3-8930-ECF9DBF2F145}"/>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FB422DAA-C475-4B09-AFDE-CACE1A821BC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3EC3887D-2D39-4305-8AF2-693D1465EF55}"/>
              </a:ext>
            </a:extLst>
          </p:cNvPr>
          <p:cNvSpPr>
            <a:spLocks noGrp="1"/>
          </p:cNvSpPr>
          <p:nvPr>
            <p:ph type="dt" sz="half" idx="10"/>
          </p:nvPr>
        </p:nvSpPr>
        <p:spPr/>
        <p:txBody>
          <a:bodyPr/>
          <a:lstStyle/>
          <a:p>
            <a:fld id="{DE628081-4AF4-4574-98CC-CAB6F3A68653}" type="datetime1">
              <a:rPr lang="zh-CN" altLang="en-US" smtClean="0"/>
              <a:t>2022/11/27</a:t>
            </a:fld>
            <a:endParaRPr lang="zh-CN" altLang="en-US"/>
          </a:p>
        </p:txBody>
      </p:sp>
      <p:sp>
        <p:nvSpPr>
          <p:cNvPr id="5" name="页脚占位符 4">
            <a:extLst>
              <a:ext uri="{FF2B5EF4-FFF2-40B4-BE49-F238E27FC236}">
                <a16:creationId xmlns:a16="http://schemas.microsoft.com/office/drawing/2014/main" id="{76D2A5F1-1B1D-4126-B9B9-DC5477E072B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2A92E41-94A5-41AA-92D1-594277351AC5}"/>
              </a:ext>
            </a:extLst>
          </p:cNvPr>
          <p:cNvSpPr>
            <a:spLocks noGrp="1"/>
          </p:cNvSpPr>
          <p:nvPr>
            <p:ph type="sldNum" sz="quarter" idx="12"/>
          </p:nvPr>
        </p:nvSpPr>
        <p:spPr/>
        <p:txBody>
          <a:bodyPr/>
          <a:lstStyle/>
          <a:p>
            <a:fld id="{662BC78D-C881-4762-9375-3E8955575EF4}" type="slidenum">
              <a:rPr lang="zh-CN" altLang="en-US" smtClean="0"/>
              <a:t>‹#›</a:t>
            </a:fld>
            <a:endParaRPr lang="zh-CN" altLang="en-US"/>
          </a:p>
        </p:txBody>
      </p:sp>
    </p:spTree>
    <p:extLst>
      <p:ext uri="{BB962C8B-B14F-4D97-AF65-F5344CB8AC3E}">
        <p14:creationId xmlns:p14="http://schemas.microsoft.com/office/powerpoint/2010/main" val="29632058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91F3A1-765E-4A78-AFBC-EF2614B8EC64}"/>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9DFAC0B9-8C56-4465-9630-9DA8927178DB}"/>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B42E236A-36ED-4D6C-B941-B127812183F4}"/>
              </a:ext>
            </a:extLst>
          </p:cNvPr>
          <p:cNvSpPr>
            <a:spLocks noGrp="1"/>
          </p:cNvSpPr>
          <p:nvPr>
            <p:ph type="dt" sz="half" idx="10"/>
          </p:nvPr>
        </p:nvSpPr>
        <p:spPr/>
        <p:txBody>
          <a:bodyPr/>
          <a:lstStyle/>
          <a:p>
            <a:fld id="{EF1CE5FA-9767-4E59-962C-42ADCEED628A}" type="datetime1">
              <a:rPr lang="zh-CN" altLang="en-US" smtClean="0"/>
              <a:t>2022/11/27</a:t>
            </a:fld>
            <a:endParaRPr lang="zh-CN" altLang="en-US"/>
          </a:p>
        </p:txBody>
      </p:sp>
      <p:sp>
        <p:nvSpPr>
          <p:cNvPr id="5" name="页脚占位符 4">
            <a:extLst>
              <a:ext uri="{FF2B5EF4-FFF2-40B4-BE49-F238E27FC236}">
                <a16:creationId xmlns:a16="http://schemas.microsoft.com/office/drawing/2014/main" id="{0511E878-087D-47B4-8055-373B2855908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562CF86-812E-40FE-8212-1F4C0D077358}"/>
              </a:ext>
            </a:extLst>
          </p:cNvPr>
          <p:cNvSpPr>
            <a:spLocks noGrp="1"/>
          </p:cNvSpPr>
          <p:nvPr>
            <p:ph type="sldNum" sz="quarter" idx="12"/>
          </p:nvPr>
        </p:nvSpPr>
        <p:spPr/>
        <p:txBody>
          <a:bodyPr/>
          <a:lstStyle/>
          <a:p>
            <a:fld id="{662BC78D-C881-4762-9375-3E8955575EF4}" type="slidenum">
              <a:rPr lang="zh-CN" altLang="en-US" smtClean="0"/>
              <a:t>‹#›</a:t>
            </a:fld>
            <a:endParaRPr lang="zh-CN" altLang="en-US"/>
          </a:p>
        </p:txBody>
      </p:sp>
    </p:spTree>
    <p:extLst>
      <p:ext uri="{BB962C8B-B14F-4D97-AF65-F5344CB8AC3E}">
        <p14:creationId xmlns:p14="http://schemas.microsoft.com/office/powerpoint/2010/main" val="37578120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1E4EF299-363A-407C-A5F8-BE862FFE4621}"/>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8428553C-07D8-4431-8B8E-46C934016173}"/>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4F7FF7F8-1F30-43FF-BEC9-758552C33193}"/>
              </a:ext>
            </a:extLst>
          </p:cNvPr>
          <p:cNvSpPr>
            <a:spLocks noGrp="1"/>
          </p:cNvSpPr>
          <p:nvPr>
            <p:ph type="dt" sz="half" idx="10"/>
          </p:nvPr>
        </p:nvSpPr>
        <p:spPr/>
        <p:txBody>
          <a:bodyPr/>
          <a:lstStyle/>
          <a:p>
            <a:fld id="{5981427C-2954-4031-B26A-1DA00DFE9E00}" type="datetime1">
              <a:rPr lang="zh-CN" altLang="en-US" smtClean="0"/>
              <a:t>2022/11/27</a:t>
            </a:fld>
            <a:endParaRPr lang="zh-CN" altLang="en-US"/>
          </a:p>
        </p:txBody>
      </p:sp>
      <p:sp>
        <p:nvSpPr>
          <p:cNvPr id="5" name="页脚占位符 4">
            <a:extLst>
              <a:ext uri="{FF2B5EF4-FFF2-40B4-BE49-F238E27FC236}">
                <a16:creationId xmlns:a16="http://schemas.microsoft.com/office/drawing/2014/main" id="{6EA46324-8583-455A-9D26-27F11FC5D7A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CD4E81D-45F9-4B8A-A18C-BFA04D951198}"/>
              </a:ext>
            </a:extLst>
          </p:cNvPr>
          <p:cNvSpPr>
            <a:spLocks noGrp="1"/>
          </p:cNvSpPr>
          <p:nvPr>
            <p:ph type="sldNum" sz="quarter" idx="12"/>
          </p:nvPr>
        </p:nvSpPr>
        <p:spPr/>
        <p:txBody>
          <a:bodyPr/>
          <a:lstStyle/>
          <a:p>
            <a:fld id="{662BC78D-C881-4762-9375-3E8955575EF4}" type="slidenum">
              <a:rPr lang="zh-CN" altLang="en-US" smtClean="0"/>
              <a:t>‹#›</a:t>
            </a:fld>
            <a:endParaRPr lang="zh-CN" altLang="en-US"/>
          </a:p>
        </p:txBody>
      </p:sp>
    </p:spTree>
    <p:extLst>
      <p:ext uri="{BB962C8B-B14F-4D97-AF65-F5344CB8AC3E}">
        <p14:creationId xmlns:p14="http://schemas.microsoft.com/office/powerpoint/2010/main" val="4431515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937F5F-BA3B-448E-A0A9-A5C5D2426D4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D0776B8-BF00-445B-9259-4E321659ED8E}"/>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E05CAC77-18AC-41FA-8363-3C481F9566BD}"/>
              </a:ext>
            </a:extLst>
          </p:cNvPr>
          <p:cNvSpPr>
            <a:spLocks noGrp="1"/>
          </p:cNvSpPr>
          <p:nvPr>
            <p:ph type="dt" sz="half" idx="10"/>
          </p:nvPr>
        </p:nvSpPr>
        <p:spPr/>
        <p:txBody>
          <a:bodyPr/>
          <a:lstStyle/>
          <a:p>
            <a:fld id="{9C086222-7973-4C6C-9FE5-B2222C300318}" type="datetime1">
              <a:rPr lang="zh-CN" altLang="en-US" smtClean="0"/>
              <a:t>2022/11/27</a:t>
            </a:fld>
            <a:endParaRPr lang="zh-CN" altLang="en-US"/>
          </a:p>
        </p:txBody>
      </p:sp>
      <p:sp>
        <p:nvSpPr>
          <p:cNvPr id="5" name="页脚占位符 4">
            <a:extLst>
              <a:ext uri="{FF2B5EF4-FFF2-40B4-BE49-F238E27FC236}">
                <a16:creationId xmlns:a16="http://schemas.microsoft.com/office/drawing/2014/main" id="{E8A0B094-8FD9-4FC7-B5E4-F99FE799953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C4F66E0-FA06-4D0C-845F-14702AF0BEA5}"/>
              </a:ext>
            </a:extLst>
          </p:cNvPr>
          <p:cNvSpPr>
            <a:spLocks noGrp="1"/>
          </p:cNvSpPr>
          <p:nvPr>
            <p:ph type="sldNum" sz="quarter" idx="12"/>
          </p:nvPr>
        </p:nvSpPr>
        <p:spPr/>
        <p:txBody>
          <a:bodyPr/>
          <a:lstStyle/>
          <a:p>
            <a:fld id="{662BC78D-C881-4762-9375-3E8955575EF4}" type="slidenum">
              <a:rPr lang="zh-CN" altLang="en-US" smtClean="0"/>
              <a:t>‹#›</a:t>
            </a:fld>
            <a:endParaRPr lang="zh-CN" altLang="en-US"/>
          </a:p>
        </p:txBody>
      </p:sp>
    </p:spTree>
    <p:extLst>
      <p:ext uri="{BB962C8B-B14F-4D97-AF65-F5344CB8AC3E}">
        <p14:creationId xmlns:p14="http://schemas.microsoft.com/office/powerpoint/2010/main" val="18910201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8BD01D-57E7-4A28-8AD5-42532943871C}"/>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6339AE7C-2398-4B41-8E7B-A4C6F6FF55F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74F4CDD5-E07E-4FAC-88B7-A4240AD60A72}"/>
              </a:ext>
            </a:extLst>
          </p:cNvPr>
          <p:cNvSpPr>
            <a:spLocks noGrp="1"/>
          </p:cNvSpPr>
          <p:nvPr>
            <p:ph type="dt" sz="half" idx="10"/>
          </p:nvPr>
        </p:nvSpPr>
        <p:spPr/>
        <p:txBody>
          <a:bodyPr/>
          <a:lstStyle/>
          <a:p>
            <a:fld id="{2480E131-3B05-4B46-BEC8-280F7FDD6FB3}" type="datetime1">
              <a:rPr lang="zh-CN" altLang="en-US" smtClean="0"/>
              <a:t>2022/11/27</a:t>
            </a:fld>
            <a:endParaRPr lang="zh-CN" altLang="en-US"/>
          </a:p>
        </p:txBody>
      </p:sp>
      <p:sp>
        <p:nvSpPr>
          <p:cNvPr id="5" name="页脚占位符 4">
            <a:extLst>
              <a:ext uri="{FF2B5EF4-FFF2-40B4-BE49-F238E27FC236}">
                <a16:creationId xmlns:a16="http://schemas.microsoft.com/office/drawing/2014/main" id="{3753991B-7709-4BC8-8143-1603EC4D91F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B5409F5-8A20-4BFC-B466-ECDCA3EEADF6}"/>
              </a:ext>
            </a:extLst>
          </p:cNvPr>
          <p:cNvSpPr>
            <a:spLocks noGrp="1"/>
          </p:cNvSpPr>
          <p:nvPr>
            <p:ph type="sldNum" sz="quarter" idx="12"/>
          </p:nvPr>
        </p:nvSpPr>
        <p:spPr/>
        <p:txBody>
          <a:bodyPr/>
          <a:lstStyle/>
          <a:p>
            <a:fld id="{662BC78D-C881-4762-9375-3E8955575EF4}" type="slidenum">
              <a:rPr lang="zh-CN" altLang="en-US" smtClean="0"/>
              <a:t>‹#›</a:t>
            </a:fld>
            <a:endParaRPr lang="zh-CN" altLang="en-US"/>
          </a:p>
        </p:txBody>
      </p:sp>
    </p:spTree>
    <p:extLst>
      <p:ext uri="{BB962C8B-B14F-4D97-AF65-F5344CB8AC3E}">
        <p14:creationId xmlns:p14="http://schemas.microsoft.com/office/powerpoint/2010/main" val="2964271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5A4D33-4C2F-4618-8F6F-DC9DB10BA18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336FE9E-A10E-47D2-8F7E-260D95AB317A}"/>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DBA0566F-1B2B-4D0A-A865-AD95CED04936}"/>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70CBF963-F887-45D7-9999-877534138116}"/>
              </a:ext>
            </a:extLst>
          </p:cNvPr>
          <p:cNvSpPr>
            <a:spLocks noGrp="1"/>
          </p:cNvSpPr>
          <p:nvPr>
            <p:ph type="dt" sz="half" idx="10"/>
          </p:nvPr>
        </p:nvSpPr>
        <p:spPr/>
        <p:txBody>
          <a:bodyPr/>
          <a:lstStyle/>
          <a:p>
            <a:fld id="{CD68BF39-E60D-45B5-8912-C6C78EB4084E}" type="datetime1">
              <a:rPr lang="zh-CN" altLang="en-US" smtClean="0"/>
              <a:t>2022/11/27</a:t>
            </a:fld>
            <a:endParaRPr lang="zh-CN" altLang="en-US"/>
          </a:p>
        </p:txBody>
      </p:sp>
      <p:sp>
        <p:nvSpPr>
          <p:cNvPr id="6" name="页脚占位符 5">
            <a:extLst>
              <a:ext uri="{FF2B5EF4-FFF2-40B4-BE49-F238E27FC236}">
                <a16:creationId xmlns:a16="http://schemas.microsoft.com/office/drawing/2014/main" id="{4E8668B5-BF3C-4D68-865E-A1C7841A930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26D4391-B4D1-47BB-9B98-C6C0F3514A75}"/>
              </a:ext>
            </a:extLst>
          </p:cNvPr>
          <p:cNvSpPr>
            <a:spLocks noGrp="1"/>
          </p:cNvSpPr>
          <p:nvPr>
            <p:ph type="sldNum" sz="quarter" idx="12"/>
          </p:nvPr>
        </p:nvSpPr>
        <p:spPr/>
        <p:txBody>
          <a:bodyPr/>
          <a:lstStyle/>
          <a:p>
            <a:fld id="{662BC78D-C881-4762-9375-3E8955575EF4}" type="slidenum">
              <a:rPr lang="zh-CN" altLang="en-US" smtClean="0"/>
              <a:t>‹#›</a:t>
            </a:fld>
            <a:endParaRPr lang="zh-CN" altLang="en-US"/>
          </a:p>
        </p:txBody>
      </p:sp>
    </p:spTree>
    <p:extLst>
      <p:ext uri="{BB962C8B-B14F-4D97-AF65-F5344CB8AC3E}">
        <p14:creationId xmlns:p14="http://schemas.microsoft.com/office/powerpoint/2010/main" val="15703850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9A9F5A-EF60-49A7-88D7-DB5670A2B7A8}"/>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84C35329-792F-482D-B240-FE3009BA7B8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D632F8CC-66E9-47C5-A656-ADBF38A8AFDB}"/>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626BFEAB-5AE6-481E-87F7-5072D89725C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78B3A239-74E4-446E-94AB-800B80403FB1}"/>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953C5D81-E73B-4AA0-BB9F-810FEE48D8BA}"/>
              </a:ext>
            </a:extLst>
          </p:cNvPr>
          <p:cNvSpPr>
            <a:spLocks noGrp="1"/>
          </p:cNvSpPr>
          <p:nvPr>
            <p:ph type="dt" sz="half" idx="10"/>
          </p:nvPr>
        </p:nvSpPr>
        <p:spPr/>
        <p:txBody>
          <a:bodyPr/>
          <a:lstStyle/>
          <a:p>
            <a:fld id="{CEC45443-0EA0-4199-85CB-45A7E25E8441}" type="datetime1">
              <a:rPr lang="zh-CN" altLang="en-US" smtClean="0"/>
              <a:t>2022/11/27</a:t>
            </a:fld>
            <a:endParaRPr lang="zh-CN" altLang="en-US"/>
          </a:p>
        </p:txBody>
      </p:sp>
      <p:sp>
        <p:nvSpPr>
          <p:cNvPr id="8" name="页脚占位符 7">
            <a:extLst>
              <a:ext uri="{FF2B5EF4-FFF2-40B4-BE49-F238E27FC236}">
                <a16:creationId xmlns:a16="http://schemas.microsoft.com/office/drawing/2014/main" id="{DC01EF46-B38C-48CA-AECC-AF49961477FE}"/>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B17AF355-D8E1-4A46-AA88-3806003858E8}"/>
              </a:ext>
            </a:extLst>
          </p:cNvPr>
          <p:cNvSpPr>
            <a:spLocks noGrp="1"/>
          </p:cNvSpPr>
          <p:nvPr>
            <p:ph type="sldNum" sz="quarter" idx="12"/>
          </p:nvPr>
        </p:nvSpPr>
        <p:spPr/>
        <p:txBody>
          <a:bodyPr/>
          <a:lstStyle/>
          <a:p>
            <a:fld id="{662BC78D-C881-4762-9375-3E8955575EF4}" type="slidenum">
              <a:rPr lang="zh-CN" altLang="en-US" smtClean="0"/>
              <a:t>‹#›</a:t>
            </a:fld>
            <a:endParaRPr lang="zh-CN" altLang="en-US"/>
          </a:p>
        </p:txBody>
      </p:sp>
    </p:spTree>
    <p:extLst>
      <p:ext uri="{BB962C8B-B14F-4D97-AF65-F5344CB8AC3E}">
        <p14:creationId xmlns:p14="http://schemas.microsoft.com/office/powerpoint/2010/main" val="20539086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3942BB-3DE6-4291-A3A1-E6BF09CFB61D}"/>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FF0AC527-E543-40BA-802C-4D147F3FC1F8}"/>
              </a:ext>
            </a:extLst>
          </p:cNvPr>
          <p:cNvSpPr>
            <a:spLocks noGrp="1"/>
          </p:cNvSpPr>
          <p:nvPr>
            <p:ph type="dt" sz="half" idx="10"/>
          </p:nvPr>
        </p:nvSpPr>
        <p:spPr/>
        <p:txBody>
          <a:bodyPr/>
          <a:lstStyle/>
          <a:p>
            <a:fld id="{68686A26-9A9B-4CC9-84B5-904516809AD3}" type="datetime1">
              <a:rPr lang="zh-CN" altLang="en-US" smtClean="0"/>
              <a:t>2022/11/27</a:t>
            </a:fld>
            <a:endParaRPr lang="zh-CN" altLang="en-US"/>
          </a:p>
        </p:txBody>
      </p:sp>
      <p:sp>
        <p:nvSpPr>
          <p:cNvPr id="4" name="页脚占位符 3">
            <a:extLst>
              <a:ext uri="{FF2B5EF4-FFF2-40B4-BE49-F238E27FC236}">
                <a16:creationId xmlns:a16="http://schemas.microsoft.com/office/drawing/2014/main" id="{42668F37-C2C1-4D0C-ACB5-E51CB9C17F7E}"/>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DF1C4E05-E198-4149-9ED0-BD131D6D5A84}"/>
              </a:ext>
            </a:extLst>
          </p:cNvPr>
          <p:cNvSpPr>
            <a:spLocks noGrp="1"/>
          </p:cNvSpPr>
          <p:nvPr>
            <p:ph type="sldNum" sz="quarter" idx="12"/>
          </p:nvPr>
        </p:nvSpPr>
        <p:spPr/>
        <p:txBody>
          <a:bodyPr/>
          <a:lstStyle/>
          <a:p>
            <a:fld id="{662BC78D-C881-4762-9375-3E8955575EF4}" type="slidenum">
              <a:rPr lang="zh-CN" altLang="en-US" smtClean="0"/>
              <a:t>‹#›</a:t>
            </a:fld>
            <a:endParaRPr lang="zh-CN" altLang="en-US"/>
          </a:p>
        </p:txBody>
      </p:sp>
    </p:spTree>
    <p:extLst>
      <p:ext uri="{BB962C8B-B14F-4D97-AF65-F5344CB8AC3E}">
        <p14:creationId xmlns:p14="http://schemas.microsoft.com/office/powerpoint/2010/main" val="16213087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107A0598-400C-4B83-BA29-9541822E2B37}"/>
              </a:ext>
            </a:extLst>
          </p:cNvPr>
          <p:cNvSpPr>
            <a:spLocks noGrp="1"/>
          </p:cNvSpPr>
          <p:nvPr>
            <p:ph type="dt" sz="half" idx="10"/>
          </p:nvPr>
        </p:nvSpPr>
        <p:spPr/>
        <p:txBody>
          <a:bodyPr/>
          <a:lstStyle/>
          <a:p>
            <a:fld id="{75E0025A-0B13-4938-A6B5-AF7B769B9CFF}" type="datetime1">
              <a:rPr lang="zh-CN" altLang="en-US" smtClean="0"/>
              <a:t>2022/11/27</a:t>
            </a:fld>
            <a:endParaRPr lang="zh-CN" altLang="en-US"/>
          </a:p>
        </p:txBody>
      </p:sp>
      <p:sp>
        <p:nvSpPr>
          <p:cNvPr id="3" name="页脚占位符 2">
            <a:extLst>
              <a:ext uri="{FF2B5EF4-FFF2-40B4-BE49-F238E27FC236}">
                <a16:creationId xmlns:a16="http://schemas.microsoft.com/office/drawing/2014/main" id="{78488AFF-7840-425B-A6E5-17E1DC5560C8}"/>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7FEE1D1D-F933-4D07-9A99-7C771B3799F4}"/>
              </a:ext>
            </a:extLst>
          </p:cNvPr>
          <p:cNvSpPr>
            <a:spLocks noGrp="1"/>
          </p:cNvSpPr>
          <p:nvPr>
            <p:ph type="sldNum" sz="quarter" idx="12"/>
          </p:nvPr>
        </p:nvSpPr>
        <p:spPr/>
        <p:txBody>
          <a:bodyPr/>
          <a:lstStyle/>
          <a:p>
            <a:fld id="{662BC78D-C881-4762-9375-3E8955575EF4}" type="slidenum">
              <a:rPr lang="zh-CN" altLang="en-US" smtClean="0"/>
              <a:t>‹#›</a:t>
            </a:fld>
            <a:endParaRPr lang="zh-CN" altLang="en-US"/>
          </a:p>
        </p:txBody>
      </p:sp>
    </p:spTree>
    <p:extLst>
      <p:ext uri="{BB962C8B-B14F-4D97-AF65-F5344CB8AC3E}">
        <p14:creationId xmlns:p14="http://schemas.microsoft.com/office/powerpoint/2010/main" val="6017160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8BA651-9A17-455C-A3AC-15A4C0EE25A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62E28AC5-A36B-47C0-983D-68DABBD79FF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5D6D935C-7ED8-4A8B-B8B9-92F1CEE3F8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2A77B06F-B435-427A-B742-A4BDE505DF1A}"/>
              </a:ext>
            </a:extLst>
          </p:cNvPr>
          <p:cNvSpPr>
            <a:spLocks noGrp="1"/>
          </p:cNvSpPr>
          <p:nvPr>
            <p:ph type="dt" sz="half" idx="10"/>
          </p:nvPr>
        </p:nvSpPr>
        <p:spPr/>
        <p:txBody>
          <a:bodyPr/>
          <a:lstStyle/>
          <a:p>
            <a:fld id="{7C39DC2E-F2A6-45D4-A10A-A78C1B3A65AA}" type="datetime1">
              <a:rPr lang="zh-CN" altLang="en-US" smtClean="0"/>
              <a:t>2022/11/27</a:t>
            </a:fld>
            <a:endParaRPr lang="zh-CN" altLang="en-US"/>
          </a:p>
        </p:txBody>
      </p:sp>
      <p:sp>
        <p:nvSpPr>
          <p:cNvPr id="6" name="页脚占位符 5">
            <a:extLst>
              <a:ext uri="{FF2B5EF4-FFF2-40B4-BE49-F238E27FC236}">
                <a16:creationId xmlns:a16="http://schemas.microsoft.com/office/drawing/2014/main" id="{45925968-EF2D-4C6E-8755-3D778EF86DA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B7F5213-330F-439C-B750-5E90B1A25065}"/>
              </a:ext>
            </a:extLst>
          </p:cNvPr>
          <p:cNvSpPr>
            <a:spLocks noGrp="1"/>
          </p:cNvSpPr>
          <p:nvPr>
            <p:ph type="sldNum" sz="quarter" idx="12"/>
          </p:nvPr>
        </p:nvSpPr>
        <p:spPr/>
        <p:txBody>
          <a:bodyPr/>
          <a:lstStyle/>
          <a:p>
            <a:fld id="{662BC78D-C881-4762-9375-3E8955575EF4}" type="slidenum">
              <a:rPr lang="zh-CN" altLang="en-US" smtClean="0"/>
              <a:t>‹#›</a:t>
            </a:fld>
            <a:endParaRPr lang="zh-CN" altLang="en-US"/>
          </a:p>
        </p:txBody>
      </p:sp>
    </p:spTree>
    <p:extLst>
      <p:ext uri="{BB962C8B-B14F-4D97-AF65-F5344CB8AC3E}">
        <p14:creationId xmlns:p14="http://schemas.microsoft.com/office/powerpoint/2010/main" val="25971496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8DB124-6D46-4004-8AAB-8EE11903446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892FCA6F-9AB5-45E8-823B-E99BE5BF40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FB6ADCE6-3F19-419C-B7C6-E56E8A19B1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D5C5BAA1-AA57-4A4B-A4DE-EE3C4F4C2063}"/>
              </a:ext>
            </a:extLst>
          </p:cNvPr>
          <p:cNvSpPr>
            <a:spLocks noGrp="1"/>
          </p:cNvSpPr>
          <p:nvPr>
            <p:ph type="dt" sz="half" idx="10"/>
          </p:nvPr>
        </p:nvSpPr>
        <p:spPr/>
        <p:txBody>
          <a:bodyPr/>
          <a:lstStyle/>
          <a:p>
            <a:fld id="{B4ACB130-A06B-4AFD-94B1-61D7C3FFD9E7}" type="datetime1">
              <a:rPr lang="zh-CN" altLang="en-US" smtClean="0"/>
              <a:t>2022/11/27</a:t>
            </a:fld>
            <a:endParaRPr lang="zh-CN" altLang="en-US"/>
          </a:p>
        </p:txBody>
      </p:sp>
      <p:sp>
        <p:nvSpPr>
          <p:cNvPr id="6" name="页脚占位符 5">
            <a:extLst>
              <a:ext uri="{FF2B5EF4-FFF2-40B4-BE49-F238E27FC236}">
                <a16:creationId xmlns:a16="http://schemas.microsoft.com/office/drawing/2014/main" id="{B493C166-1D6E-4968-B023-4549B7E3ACE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89ECF4F-9D6A-4332-AE8D-505760613BD7}"/>
              </a:ext>
            </a:extLst>
          </p:cNvPr>
          <p:cNvSpPr>
            <a:spLocks noGrp="1"/>
          </p:cNvSpPr>
          <p:nvPr>
            <p:ph type="sldNum" sz="quarter" idx="12"/>
          </p:nvPr>
        </p:nvSpPr>
        <p:spPr/>
        <p:txBody>
          <a:bodyPr/>
          <a:lstStyle/>
          <a:p>
            <a:fld id="{662BC78D-C881-4762-9375-3E8955575EF4}" type="slidenum">
              <a:rPr lang="zh-CN" altLang="en-US" smtClean="0"/>
              <a:t>‹#›</a:t>
            </a:fld>
            <a:endParaRPr lang="zh-CN" altLang="en-US"/>
          </a:p>
        </p:txBody>
      </p:sp>
    </p:spTree>
    <p:extLst>
      <p:ext uri="{BB962C8B-B14F-4D97-AF65-F5344CB8AC3E}">
        <p14:creationId xmlns:p14="http://schemas.microsoft.com/office/powerpoint/2010/main" val="27368049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A46431B3-D1A3-4567-9873-0927DEA63CC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BF0DC9A0-8862-4F7E-A071-120146548CA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990EEDF3-E68A-450B-82BE-0280D0399B2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598DF3-01BC-4C79-9D9A-74418D9579D3}" type="datetime1">
              <a:rPr lang="zh-CN" altLang="en-US" smtClean="0"/>
              <a:t>2022/11/27</a:t>
            </a:fld>
            <a:endParaRPr lang="zh-CN" altLang="en-US"/>
          </a:p>
        </p:txBody>
      </p:sp>
      <p:sp>
        <p:nvSpPr>
          <p:cNvPr id="5" name="页脚占位符 4">
            <a:extLst>
              <a:ext uri="{FF2B5EF4-FFF2-40B4-BE49-F238E27FC236}">
                <a16:creationId xmlns:a16="http://schemas.microsoft.com/office/drawing/2014/main" id="{2580FF5F-EA88-4F2B-96E7-1984DDBAC4F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7F6992E9-6652-450B-BFD6-067A42AAE20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2BC78D-C881-4762-9375-3E8955575EF4}" type="slidenum">
              <a:rPr lang="zh-CN" altLang="en-US" smtClean="0"/>
              <a:t>‹#›</a:t>
            </a:fld>
            <a:endParaRPr lang="zh-CN" altLang="en-US"/>
          </a:p>
        </p:txBody>
      </p:sp>
    </p:spTree>
    <p:extLst>
      <p:ext uri="{BB962C8B-B14F-4D97-AF65-F5344CB8AC3E}">
        <p14:creationId xmlns:p14="http://schemas.microsoft.com/office/powerpoint/2010/main" val="28288321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www.cse.psu.edu/~gxc27/teach/514/lab2/python/" TargetMode="External"/><Relationship Id="rId2" Type="http://schemas.openxmlformats.org/officeDocument/2006/relationships/hyperlink" Target="https://media.pearsoncmg.com/aw/aw_kurose_network_3/labs/lab6/lab6.html"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562B0E-8311-4B82-9462-46AA0681C814}"/>
              </a:ext>
            </a:extLst>
          </p:cNvPr>
          <p:cNvSpPr>
            <a:spLocks noGrp="1"/>
          </p:cNvSpPr>
          <p:nvPr>
            <p:ph type="ctrTitle"/>
          </p:nvPr>
        </p:nvSpPr>
        <p:spPr/>
        <p:txBody>
          <a:bodyPr/>
          <a:lstStyle/>
          <a:p>
            <a:r>
              <a:rPr lang="zh-CN" altLang="en-US" dirty="0"/>
              <a:t>网络层控制平面实验</a:t>
            </a:r>
            <a:br>
              <a:rPr lang="en-US" altLang="zh-CN" dirty="0"/>
            </a:br>
            <a:r>
              <a:rPr lang="zh-CN" altLang="en-US" dirty="0"/>
              <a:t>分布式距离向量路由算法</a:t>
            </a:r>
          </a:p>
        </p:txBody>
      </p:sp>
      <p:sp>
        <p:nvSpPr>
          <p:cNvPr id="3" name="副标题 2">
            <a:extLst>
              <a:ext uri="{FF2B5EF4-FFF2-40B4-BE49-F238E27FC236}">
                <a16:creationId xmlns:a16="http://schemas.microsoft.com/office/drawing/2014/main" id="{4BE8500E-9C44-41A7-823C-545B250EE1DD}"/>
              </a:ext>
            </a:extLst>
          </p:cNvPr>
          <p:cNvSpPr>
            <a:spLocks noGrp="1"/>
          </p:cNvSpPr>
          <p:nvPr>
            <p:ph type="subTitle" idx="1"/>
          </p:nvPr>
        </p:nvSpPr>
        <p:spPr/>
        <p:txBody>
          <a:bodyPr/>
          <a:lstStyle/>
          <a:p>
            <a:r>
              <a:rPr lang="zh-CN" altLang="en-US" dirty="0"/>
              <a:t>计算机网络 </a:t>
            </a:r>
            <a:r>
              <a:rPr lang="en-US" altLang="zh-CN" dirty="0"/>
              <a:t>2021</a:t>
            </a:r>
            <a:r>
              <a:rPr lang="zh-CN" altLang="en-US" dirty="0"/>
              <a:t>秋</a:t>
            </a:r>
          </a:p>
        </p:txBody>
      </p:sp>
      <p:sp>
        <p:nvSpPr>
          <p:cNvPr id="4" name="文本框 3">
            <a:extLst>
              <a:ext uri="{FF2B5EF4-FFF2-40B4-BE49-F238E27FC236}">
                <a16:creationId xmlns:a16="http://schemas.microsoft.com/office/drawing/2014/main" id="{D178E097-9EBC-495B-89D4-BB9878BC8126}"/>
              </a:ext>
            </a:extLst>
          </p:cNvPr>
          <p:cNvSpPr txBox="1"/>
          <p:nvPr/>
        </p:nvSpPr>
        <p:spPr>
          <a:xfrm>
            <a:off x="6710205" y="4684769"/>
            <a:ext cx="3270447" cy="646331"/>
          </a:xfrm>
          <a:prstGeom prst="rect">
            <a:avLst/>
          </a:prstGeom>
          <a:noFill/>
        </p:spPr>
        <p:txBody>
          <a:bodyPr wrap="none" rtlCol="0">
            <a:spAutoFit/>
          </a:bodyPr>
          <a:lstStyle/>
          <a:p>
            <a:pPr algn="ctr"/>
            <a:r>
              <a:rPr lang="zh-CN" altLang="en-US"/>
              <a:t>梅昊</a:t>
            </a:r>
            <a:endParaRPr lang="en-US" altLang="zh-CN"/>
          </a:p>
          <a:p>
            <a:pPr algn="ctr"/>
            <a:r>
              <a:rPr lang="en-US" altLang="zh-CN"/>
              <a:t>22210240098@m.fudan.edu.cn</a:t>
            </a:r>
            <a:endParaRPr lang="zh-CN" altLang="en-US" dirty="0"/>
          </a:p>
        </p:txBody>
      </p:sp>
      <p:sp>
        <p:nvSpPr>
          <p:cNvPr id="5" name="文本框 4">
            <a:extLst>
              <a:ext uri="{FF2B5EF4-FFF2-40B4-BE49-F238E27FC236}">
                <a16:creationId xmlns:a16="http://schemas.microsoft.com/office/drawing/2014/main" id="{D4D803AA-6E60-467E-88AD-2A3AB3A430D1}"/>
              </a:ext>
            </a:extLst>
          </p:cNvPr>
          <p:cNvSpPr txBox="1"/>
          <p:nvPr/>
        </p:nvSpPr>
        <p:spPr>
          <a:xfrm>
            <a:off x="2568309" y="4684770"/>
            <a:ext cx="3270447" cy="646331"/>
          </a:xfrm>
          <a:prstGeom prst="rect">
            <a:avLst/>
          </a:prstGeom>
          <a:noFill/>
        </p:spPr>
        <p:txBody>
          <a:bodyPr wrap="none" rtlCol="0">
            <a:spAutoFit/>
          </a:bodyPr>
          <a:lstStyle/>
          <a:p>
            <a:pPr algn="ctr"/>
            <a:r>
              <a:rPr lang="zh-CN" altLang="en-US"/>
              <a:t>罗聪</a:t>
            </a:r>
            <a:endParaRPr lang="en-US" altLang="zh-CN"/>
          </a:p>
          <a:p>
            <a:pPr algn="ctr"/>
            <a:r>
              <a:rPr lang="en-US" altLang="zh-CN"/>
              <a:t>21210240093@m.fudan.edu.cn</a:t>
            </a:r>
            <a:endParaRPr lang="zh-CN" altLang="en-US" dirty="0"/>
          </a:p>
        </p:txBody>
      </p:sp>
      <p:sp>
        <p:nvSpPr>
          <p:cNvPr id="6" name="灯片编号占位符 5">
            <a:extLst>
              <a:ext uri="{FF2B5EF4-FFF2-40B4-BE49-F238E27FC236}">
                <a16:creationId xmlns:a16="http://schemas.microsoft.com/office/drawing/2014/main" id="{CB2EE19F-ADFB-48E3-BF73-87F8AEB1170F}"/>
              </a:ext>
            </a:extLst>
          </p:cNvPr>
          <p:cNvSpPr>
            <a:spLocks noGrp="1"/>
          </p:cNvSpPr>
          <p:nvPr>
            <p:ph type="sldNum" sz="quarter" idx="12"/>
          </p:nvPr>
        </p:nvSpPr>
        <p:spPr/>
        <p:txBody>
          <a:bodyPr/>
          <a:lstStyle/>
          <a:p>
            <a:fld id="{662BC78D-C881-4762-9375-3E8955575EF4}" type="slidenum">
              <a:rPr lang="zh-CN" altLang="en-US" smtClean="0"/>
              <a:t>1</a:t>
            </a:fld>
            <a:endParaRPr lang="zh-CN" altLang="en-US"/>
          </a:p>
        </p:txBody>
      </p:sp>
    </p:spTree>
    <p:extLst>
      <p:ext uri="{BB962C8B-B14F-4D97-AF65-F5344CB8AC3E}">
        <p14:creationId xmlns:p14="http://schemas.microsoft.com/office/powerpoint/2010/main" val="7328009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46028D-2091-4530-B8BC-92737B68D27F}"/>
              </a:ext>
            </a:extLst>
          </p:cNvPr>
          <p:cNvSpPr>
            <a:spLocks noGrp="1"/>
          </p:cNvSpPr>
          <p:nvPr>
            <p:ph type="title"/>
          </p:nvPr>
        </p:nvSpPr>
        <p:spPr/>
        <p:txBody>
          <a:bodyPr/>
          <a:lstStyle/>
          <a:p>
            <a:r>
              <a:rPr lang="zh-CN" altLang="en-US" dirty="0"/>
              <a:t>实验任务</a:t>
            </a:r>
          </a:p>
        </p:txBody>
      </p:sp>
      <p:sp>
        <p:nvSpPr>
          <p:cNvPr id="3" name="内容占位符 2">
            <a:extLst>
              <a:ext uri="{FF2B5EF4-FFF2-40B4-BE49-F238E27FC236}">
                <a16:creationId xmlns:a16="http://schemas.microsoft.com/office/drawing/2014/main" id="{3BD290F0-6643-40BC-9163-F5AE08BE80EA}"/>
              </a:ext>
            </a:extLst>
          </p:cNvPr>
          <p:cNvSpPr>
            <a:spLocks noGrp="1"/>
          </p:cNvSpPr>
          <p:nvPr>
            <p:ph idx="1"/>
          </p:nvPr>
        </p:nvSpPr>
        <p:spPr/>
        <p:txBody>
          <a:bodyPr>
            <a:normAutofit/>
          </a:bodyPr>
          <a:lstStyle/>
          <a:p>
            <a:r>
              <a:rPr lang="en-US" altLang="zh-CN" dirty="0"/>
              <a:t>rtupdate0(struct </a:t>
            </a:r>
            <a:r>
              <a:rPr lang="en-US" altLang="zh-CN" dirty="0" err="1"/>
              <a:t>rtpkt</a:t>
            </a:r>
            <a:r>
              <a:rPr lang="en-US" altLang="zh-CN" dirty="0"/>
              <a:t>* </a:t>
            </a:r>
            <a:r>
              <a:rPr lang="en-US" altLang="zh-CN" dirty="0" err="1"/>
              <a:t>rcvdpkt</a:t>
            </a:r>
            <a:r>
              <a:rPr lang="en-US" altLang="zh-CN" dirty="0"/>
              <a:t>)</a:t>
            </a:r>
          </a:p>
          <a:p>
            <a:pPr lvl="1"/>
            <a:r>
              <a:rPr lang="zh-CN" altLang="en-US" dirty="0"/>
              <a:t>当节点</a:t>
            </a:r>
            <a:r>
              <a:rPr lang="en-US" altLang="zh-CN" dirty="0"/>
              <a:t>0</a:t>
            </a:r>
            <a:r>
              <a:rPr lang="zh-CN" altLang="en-US" dirty="0"/>
              <a:t>收到一个由其直接相连邻居之一发给它的路由选择分组时，调用该函数，参数*</a:t>
            </a:r>
            <a:r>
              <a:rPr lang="en-US" altLang="zh-CN" dirty="0" err="1"/>
              <a:t>rcvdpkt</a:t>
            </a:r>
            <a:r>
              <a:rPr lang="zh-CN" altLang="en-US" dirty="0"/>
              <a:t>是一个指向接收分组的指针</a:t>
            </a:r>
            <a:endParaRPr lang="en-US" altLang="zh-CN" dirty="0"/>
          </a:p>
          <a:p>
            <a:pPr lvl="1"/>
            <a:r>
              <a:rPr lang="en-US" altLang="zh-CN" dirty="0"/>
              <a:t>rtupdate0( )</a:t>
            </a:r>
            <a:r>
              <a:rPr lang="zh-CN" altLang="en-US" dirty="0"/>
              <a:t>从其他节点</a:t>
            </a:r>
            <a:r>
              <a:rPr lang="en-US" altLang="zh-CN" dirty="0" err="1"/>
              <a:t>i</a:t>
            </a:r>
            <a:r>
              <a:rPr lang="zh-CN" altLang="en-US" dirty="0"/>
              <a:t>接收的路由选择更新分组中，包含了节点</a:t>
            </a:r>
            <a:r>
              <a:rPr lang="en-US" altLang="zh-CN" dirty="0" err="1"/>
              <a:t>i</a:t>
            </a:r>
            <a:r>
              <a:rPr lang="zh-CN" altLang="en-US" dirty="0"/>
              <a:t>到所有其他网络节点的当前最短路径开销值</a:t>
            </a:r>
            <a:endParaRPr lang="en-US" altLang="zh-CN" dirty="0"/>
          </a:p>
          <a:p>
            <a:pPr lvl="1"/>
            <a:r>
              <a:rPr lang="en-US" altLang="zh-CN" dirty="0"/>
              <a:t>rtupdate0( )</a:t>
            </a:r>
            <a:r>
              <a:rPr lang="zh-CN" altLang="en-US" dirty="0"/>
              <a:t>使用这些收到的值来更新其自身的距离表</a:t>
            </a:r>
            <a:endParaRPr lang="en-US" altLang="zh-CN" dirty="0"/>
          </a:p>
          <a:p>
            <a:pPr lvl="1"/>
            <a:r>
              <a:rPr lang="zh-CN" altLang="en-US" dirty="0"/>
              <a:t>如果它自己到另外节点的最低开销由于此更新而发生改变的话，则节点</a:t>
            </a:r>
            <a:r>
              <a:rPr lang="en-US" altLang="zh-CN" dirty="0"/>
              <a:t>0</a:t>
            </a:r>
            <a:r>
              <a:rPr lang="zh-CN" altLang="en-US" dirty="0"/>
              <a:t>通过发送一个路由选择分组来通知其直接相连邻居这种最低开销的变化，仅有直接相连的节点才交换路由选择分组</a:t>
            </a:r>
            <a:endParaRPr lang="en-US" altLang="zh-CN" dirty="0"/>
          </a:p>
        </p:txBody>
      </p:sp>
      <p:sp>
        <p:nvSpPr>
          <p:cNvPr id="4" name="灯片编号占位符 3">
            <a:extLst>
              <a:ext uri="{FF2B5EF4-FFF2-40B4-BE49-F238E27FC236}">
                <a16:creationId xmlns:a16="http://schemas.microsoft.com/office/drawing/2014/main" id="{EA9A8386-295D-4FE2-93FA-766E1E5D4944}"/>
              </a:ext>
            </a:extLst>
          </p:cNvPr>
          <p:cNvSpPr>
            <a:spLocks noGrp="1"/>
          </p:cNvSpPr>
          <p:nvPr>
            <p:ph type="sldNum" sz="quarter" idx="12"/>
          </p:nvPr>
        </p:nvSpPr>
        <p:spPr/>
        <p:txBody>
          <a:bodyPr/>
          <a:lstStyle/>
          <a:p>
            <a:fld id="{662BC78D-C881-4762-9375-3E8955575EF4}" type="slidenum">
              <a:rPr lang="zh-CN" altLang="en-US" smtClean="0"/>
              <a:t>10</a:t>
            </a:fld>
            <a:endParaRPr lang="zh-CN" altLang="en-US"/>
          </a:p>
        </p:txBody>
      </p:sp>
    </p:spTree>
    <p:extLst>
      <p:ext uri="{BB962C8B-B14F-4D97-AF65-F5344CB8AC3E}">
        <p14:creationId xmlns:p14="http://schemas.microsoft.com/office/powerpoint/2010/main" val="30651791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46028D-2091-4530-B8BC-92737B68D27F}"/>
              </a:ext>
            </a:extLst>
          </p:cNvPr>
          <p:cNvSpPr>
            <a:spLocks noGrp="1"/>
          </p:cNvSpPr>
          <p:nvPr>
            <p:ph type="title"/>
          </p:nvPr>
        </p:nvSpPr>
        <p:spPr/>
        <p:txBody>
          <a:bodyPr/>
          <a:lstStyle/>
          <a:p>
            <a:r>
              <a:rPr lang="zh-CN" altLang="en-US" dirty="0"/>
              <a:t>函数分析</a:t>
            </a:r>
          </a:p>
        </p:txBody>
      </p:sp>
      <p:sp>
        <p:nvSpPr>
          <p:cNvPr id="3" name="内容占位符 2">
            <a:extLst>
              <a:ext uri="{FF2B5EF4-FFF2-40B4-BE49-F238E27FC236}">
                <a16:creationId xmlns:a16="http://schemas.microsoft.com/office/drawing/2014/main" id="{3BD290F0-6643-40BC-9163-F5AE08BE80EA}"/>
              </a:ext>
            </a:extLst>
          </p:cNvPr>
          <p:cNvSpPr>
            <a:spLocks noGrp="1"/>
          </p:cNvSpPr>
          <p:nvPr>
            <p:ph idx="1"/>
          </p:nvPr>
        </p:nvSpPr>
        <p:spPr/>
        <p:txBody>
          <a:bodyPr>
            <a:normAutofit/>
          </a:bodyPr>
          <a:lstStyle/>
          <a:p>
            <a:pPr marL="0" indent="0">
              <a:buNone/>
            </a:pPr>
            <a:endParaRPr lang="en-US" altLang="zh-CN" dirty="0"/>
          </a:p>
          <a:p>
            <a:pPr marL="0" indent="0">
              <a:buNone/>
            </a:pPr>
            <a:endParaRPr lang="en-US" altLang="zh-CN" dirty="0"/>
          </a:p>
          <a:p>
            <a:pPr marL="0" indent="0">
              <a:buNone/>
            </a:pPr>
            <a:r>
              <a:rPr lang="en-US" altLang="zh-CN" dirty="0"/>
              <a:t>struct </a:t>
            </a:r>
            <a:r>
              <a:rPr lang="en-US" altLang="zh-CN" dirty="0" err="1"/>
              <a:t>distance_table</a:t>
            </a:r>
            <a:r>
              <a:rPr lang="en-US" altLang="zh-CN" dirty="0"/>
              <a:t> </a:t>
            </a:r>
          </a:p>
          <a:p>
            <a:pPr marL="0" indent="0">
              <a:buNone/>
            </a:pPr>
            <a:r>
              <a:rPr lang="en-US" altLang="zh-CN" dirty="0"/>
              <a:t>{</a:t>
            </a:r>
          </a:p>
          <a:p>
            <a:pPr marL="0" indent="0">
              <a:buNone/>
            </a:pPr>
            <a:r>
              <a:rPr lang="en-US" altLang="zh-CN" dirty="0"/>
              <a:t>   int costs[4][4];</a:t>
            </a:r>
          </a:p>
          <a:p>
            <a:pPr marL="0" indent="0">
              <a:buNone/>
            </a:pPr>
            <a:r>
              <a:rPr lang="en-US" altLang="zh-CN" dirty="0"/>
              <a:t>} dt0;</a:t>
            </a:r>
          </a:p>
          <a:p>
            <a:r>
              <a:rPr lang="en-US" altLang="zh-CN" dirty="0"/>
              <a:t>dt0</a:t>
            </a:r>
            <a:r>
              <a:rPr lang="zh-CN" altLang="en-US" dirty="0"/>
              <a:t>为节点</a:t>
            </a:r>
            <a:r>
              <a:rPr lang="en-US" altLang="zh-CN" dirty="0"/>
              <a:t>0</a:t>
            </a:r>
            <a:r>
              <a:rPr lang="zh-CN" altLang="en-US" dirty="0"/>
              <a:t>的距离表</a:t>
            </a:r>
            <a:endParaRPr lang="en-US" altLang="zh-CN" dirty="0"/>
          </a:p>
          <a:p>
            <a:r>
              <a:rPr lang="en-US" altLang="zh-CN" dirty="0"/>
              <a:t>cost[</a:t>
            </a:r>
            <a:r>
              <a:rPr lang="en-US" altLang="zh-CN" dirty="0" err="1"/>
              <a:t>i</a:t>
            </a:r>
            <a:r>
              <a:rPr lang="en-US" altLang="zh-CN" dirty="0"/>
              <a:t>][j]</a:t>
            </a:r>
            <a:r>
              <a:rPr lang="zh-CN" altLang="en-US" dirty="0"/>
              <a:t>为节点</a:t>
            </a:r>
            <a:r>
              <a:rPr lang="en-US" altLang="zh-CN" dirty="0"/>
              <a:t>0</a:t>
            </a:r>
            <a:r>
              <a:rPr lang="zh-CN" altLang="en-US" dirty="0"/>
              <a:t>通过邻居</a:t>
            </a:r>
            <a:r>
              <a:rPr lang="en-US" altLang="zh-CN" dirty="0"/>
              <a:t>j</a:t>
            </a:r>
            <a:r>
              <a:rPr lang="zh-CN" altLang="en-US" dirty="0"/>
              <a:t>到达节点</a:t>
            </a:r>
            <a:r>
              <a:rPr lang="en-US" altLang="zh-CN" dirty="0" err="1"/>
              <a:t>i</a:t>
            </a:r>
            <a:r>
              <a:rPr lang="zh-CN" altLang="en-US" dirty="0"/>
              <a:t>的当前</a:t>
            </a:r>
            <a:r>
              <a:rPr lang="zh-CN" altLang="en-US" dirty="0">
                <a:latin typeface="+mn-ea"/>
              </a:rPr>
              <a:t>开销估计值</a:t>
            </a:r>
            <a:endParaRPr lang="en-US" altLang="zh-CN" dirty="0"/>
          </a:p>
        </p:txBody>
      </p:sp>
      <p:sp>
        <p:nvSpPr>
          <p:cNvPr id="4" name="灯片编号占位符 3">
            <a:extLst>
              <a:ext uri="{FF2B5EF4-FFF2-40B4-BE49-F238E27FC236}">
                <a16:creationId xmlns:a16="http://schemas.microsoft.com/office/drawing/2014/main" id="{EA9A8386-295D-4FE2-93FA-766E1E5D4944}"/>
              </a:ext>
            </a:extLst>
          </p:cNvPr>
          <p:cNvSpPr>
            <a:spLocks noGrp="1"/>
          </p:cNvSpPr>
          <p:nvPr>
            <p:ph type="sldNum" sz="quarter" idx="12"/>
          </p:nvPr>
        </p:nvSpPr>
        <p:spPr/>
        <p:txBody>
          <a:bodyPr/>
          <a:lstStyle/>
          <a:p>
            <a:fld id="{662BC78D-C881-4762-9375-3E8955575EF4}" type="slidenum">
              <a:rPr lang="zh-CN" altLang="en-US" smtClean="0"/>
              <a:t>11</a:t>
            </a:fld>
            <a:endParaRPr lang="zh-CN" altLang="en-US"/>
          </a:p>
        </p:txBody>
      </p:sp>
      <p:sp>
        <p:nvSpPr>
          <p:cNvPr id="5" name="Rectangle 4">
            <a:extLst>
              <a:ext uri="{FF2B5EF4-FFF2-40B4-BE49-F238E27FC236}">
                <a16:creationId xmlns:a16="http://schemas.microsoft.com/office/drawing/2014/main" id="{3F21A288-D7AF-4032-86FC-D6FE504A04FC}"/>
              </a:ext>
            </a:extLst>
          </p:cNvPr>
          <p:cNvSpPr>
            <a:spLocks noChangeArrowheads="1"/>
          </p:cNvSpPr>
          <p:nvPr/>
        </p:nvSpPr>
        <p:spPr bwMode="auto">
          <a:xfrm>
            <a:off x="2321927" y="1772270"/>
            <a:ext cx="7816850" cy="519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p>
            <a:r>
              <a:rPr lang="en-US" sz="2800" i="1" dirty="0">
                <a:solidFill>
                  <a:srgbClr val="CC0000"/>
                </a:solidFill>
                <a:cs typeface="Times New Roman" charset="0"/>
              </a:rPr>
              <a:t>D</a:t>
            </a:r>
            <a:r>
              <a:rPr lang="en-US" sz="2800" i="1" baseline="-30000" dirty="0">
                <a:solidFill>
                  <a:srgbClr val="CC0000"/>
                </a:solidFill>
                <a:cs typeface="Times New Roman" charset="0"/>
              </a:rPr>
              <a:t>x</a:t>
            </a:r>
            <a:r>
              <a:rPr lang="en-US" sz="2800" i="1" dirty="0">
                <a:solidFill>
                  <a:srgbClr val="CC0000"/>
                </a:solidFill>
                <a:cs typeface="Times New Roman" charset="0"/>
              </a:rPr>
              <a:t>(y) ← </a:t>
            </a:r>
            <a:r>
              <a:rPr lang="en-US" sz="2800" i="1" dirty="0" err="1">
                <a:solidFill>
                  <a:srgbClr val="CC0000"/>
                </a:solidFill>
                <a:cs typeface="Times New Roman" charset="0"/>
              </a:rPr>
              <a:t>min</a:t>
            </a:r>
            <a:r>
              <a:rPr lang="en-US" sz="2800" i="1" baseline="-30000" dirty="0" err="1">
                <a:solidFill>
                  <a:srgbClr val="CC0000"/>
                </a:solidFill>
                <a:cs typeface="Times New Roman" charset="0"/>
              </a:rPr>
              <a:t>v</a:t>
            </a:r>
            <a:r>
              <a:rPr lang="en-US" sz="2800" i="1" dirty="0">
                <a:solidFill>
                  <a:srgbClr val="CC0000"/>
                </a:solidFill>
                <a:cs typeface="Times New Roman" charset="0"/>
              </a:rPr>
              <a:t>{c(</a:t>
            </a:r>
            <a:r>
              <a:rPr lang="en-US" sz="2800" i="1" dirty="0" err="1">
                <a:solidFill>
                  <a:srgbClr val="CC0000"/>
                </a:solidFill>
                <a:cs typeface="Times New Roman" charset="0"/>
              </a:rPr>
              <a:t>x,v</a:t>
            </a:r>
            <a:r>
              <a:rPr lang="en-US" sz="2800" i="1" dirty="0">
                <a:solidFill>
                  <a:srgbClr val="CC0000"/>
                </a:solidFill>
                <a:cs typeface="Times New Roman" charset="0"/>
              </a:rPr>
              <a:t>) + </a:t>
            </a:r>
            <a:r>
              <a:rPr lang="en-US" sz="2800" i="1" dirty="0" err="1">
                <a:solidFill>
                  <a:srgbClr val="CC0000"/>
                </a:solidFill>
                <a:cs typeface="Times New Roman" charset="0"/>
              </a:rPr>
              <a:t>D</a:t>
            </a:r>
            <a:r>
              <a:rPr lang="en-US" sz="2800" i="1" baseline="-30000" dirty="0" err="1">
                <a:solidFill>
                  <a:srgbClr val="CC0000"/>
                </a:solidFill>
                <a:cs typeface="Times New Roman" charset="0"/>
              </a:rPr>
              <a:t>v</a:t>
            </a:r>
            <a:r>
              <a:rPr lang="en-US" sz="2800" i="1" dirty="0">
                <a:solidFill>
                  <a:srgbClr val="CC0000"/>
                </a:solidFill>
                <a:cs typeface="Times New Roman" charset="0"/>
              </a:rPr>
              <a:t>(y)}  for each node y </a:t>
            </a:r>
            <a:r>
              <a:rPr lang="en-US" sz="2800" i="1" dirty="0">
                <a:solidFill>
                  <a:srgbClr val="CC0000"/>
                </a:solidFill>
                <a:ea typeface="MS Mincho" charset="0"/>
                <a:cs typeface="MS Mincho" charset="0"/>
              </a:rPr>
              <a:t>∊</a:t>
            </a:r>
            <a:r>
              <a:rPr lang="en-US" sz="2800" i="1" dirty="0">
                <a:solidFill>
                  <a:srgbClr val="CC0000"/>
                </a:solidFill>
                <a:cs typeface="Times New Roman" charset="0"/>
              </a:rPr>
              <a:t> N</a:t>
            </a:r>
          </a:p>
        </p:txBody>
      </p:sp>
      <p:sp>
        <p:nvSpPr>
          <p:cNvPr id="6" name="矩形 5">
            <a:extLst>
              <a:ext uri="{FF2B5EF4-FFF2-40B4-BE49-F238E27FC236}">
                <a16:creationId xmlns:a16="http://schemas.microsoft.com/office/drawing/2014/main" id="{F79060E0-3004-4936-815B-278355E19D33}"/>
              </a:ext>
            </a:extLst>
          </p:cNvPr>
          <p:cNvSpPr/>
          <p:nvPr/>
        </p:nvSpPr>
        <p:spPr>
          <a:xfrm>
            <a:off x="1984107" y="2268254"/>
            <a:ext cx="5359400" cy="369332"/>
          </a:xfrm>
          <a:prstGeom prst="rect">
            <a:avLst/>
          </a:prstGeom>
        </p:spPr>
        <p:txBody>
          <a:bodyPr wrap="square">
            <a:spAutoFit/>
          </a:bodyPr>
          <a:lstStyle/>
          <a:p>
            <a:pPr marL="289560">
              <a:spcBef>
                <a:spcPts val="45"/>
              </a:spcBef>
              <a:tabLst>
                <a:tab pos="951865" algn="l"/>
              </a:tabLst>
            </a:pPr>
            <a:r>
              <a:rPr lang="en-US" altLang="zh-CN" spc="5" dirty="0">
                <a:solidFill>
                  <a:srgbClr val="319369"/>
                </a:solidFill>
                <a:latin typeface="Noto Sans Mono CJK JP Bold"/>
                <a:cs typeface="Noto Sans Mono CJK JP Bold"/>
              </a:rPr>
              <a:t>X</a:t>
            </a:r>
            <a:r>
              <a:rPr lang="zh-CN" altLang="en-US" dirty="0">
                <a:solidFill>
                  <a:srgbClr val="319369"/>
                </a:solidFill>
                <a:latin typeface="Noto Sans Mono CJK JP Bold"/>
                <a:cs typeface="Noto Sans Mono CJK JP Bold"/>
              </a:rPr>
              <a:t>往</a:t>
            </a:r>
            <a:r>
              <a:rPr lang="en-US" altLang="zh-CN" spc="5" dirty="0">
                <a:solidFill>
                  <a:srgbClr val="319369"/>
                </a:solidFill>
                <a:latin typeface="Noto Sans Mono CJK JP Bold"/>
                <a:cs typeface="Noto Sans Mono CJK JP Bold"/>
              </a:rPr>
              <a:t>y</a:t>
            </a:r>
            <a:r>
              <a:rPr lang="zh-CN" altLang="en-US" dirty="0">
                <a:solidFill>
                  <a:srgbClr val="319369"/>
                </a:solidFill>
                <a:latin typeface="Noto Sans Mono CJK JP Bold"/>
                <a:cs typeface="Noto Sans Mono CJK JP Bold"/>
              </a:rPr>
              <a:t>的代价	</a:t>
            </a:r>
            <a:r>
              <a:rPr lang="en-US" altLang="zh-CN" spc="5" dirty="0">
                <a:solidFill>
                  <a:srgbClr val="319369"/>
                </a:solidFill>
                <a:latin typeface="Noto Sans Mono CJK JP Bold"/>
                <a:cs typeface="Noto Sans Mono CJK JP Bold"/>
              </a:rPr>
              <a:t>x</a:t>
            </a:r>
            <a:r>
              <a:rPr lang="zh-CN" altLang="en-US" dirty="0">
                <a:solidFill>
                  <a:srgbClr val="319369"/>
                </a:solidFill>
                <a:latin typeface="Noto Sans Mono CJK JP Bold"/>
                <a:cs typeface="Noto Sans Mono CJK JP Bold"/>
              </a:rPr>
              <a:t>到邻居</a:t>
            </a:r>
            <a:r>
              <a:rPr lang="en-US" altLang="zh-CN" spc="5" dirty="0">
                <a:solidFill>
                  <a:srgbClr val="319369"/>
                </a:solidFill>
                <a:latin typeface="Noto Sans Mono CJK JP Bold"/>
                <a:cs typeface="Noto Sans Mono CJK JP Bold"/>
              </a:rPr>
              <a:t>v</a:t>
            </a:r>
            <a:r>
              <a:rPr lang="zh-CN" altLang="en-US" dirty="0">
                <a:solidFill>
                  <a:srgbClr val="319369"/>
                </a:solidFill>
                <a:latin typeface="Noto Sans Mono CJK JP Bold"/>
                <a:cs typeface="Noto Sans Mono CJK JP Bold"/>
              </a:rPr>
              <a:t>代价</a:t>
            </a:r>
            <a:r>
              <a:rPr lang="zh-CN" altLang="en-US" spc="380" dirty="0">
                <a:solidFill>
                  <a:srgbClr val="319369"/>
                </a:solidFill>
                <a:latin typeface="Noto Sans Mono CJK JP Bold"/>
                <a:cs typeface="Noto Sans Mono CJK JP Bold"/>
              </a:rPr>
              <a:t> </a:t>
            </a:r>
            <a:r>
              <a:rPr lang="en-US" altLang="zh-CN" spc="5" dirty="0">
                <a:solidFill>
                  <a:srgbClr val="319369"/>
                </a:solidFill>
                <a:latin typeface="Noto Sans Mono CJK JP Bold"/>
                <a:cs typeface="Noto Sans Mono CJK JP Bold"/>
              </a:rPr>
              <a:t>v</a:t>
            </a:r>
            <a:r>
              <a:rPr lang="zh-CN" altLang="en-US" dirty="0">
                <a:solidFill>
                  <a:srgbClr val="319369"/>
                </a:solidFill>
                <a:latin typeface="Noto Sans Mono CJK JP Bold"/>
                <a:cs typeface="Noto Sans Mono CJK JP Bold"/>
              </a:rPr>
              <a:t>声称到</a:t>
            </a:r>
            <a:r>
              <a:rPr lang="en-US" altLang="zh-CN" spc="5" dirty="0">
                <a:solidFill>
                  <a:srgbClr val="319369"/>
                </a:solidFill>
                <a:latin typeface="Noto Sans Mono CJK JP Bold"/>
                <a:cs typeface="Noto Sans Mono CJK JP Bold"/>
              </a:rPr>
              <a:t>y</a:t>
            </a:r>
            <a:r>
              <a:rPr lang="zh-CN" altLang="en-US" dirty="0">
                <a:solidFill>
                  <a:srgbClr val="319369"/>
                </a:solidFill>
                <a:latin typeface="Noto Sans Mono CJK JP Bold"/>
                <a:cs typeface="Noto Sans Mono CJK JP Bold"/>
              </a:rPr>
              <a:t>的代价</a:t>
            </a:r>
            <a:endParaRPr lang="zh-CN" altLang="en-US" dirty="0">
              <a:latin typeface="Noto Sans Mono CJK JP Bold"/>
              <a:cs typeface="Noto Sans Mono CJK JP Bold"/>
            </a:endParaRPr>
          </a:p>
        </p:txBody>
      </p:sp>
      <p:sp>
        <p:nvSpPr>
          <p:cNvPr id="7" name="矩形 6">
            <a:extLst>
              <a:ext uri="{FF2B5EF4-FFF2-40B4-BE49-F238E27FC236}">
                <a16:creationId xmlns:a16="http://schemas.microsoft.com/office/drawing/2014/main" id="{CA357704-F56D-4F4E-ADFB-C5D858500419}"/>
              </a:ext>
            </a:extLst>
          </p:cNvPr>
          <p:cNvSpPr/>
          <p:nvPr/>
        </p:nvSpPr>
        <p:spPr>
          <a:xfrm>
            <a:off x="4518212" y="1825625"/>
            <a:ext cx="1936376" cy="442629"/>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箭头连接符 8">
            <a:extLst>
              <a:ext uri="{FF2B5EF4-FFF2-40B4-BE49-F238E27FC236}">
                <a16:creationId xmlns:a16="http://schemas.microsoft.com/office/drawing/2014/main" id="{C8541FDA-9018-41D9-B643-A73CBA86438E}"/>
              </a:ext>
            </a:extLst>
          </p:cNvPr>
          <p:cNvCxnSpPr>
            <a:stCxn id="7" idx="2"/>
          </p:cNvCxnSpPr>
          <p:nvPr/>
        </p:nvCxnSpPr>
        <p:spPr>
          <a:xfrm>
            <a:off x="5486400" y="2268254"/>
            <a:ext cx="9780" cy="309101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78377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46028D-2091-4530-B8BC-92737B68D27F}"/>
              </a:ext>
            </a:extLst>
          </p:cNvPr>
          <p:cNvSpPr>
            <a:spLocks noGrp="1"/>
          </p:cNvSpPr>
          <p:nvPr>
            <p:ph type="title"/>
          </p:nvPr>
        </p:nvSpPr>
        <p:spPr/>
        <p:txBody>
          <a:bodyPr/>
          <a:lstStyle/>
          <a:p>
            <a:r>
              <a:rPr lang="zh-CN" altLang="en-US" dirty="0"/>
              <a:t>软件接口</a:t>
            </a:r>
          </a:p>
        </p:txBody>
      </p:sp>
      <p:sp>
        <p:nvSpPr>
          <p:cNvPr id="3" name="内容占位符 2">
            <a:extLst>
              <a:ext uri="{FF2B5EF4-FFF2-40B4-BE49-F238E27FC236}">
                <a16:creationId xmlns:a16="http://schemas.microsoft.com/office/drawing/2014/main" id="{3BD290F0-6643-40BC-9163-F5AE08BE80EA}"/>
              </a:ext>
            </a:extLst>
          </p:cNvPr>
          <p:cNvSpPr>
            <a:spLocks noGrp="1"/>
          </p:cNvSpPr>
          <p:nvPr>
            <p:ph idx="1"/>
          </p:nvPr>
        </p:nvSpPr>
        <p:spPr/>
        <p:txBody>
          <a:bodyPr>
            <a:normAutofit/>
          </a:bodyPr>
          <a:lstStyle/>
          <a:p>
            <a:pPr marL="0" indent="0">
              <a:buNone/>
            </a:pPr>
            <a:r>
              <a:rPr lang="en-US" altLang="zh-CN" dirty="0"/>
              <a:t>tolayer2(struct </a:t>
            </a:r>
            <a:r>
              <a:rPr lang="en-US" altLang="zh-CN" dirty="0" err="1"/>
              <a:t>rtpkt</a:t>
            </a:r>
            <a:r>
              <a:rPr lang="en-US" altLang="zh-CN" dirty="0"/>
              <a:t> pkt2send) </a:t>
            </a:r>
            <a:r>
              <a:rPr lang="zh-CN" altLang="en-US" dirty="0"/>
              <a:t>参见</a:t>
            </a:r>
            <a:r>
              <a:rPr lang="en-US" altLang="zh-CN" dirty="0"/>
              <a:t>prog3.c</a:t>
            </a:r>
          </a:p>
          <a:p>
            <a:pPr marL="0" indent="0">
              <a:buNone/>
            </a:pPr>
            <a:endParaRPr lang="en-US" altLang="zh-CN" dirty="0"/>
          </a:p>
          <a:p>
            <a:pPr marL="0" indent="0">
              <a:buNone/>
            </a:pPr>
            <a:r>
              <a:rPr lang="en-US" altLang="zh-CN" dirty="0"/>
              <a:t>extern struct </a:t>
            </a:r>
            <a:r>
              <a:rPr lang="en-US" altLang="zh-CN" dirty="0" err="1"/>
              <a:t>rtpkt</a:t>
            </a:r>
            <a:r>
              <a:rPr lang="en-US" altLang="zh-CN" dirty="0"/>
              <a:t> { </a:t>
            </a:r>
          </a:p>
          <a:p>
            <a:pPr marL="0" indent="0">
              <a:buNone/>
            </a:pPr>
            <a:r>
              <a:rPr lang="en-US" altLang="zh-CN" dirty="0"/>
              <a:t>int </a:t>
            </a:r>
            <a:r>
              <a:rPr lang="en-US" altLang="zh-CN" dirty="0" err="1"/>
              <a:t>sourceid</a:t>
            </a:r>
            <a:r>
              <a:rPr lang="en-US" altLang="zh-CN" dirty="0"/>
              <a:t>; /* </a:t>
            </a:r>
            <a:r>
              <a:rPr lang="zh-CN" altLang="en-US" dirty="0"/>
              <a:t>发送此分组的节点</a:t>
            </a:r>
            <a:r>
              <a:rPr lang="en-US" altLang="zh-CN" dirty="0"/>
              <a:t>id*/</a:t>
            </a:r>
          </a:p>
          <a:p>
            <a:pPr marL="0" indent="0">
              <a:buNone/>
            </a:pPr>
            <a:r>
              <a:rPr lang="en-US" altLang="zh-CN" dirty="0"/>
              <a:t>int </a:t>
            </a:r>
            <a:r>
              <a:rPr lang="en-US" altLang="zh-CN" dirty="0" err="1"/>
              <a:t>destid</a:t>
            </a:r>
            <a:r>
              <a:rPr lang="en-US" altLang="zh-CN" dirty="0"/>
              <a:t>; /* </a:t>
            </a:r>
            <a:r>
              <a:rPr lang="zh-CN" altLang="en-US" dirty="0"/>
              <a:t>该分组的目的节点（必须是邻居）</a:t>
            </a:r>
            <a:r>
              <a:rPr lang="en-US" altLang="zh-CN" dirty="0"/>
              <a:t> */</a:t>
            </a:r>
          </a:p>
          <a:p>
            <a:pPr marL="0" indent="0">
              <a:buNone/>
            </a:pPr>
            <a:r>
              <a:rPr lang="en-US" altLang="zh-CN" dirty="0"/>
              <a:t>int </a:t>
            </a:r>
            <a:r>
              <a:rPr lang="en-US" altLang="zh-CN" dirty="0" err="1"/>
              <a:t>mincost</a:t>
            </a:r>
            <a:r>
              <a:rPr lang="en-US" altLang="zh-CN" dirty="0"/>
              <a:t>[4]; /* </a:t>
            </a:r>
            <a:r>
              <a:rPr lang="zh-CN" altLang="en-US" dirty="0"/>
              <a:t>源到各节点的最小开销</a:t>
            </a:r>
            <a:r>
              <a:rPr lang="en-US" altLang="zh-CN" dirty="0"/>
              <a:t>*/</a:t>
            </a:r>
          </a:p>
          <a:p>
            <a:pPr marL="0" indent="0">
              <a:buNone/>
            </a:pPr>
            <a:r>
              <a:rPr lang="en-US" altLang="zh-CN" dirty="0"/>
              <a:t>};</a:t>
            </a:r>
          </a:p>
          <a:p>
            <a:pPr marL="0" indent="0">
              <a:buNone/>
            </a:pPr>
            <a:r>
              <a:rPr lang="zh-CN" altLang="en-US" dirty="0"/>
              <a:t>注意传入参数是结构体，不是结构体的指针</a:t>
            </a:r>
            <a:endParaRPr lang="en-US" altLang="zh-CN" dirty="0"/>
          </a:p>
        </p:txBody>
      </p:sp>
      <p:sp>
        <p:nvSpPr>
          <p:cNvPr id="4" name="灯片编号占位符 3">
            <a:extLst>
              <a:ext uri="{FF2B5EF4-FFF2-40B4-BE49-F238E27FC236}">
                <a16:creationId xmlns:a16="http://schemas.microsoft.com/office/drawing/2014/main" id="{EA9A8386-295D-4FE2-93FA-766E1E5D4944}"/>
              </a:ext>
            </a:extLst>
          </p:cNvPr>
          <p:cNvSpPr>
            <a:spLocks noGrp="1"/>
          </p:cNvSpPr>
          <p:nvPr>
            <p:ph type="sldNum" sz="quarter" idx="12"/>
          </p:nvPr>
        </p:nvSpPr>
        <p:spPr/>
        <p:txBody>
          <a:bodyPr/>
          <a:lstStyle/>
          <a:p>
            <a:fld id="{662BC78D-C881-4762-9375-3E8955575EF4}" type="slidenum">
              <a:rPr lang="zh-CN" altLang="en-US" smtClean="0"/>
              <a:t>12</a:t>
            </a:fld>
            <a:endParaRPr lang="zh-CN" altLang="en-US"/>
          </a:p>
        </p:txBody>
      </p:sp>
    </p:spTree>
    <p:extLst>
      <p:ext uri="{BB962C8B-B14F-4D97-AF65-F5344CB8AC3E}">
        <p14:creationId xmlns:p14="http://schemas.microsoft.com/office/powerpoint/2010/main" val="3308847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46028D-2091-4530-B8BC-92737B68D27F}"/>
              </a:ext>
            </a:extLst>
          </p:cNvPr>
          <p:cNvSpPr>
            <a:spLocks noGrp="1"/>
          </p:cNvSpPr>
          <p:nvPr>
            <p:ph type="title"/>
          </p:nvPr>
        </p:nvSpPr>
        <p:spPr/>
        <p:txBody>
          <a:bodyPr/>
          <a:lstStyle/>
          <a:p>
            <a:r>
              <a:rPr lang="zh-CN" altLang="en-US" dirty="0"/>
              <a:t>软件接口</a:t>
            </a:r>
          </a:p>
        </p:txBody>
      </p:sp>
      <p:sp>
        <p:nvSpPr>
          <p:cNvPr id="3" name="内容占位符 2">
            <a:extLst>
              <a:ext uri="{FF2B5EF4-FFF2-40B4-BE49-F238E27FC236}">
                <a16:creationId xmlns:a16="http://schemas.microsoft.com/office/drawing/2014/main" id="{3BD290F0-6643-40BC-9163-F5AE08BE80EA}"/>
              </a:ext>
            </a:extLst>
          </p:cNvPr>
          <p:cNvSpPr>
            <a:spLocks noGrp="1"/>
          </p:cNvSpPr>
          <p:nvPr>
            <p:ph idx="1"/>
          </p:nvPr>
        </p:nvSpPr>
        <p:spPr/>
        <p:txBody>
          <a:bodyPr>
            <a:normAutofit/>
          </a:bodyPr>
          <a:lstStyle/>
          <a:p>
            <a:pPr marL="0" indent="0">
              <a:buNone/>
            </a:pPr>
            <a:r>
              <a:rPr lang="en-US" altLang="zh-CN" dirty="0"/>
              <a:t>printdt0(struct </a:t>
            </a:r>
            <a:r>
              <a:rPr lang="en-US" altLang="zh-CN" dirty="0" err="1"/>
              <a:t>distance_table</a:t>
            </a:r>
            <a:r>
              <a:rPr lang="en-US" altLang="zh-CN" dirty="0"/>
              <a:t> *</a:t>
            </a:r>
            <a:r>
              <a:rPr lang="en-US" altLang="zh-CN" dirty="0" err="1"/>
              <a:t>dtptr</a:t>
            </a:r>
            <a:r>
              <a:rPr lang="en-US" altLang="zh-CN" dirty="0"/>
              <a:t>)</a:t>
            </a:r>
          </a:p>
          <a:p>
            <a:pPr marL="0" indent="0">
              <a:buNone/>
            </a:pPr>
            <a:r>
              <a:rPr lang="zh-CN" altLang="en-US" dirty="0"/>
              <a:t>打印节点</a:t>
            </a:r>
            <a:r>
              <a:rPr lang="en-US" altLang="zh-CN" dirty="0"/>
              <a:t>0</a:t>
            </a:r>
            <a:r>
              <a:rPr lang="zh-CN" altLang="en-US" dirty="0"/>
              <a:t>的距离表</a:t>
            </a:r>
            <a:endParaRPr lang="en-US" altLang="zh-CN" dirty="0"/>
          </a:p>
        </p:txBody>
      </p:sp>
      <p:sp>
        <p:nvSpPr>
          <p:cNvPr id="4" name="灯片编号占位符 3">
            <a:extLst>
              <a:ext uri="{FF2B5EF4-FFF2-40B4-BE49-F238E27FC236}">
                <a16:creationId xmlns:a16="http://schemas.microsoft.com/office/drawing/2014/main" id="{EA9A8386-295D-4FE2-93FA-766E1E5D4944}"/>
              </a:ext>
            </a:extLst>
          </p:cNvPr>
          <p:cNvSpPr>
            <a:spLocks noGrp="1"/>
          </p:cNvSpPr>
          <p:nvPr>
            <p:ph type="sldNum" sz="quarter" idx="12"/>
          </p:nvPr>
        </p:nvSpPr>
        <p:spPr/>
        <p:txBody>
          <a:bodyPr/>
          <a:lstStyle/>
          <a:p>
            <a:fld id="{662BC78D-C881-4762-9375-3E8955575EF4}" type="slidenum">
              <a:rPr lang="zh-CN" altLang="en-US" smtClean="0"/>
              <a:t>13</a:t>
            </a:fld>
            <a:endParaRPr lang="zh-CN" altLang="en-US"/>
          </a:p>
        </p:txBody>
      </p:sp>
    </p:spTree>
    <p:extLst>
      <p:ext uri="{BB962C8B-B14F-4D97-AF65-F5344CB8AC3E}">
        <p14:creationId xmlns:p14="http://schemas.microsoft.com/office/powerpoint/2010/main" val="30570624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46028D-2091-4530-B8BC-92737B68D27F}"/>
              </a:ext>
            </a:extLst>
          </p:cNvPr>
          <p:cNvSpPr>
            <a:spLocks noGrp="1"/>
          </p:cNvSpPr>
          <p:nvPr>
            <p:ph type="title"/>
          </p:nvPr>
        </p:nvSpPr>
        <p:spPr/>
        <p:txBody>
          <a:bodyPr/>
          <a:lstStyle/>
          <a:p>
            <a:r>
              <a:rPr lang="zh-CN" altLang="en-US" dirty="0"/>
              <a:t>网络环境仿真</a:t>
            </a:r>
          </a:p>
        </p:txBody>
      </p:sp>
      <p:sp>
        <p:nvSpPr>
          <p:cNvPr id="3" name="内容占位符 2">
            <a:extLst>
              <a:ext uri="{FF2B5EF4-FFF2-40B4-BE49-F238E27FC236}">
                <a16:creationId xmlns:a16="http://schemas.microsoft.com/office/drawing/2014/main" id="{3BD290F0-6643-40BC-9163-F5AE08BE80EA}"/>
              </a:ext>
            </a:extLst>
          </p:cNvPr>
          <p:cNvSpPr>
            <a:spLocks noGrp="1"/>
          </p:cNvSpPr>
          <p:nvPr>
            <p:ph idx="1"/>
          </p:nvPr>
        </p:nvSpPr>
        <p:spPr>
          <a:xfrm>
            <a:off x="838200" y="1825625"/>
            <a:ext cx="10985432" cy="4351338"/>
          </a:xfrm>
        </p:spPr>
        <p:txBody>
          <a:bodyPr>
            <a:normAutofit/>
          </a:bodyPr>
          <a:lstStyle/>
          <a:p>
            <a:r>
              <a:rPr lang="en-US" altLang="zh-CN" dirty="0"/>
              <a:t>prog3.c</a:t>
            </a:r>
            <a:r>
              <a:rPr lang="zh-CN" altLang="en-US" dirty="0"/>
              <a:t>中</a:t>
            </a:r>
            <a:r>
              <a:rPr lang="en-US" altLang="zh-CN" dirty="0"/>
              <a:t>#define LINKCHANGES </a:t>
            </a:r>
            <a:r>
              <a:rPr lang="zh-CN" altLang="en-US" dirty="0"/>
              <a:t>设置为</a:t>
            </a:r>
            <a:r>
              <a:rPr lang="en-US" altLang="zh-CN" dirty="0"/>
              <a:t>0 </a:t>
            </a:r>
          </a:p>
          <a:p>
            <a:r>
              <a:rPr lang="en-US" altLang="zh-CN" dirty="0"/>
              <a:t>rtinit0( ), rtinit1( ), rtinit2( ), rtinit3( ), rtupdate0( ), rtupdate1( ), rtupdate2( ), rtupdate3( ) </a:t>
            </a:r>
            <a:r>
              <a:rPr lang="zh-CN" altLang="en-US" dirty="0"/>
              <a:t>将路由分组发送到传输介质中，分组将会按序无丢失地达到目的地</a:t>
            </a:r>
            <a:endParaRPr lang="en-US" altLang="zh-CN" dirty="0"/>
          </a:p>
          <a:p>
            <a:r>
              <a:rPr lang="zh-CN" altLang="en-US" dirty="0"/>
              <a:t>只有直连的节点间可以通信，时延为常数</a:t>
            </a:r>
            <a:endParaRPr lang="en-US" altLang="zh-CN" dirty="0"/>
          </a:p>
          <a:p>
            <a:r>
              <a:rPr lang="en-US" altLang="zh-CN" dirty="0" err="1"/>
              <a:t>gcc</a:t>
            </a:r>
            <a:r>
              <a:rPr lang="en-US" altLang="zh-CN" dirty="0"/>
              <a:t> prog3.c node0.c node1.c node2.c node3.c   </a:t>
            </a:r>
            <a:r>
              <a:rPr lang="zh-CN" altLang="en-US" dirty="0"/>
              <a:t>（</a:t>
            </a:r>
            <a:r>
              <a:rPr lang="en-US" altLang="zh-CN" dirty="0"/>
              <a:t>C</a:t>
            </a:r>
            <a:r>
              <a:rPr lang="zh-CN" altLang="en-US" dirty="0"/>
              <a:t>语言版本）</a:t>
            </a:r>
            <a:endParaRPr lang="en-US" altLang="zh-CN" dirty="0"/>
          </a:p>
          <a:p>
            <a:r>
              <a:rPr lang="zh-CN" altLang="en-US" dirty="0"/>
              <a:t>编译完成后，运行代码时要求提供</a:t>
            </a:r>
            <a:r>
              <a:rPr lang="en-US" altLang="zh-CN" dirty="0"/>
              <a:t>Tracing</a:t>
            </a:r>
            <a:r>
              <a:rPr lang="zh-CN" altLang="en-US" dirty="0"/>
              <a:t>值</a:t>
            </a:r>
            <a:endParaRPr lang="en-US" altLang="zh-CN" dirty="0"/>
          </a:p>
          <a:p>
            <a:pPr lvl="1"/>
            <a:r>
              <a:rPr lang="zh-CN" altLang="en-US"/>
              <a:t>打印</a:t>
            </a:r>
            <a:r>
              <a:rPr lang="zh-CN" altLang="en-US" dirty="0"/>
              <a:t>模拟过程中的有用信息 </a:t>
            </a:r>
            <a:r>
              <a:rPr lang="en-US" altLang="zh-CN" dirty="0"/>
              <a:t>(</a:t>
            </a:r>
            <a:r>
              <a:rPr lang="zh-CN" altLang="en-US" dirty="0"/>
              <a:t>分组和计时器</a:t>
            </a:r>
            <a:r>
              <a:rPr lang="en-US" altLang="zh-CN" dirty="0"/>
              <a:t>)</a:t>
            </a:r>
          </a:p>
          <a:p>
            <a:pPr lvl="1"/>
            <a:r>
              <a:rPr lang="en-US" altLang="zh-CN" dirty="0"/>
              <a:t>Tracing&gt;2</a:t>
            </a:r>
            <a:r>
              <a:rPr lang="zh-CN" altLang="en-US" dirty="0"/>
              <a:t>会输出所有调试信息</a:t>
            </a: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p:txBody>
      </p:sp>
      <p:sp>
        <p:nvSpPr>
          <p:cNvPr id="4" name="灯片编号占位符 3">
            <a:extLst>
              <a:ext uri="{FF2B5EF4-FFF2-40B4-BE49-F238E27FC236}">
                <a16:creationId xmlns:a16="http://schemas.microsoft.com/office/drawing/2014/main" id="{EA9A8386-295D-4FE2-93FA-766E1E5D4944}"/>
              </a:ext>
            </a:extLst>
          </p:cNvPr>
          <p:cNvSpPr>
            <a:spLocks noGrp="1"/>
          </p:cNvSpPr>
          <p:nvPr>
            <p:ph type="sldNum" sz="quarter" idx="12"/>
          </p:nvPr>
        </p:nvSpPr>
        <p:spPr/>
        <p:txBody>
          <a:bodyPr/>
          <a:lstStyle/>
          <a:p>
            <a:fld id="{662BC78D-C881-4762-9375-3E8955575EF4}" type="slidenum">
              <a:rPr lang="zh-CN" altLang="en-US" smtClean="0"/>
              <a:t>14</a:t>
            </a:fld>
            <a:endParaRPr lang="zh-CN" altLang="en-US"/>
          </a:p>
        </p:txBody>
      </p:sp>
    </p:spTree>
    <p:extLst>
      <p:ext uri="{BB962C8B-B14F-4D97-AF65-F5344CB8AC3E}">
        <p14:creationId xmlns:p14="http://schemas.microsoft.com/office/powerpoint/2010/main" val="18438640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3EE159-EBFB-4DB2-9D68-1F93A84EAABA}"/>
              </a:ext>
            </a:extLst>
          </p:cNvPr>
          <p:cNvSpPr>
            <a:spLocks noGrp="1"/>
          </p:cNvSpPr>
          <p:nvPr>
            <p:ph type="title"/>
          </p:nvPr>
        </p:nvSpPr>
        <p:spPr/>
        <p:txBody>
          <a:bodyPr/>
          <a:lstStyle/>
          <a:p>
            <a:r>
              <a:rPr lang="zh-CN" altLang="en-US" dirty="0"/>
              <a:t>作业要求</a:t>
            </a:r>
          </a:p>
        </p:txBody>
      </p:sp>
      <p:sp>
        <p:nvSpPr>
          <p:cNvPr id="3" name="内容占位符 2">
            <a:extLst>
              <a:ext uri="{FF2B5EF4-FFF2-40B4-BE49-F238E27FC236}">
                <a16:creationId xmlns:a16="http://schemas.microsoft.com/office/drawing/2014/main" id="{C409CBC4-9432-4D47-A720-D1F723EFD303}"/>
              </a:ext>
            </a:extLst>
          </p:cNvPr>
          <p:cNvSpPr>
            <a:spLocks noGrp="1"/>
          </p:cNvSpPr>
          <p:nvPr>
            <p:ph idx="1"/>
          </p:nvPr>
        </p:nvSpPr>
        <p:spPr/>
        <p:txBody>
          <a:bodyPr>
            <a:normAutofit lnSpcReduction="10000"/>
          </a:bodyPr>
          <a:lstStyle/>
          <a:p>
            <a:r>
              <a:rPr lang="zh-CN" altLang="en-US" dirty="0"/>
              <a:t>为路由器分别编写</a:t>
            </a:r>
            <a:r>
              <a:rPr lang="en-US" altLang="zh-CN" dirty="0"/>
              <a:t>node0.c, node1.c, node2.c, node3.c</a:t>
            </a:r>
            <a:r>
              <a:rPr lang="zh-CN" altLang="en-US" dirty="0"/>
              <a:t>完成指定功能，在其中一个</a:t>
            </a:r>
            <a:r>
              <a:rPr lang="en-US" altLang="zh-CN" dirty="0"/>
              <a:t>.c</a:t>
            </a:r>
            <a:r>
              <a:rPr lang="zh-CN" altLang="en-US" dirty="0"/>
              <a:t>文件中自定义的全局变量不可被其他</a:t>
            </a:r>
            <a:r>
              <a:rPr lang="en-US" altLang="zh-CN" dirty="0"/>
              <a:t>.c</a:t>
            </a:r>
            <a:r>
              <a:rPr lang="zh-CN" altLang="en-US" dirty="0"/>
              <a:t>文件访问</a:t>
            </a:r>
            <a:endParaRPr lang="en-US" altLang="zh-CN" dirty="0"/>
          </a:p>
          <a:p>
            <a:r>
              <a:rPr lang="zh-CN" altLang="en-US" dirty="0"/>
              <a:t>执行</a:t>
            </a:r>
            <a:r>
              <a:rPr lang="en-US" altLang="zh-CN" dirty="0" err="1"/>
              <a:t>rtinit</a:t>
            </a:r>
            <a:r>
              <a:rPr lang="en-US" altLang="zh-CN" dirty="0"/>
              <a:t>( )</a:t>
            </a:r>
            <a:r>
              <a:rPr lang="zh-CN" altLang="en-US" dirty="0"/>
              <a:t> 时，输出</a:t>
            </a:r>
            <a:endParaRPr lang="en-US" altLang="zh-CN" dirty="0"/>
          </a:p>
          <a:p>
            <a:pPr lvl="1"/>
            <a:r>
              <a:rPr lang="zh-CN" altLang="en-US" dirty="0"/>
              <a:t>调用时间</a:t>
            </a:r>
            <a:r>
              <a:rPr lang="en-US" altLang="zh-CN" dirty="0"/>
              <a:t>(</a:t>
            </a:r>
            <a:r>
              <a:rPr lang="zh-CN" altLang="en-US" dirty="0"/>
              <a:t>通过全局变量</a:t>
            </a:r>
            <a:r>
              <a:rPr lang="en-US" altLang="zh-CN" dirty="0" err="1"/>
              <a:t>clocktime</a:t>
            </a:r>
            <a:r>
              <a:rPr lang="en-US" altLang="zh-CN" dirty="0"/>
              <a:t> </a:t>
            </a:r>
            <a:r>
              <a:rPr lang="zh-CN" altLang="en-US" dirty="0"/>
              <a:t>获取</a:t>
            </a:r>
            <a:r>
              <a:rPr lang="en-US" altLang="zh-CN" dirty="0"/>
              <a:t>)</a:t>
            </a:r>
          </a:p>
          <a:p>
            <a:pPr lvl="1"/>
            <a:r>
              <a:rPr lang="zh-CN" altLang="en-US" dirty="0"/>
              <a:t>当前距离表的内容</a:t>
            </a:r>
            <a:endParaRPr lang="en-US" altLang="zh-CN" dirty="0"/>
          </a:p>
          <a:p>
            <a:pPr lvl="1"/>
            <a:r>
              <a:rPr lang="zh-CN" altLang="en-US" dirty="0"/>
              <a:t>打印通告对象与信息</a:t>
            </a:r>
            <a:endParaRPr lang="en-US" altLang="zh-CN" dirty="0"/>
          </a:p>
          <a:p>
            <a:r>
              <a:rPr lang="zh-CN" altLang="en-US" dirty="0"/>
              <a:t>执行</a:t>
            </a:r>
            <a:r>
              <a:rPr lang="en-US" altLang="zh-CN" dirty="0" err="1"/>
              <a:t>rtupdate</a:t>
            </a:r>
            <a:r>
              <a:rPr lang="en-US" altLang="zh-CN" dirty="0"/>
              <a:t>( )</a:t>
            </a:r>
            <a:r>
              <a:rPr lang="zh-CN" altLang="en-US" dirty="0"/>
              <a:t>时，输出</a:t>
            </a:r>
            <a:endParaRPr lang="en-US" altLang="zh-CN" dirty="0"/>
          </a:p>
          <a:p>
            <a:pPr lvl="1"/>
            <a:r>
              <a:rPr lang="zh-CN" altLang="en-US" dirty="0"/>
              <a:t>调用时间</a:t>
            </a:r>
            <a:r>
              <a:rPr lang="en-US" altLang="zh-CN" dirty="0"/>
              <a:t>(</a:t>
            </a:r>
            <a:r>
              <a:rPr lang="zh-CN" altLang="en-US" dirty="0"/>
              <a:t>通过全局变量</a:t>
            </a:r>
            <a:r>
              <a:rPr lang="en-US" altLang="zh-CN" dirty="0" err="1"/>
              <a:t>clocktime</a:t>
            </a:r>
            <a:r>
              <a:rPr lang="en-US" altLang="zh-CN" dirty="0"/>
              <a:t> </a:t>
            </a:r>
            <a:r>
              <a:rPr lang="zh-CN" altLang="en-US" dirty="0"/>
              <a:t>获取</a:t>
            </a:r>
            <a:r>
              <a:rPr lang="en-US" altLang="zh-CN" dirty="0"/>
              <a:t>)</a:t>
            </a:r>
          </a:p>
          <a:p>
            <a:pPr lvl="1"/>
            <a:r>
              <a:rPr lang="zh-CN" altLang="en-US" dirty="0"/>
              <a:t>接收到的分组的发送方</a:t>
            </a:r>
            <a:endParaRPr lang="en-US" altLang="zh-CN" dirty="0"/>
          </a:p>
          <a:p>
            <a:pPr lvl="1"/>
            <a:r>
              <a:rPr lang="zh-CN" altLang="en-US" dirty="0"/>
              <a:t>当前距离表的内容</a:t>
            </a:r>
            <a:endParaRPr lang="en-US" altLang="zh-CN" dirty="0"/>
          </a:p>
          <a:p>
            <a:pPr lvl="1"/>
            <a:r>
              <a:rPr lang="zh-CN" altLang="en-US" dirty="0"/>
              <a:t>若距离表更新，打印通告对象与信息；若距离表未更新，打印未更新</a:t>
            </a:r>
            <a:endParaRPr lang="en-US" altLang="zh-CN" dirty="0"/>
          </a:p>
          <a:p>
            <a:pPr marL="457200" lvl="1" indent="0">
              <a:buNone/>
            </a:pPr>
            <a:endParaRPr lang="zh-CN" altLang="en-US" dirty="0"/>
          </a:p>
          <a:p>
            <a:endParaRPr lang="zh-CN" altLang="en-US" dirty="0"/>
          </a:p>
        </p:txBody>
      </p:sp>
      <p:sp>
        <p:nvSpPr>
          <p:cNvPr id="4" name="灯片编号占位符 3">
            <a:extLst>
              <a:ext uri="{FF2B5EF4-FFF2-40B4-BE49-F238E27FC236}">
                <a16:creationId xmlns:a16="http://schemas.microsoft.com/office/drawing/2014/main" id="{0F3BDC73-5249-4BAE-8DDE-0BB04322D3A1}"/>
              </a:ext>
            </a:extLst>
          </p:cNvPr>
          <p:cNvSpPr>
            <a:spLocks noGrp="1"/>
          </p:cNvSpPr>
          <p:nvPr>
            <p:ph type="sldNum" sz="quarter" idx="12"/>
          </p:nvPr>
        </p:nvSpPr>
        <p:spPr/>
        <p:txBody>
          <a:bodyPr/>
          <a:lstStyle/>
          <a:p>
            <a:fld id="{662BC78D-C881-4762-9375-3E8955575EF4}" type="slidenum">
              <a:rPr lang="zh-CN" altLang="en-US" smtClean="0"/>
              <a:t>15</a:t>
            </a:fld>
            <a:endParaRPr lang="zh-CN" altLang="en-US"/>
          </a:p>
        </p:txBody>
      </p:sp>
    </p:spTree>
    <p:extLst>
      <p:ext uri="{BB962C8B-B14F-4D97-AF65-F5344CB8AC3E}">
        <p14:creationId xmlns:p14="http://schemas.microsoft.com/office/powerpoint/2010/main" val="13821965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3EE159-EBFB-4DB2-9D68-1F93A84EAABA}"/>
              </a:ext>
            </a:extLst>
          </p:cNvPr>
          <p:cNvSpPr>
            <a:spLocks noGrp="1"/>
          </p:cNvSpPr>
          <p:nvPr>
            <p:ph type="title"/>
          </p:nvPr>
        </p:nvSpPr>
        <p:spPr/>
        <p:txBody>
          <a:bodyPr/>
          <a:lstStyle/>
          <a:p>
            <a:r>
              <a:rPr lang="zh-CN" altLang="en-US" dirty="0"/>
              <a:t>作业要求</a:t>
            </a:r>
          </a:p>
        </p:txBody>
      </p:sp>
      <p:sp>
        <p:nvSpPr>
          <p:cNvPr id="3" name="内容占位符 2">
            <a:extLst>
              <a:ext uri="{FF2B5EF4-FFF2-40B4-BE49-F238E27FC236}">
                <a16:creationId xmlns:a16="http://schemas.microsoft.com/office/drawing/2014/main" id="{C409CBC4-9432-4D47-A720-D1F723EFD303}"/>
              </a:ext>
            </a:extLst>
          </p:cNvPr>
          <p:cNvSpPr>
            <a:spLocks noGrp="1"/>
          </p:cNvSpPr>
          <p:nvPr>
            <p:ph idx="1"/>
          </p:nvPr>
        </p:nvSpPr>
        <p:spPr/>
        <p:txBody>
          <a:bodyPr>
            <a:normAutofit/>
          </a:bodyPr>
          <a:lstStyle/>
          <a:p>
            <a:r>
              <a:rPr lang="zh-CN" altLang="en-US" dirty="0"/>
              <a:t>提交所有源文件</a:t>
            </a:r>
            <a:endParaRPr lang="en-US" altLang="zh-CN" dirty="0"/>
          </a:p>
          <a:p>
            <a:r>
              <a:rPr lang="zh-CN" altLang="en-US" dirty="0"/>
              <a:t>提交</a:t>
            </a:r>
            <a:r>
              <a:rPr lang="en-US" altLang="zh-CN" dirty="0"/>
              <a:t>Trace=2</a:t>
            </a:r>
            <a:r>
              <a:rPr lang="zh-CN" altLang="en-US" dirty="0"/>
              <a:t>的输出结果，</a:t>
            </a:r>
            <a:r>
              <a:rPr lang="en-US" altLang="zh-CN" dirty="0" err="1"/>
              <a:t>output.word</a:t>
            </a:r>
            <a:r>
              <a:rPr lang="en-US" altLang="zh-CN" dirty="0"/>
              <a:t>/pdf</a:t>
            </a:r>
            <a:r>
              <a:rPr lang="zh-CN" altLang="en-US" dirty="0"/>
              <a:t>，将每个节点最终的距离表高亮，并给出每个节点到其他节点的最小开销值</a:t>
            </a:r>
          </a:p>
        </p:txBody>
      </p:sp>
      <p:sp>
        <p:nvSpPr>
          <p:cNvPr id="4" name="灯片编号占位符 3">
            <a:extLst>
              <a:ext uri="{FF2B5EF4-FFF2-40B4-BE49-F238E27FC236}">
                <a16:creationId xmlns:a16="http://schemas.microsoft.com/office/drawing/2014/main" id="{0F3BDC73-5249-4BAE-8DDE-0BB04322D3A1}"/>
              </a:ext>
            </a:extLst>
          </p:cNvPr>
          <p:cNvSpPr>
            <a:spLocks noGrp="1"/>
          </p:cNvSpPr>
          <p:nvPr>
            <p:ph type="sldNum" sz="quarter" idx="12"/>
          </p:nvPr>
        </p:nvSpPr>
        <p:spPr/>
        <p:txBody>
          <a:bodyPr/>
          <a:lstStyle/>
          <a:p>
            <a:fld id="{662BC78D-C881-4762-9375-3E8955575EF4}" type="slidenum">
              <a:rPr lang="zh-CN" altLang="en-US" smtClean="0"/>
              <a:t>16</a:t>
            </a:fld>
            <a:endParaRPr lang="zh-CN" altLang="en-US"/>
          </a:p>
        </p:txBody>
      </p:sp>
    </p:spTree>
    <p:extLst>
      <p:ext uri="{BB962C8B-B14F-4D97-AF65-F5344CB8AC3E}">
        <p14:creationId xmlns:p14="http://schemas.microsoft.com/office/powerpoint/2010/main" val="22375664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83FA07-33F3-4AFC-9A4A-CAD2471F8E81}"/>
              </a:ext>
            </a:extLst>
          </p:cNvPr>
          <p:cNvSpPr>
            <a:spLocks noGrp="1"/>
          </p:cNvSpPr>
          <p:nvPr>
            <p:ph type="title"/>
          </p:nvPr>
        </p:nvSpPr>
        <p:spPr/>
        <p:txBody>
          <a:bodyPr/>
          <a:lstStyle/>
          <a:p>
            <a:r>
              <a:rPr lang="zh-CN" altLang="en-US" dirty="0"/>
              <a:t>参考材料</a:t>
            </a:r>
          </a:p>
        </p:txBody>
      </p:sp>
      <p:sp>
        <p:nvSpPr>
          <p:cNvPr id="3" name="内容占位符 2">
            <a:extLst>
              <a:ext uri="{FF2B5EF4-FFF2-40B4-BE49-F238E27FC236}">
                <a16:creationId xmlns:a16="http://schemas.microsoft.com/office/drawing/2014/main" id="{4CB6423C-B545-4531-8B77-5A94715017C6}"/>
              </a:ext>
            </a:extLst>
          </p:cNvPr>
          <p:cNvSpPr>
            <a:spLocks noGrp="1"/>
          </p:cNvSpPr>
          <p:nvPr>
            <p:ph idx="1"/>
          </p:nvPr>
        </p:nvSpPr>
        <p:spPr/>
        <p:txBody>
          <a:bodyPr/>
          <a:lstStyle/>
          <a:p>
            <a:r>
              <a:rPr lang="en-US" altLang="zh-CN" dirty="0">
                <a:hlinkClick r:id="rId2"/>
              </a:rPr>
              <a:t>https://media.pearsoncmg.com/aw/aw_kurose_network_3/labs/lab6/lab6.html</a:t>
            </a:r>
            <a:r>
              <a:rPr lang="zh-CN" altLang="en-US" dirty="0"/>
              <a:t> </a:t>
            </a:r>
            <a:r>
              <a:rPr lang="en-US" altLang="zh-CN" dirty="0"/>
              <a:t>C/JAVA code</a:t>
            </a:r>
          </a:p>
          <a:p>
            <a:r>
              <a:rPr lang="en-US" altLang="zh-CN" dirty="0">
                <a:hlinkClick r:id="rId3"/>
              </a:rPr>
              <a:t>http://www.cse.psu.edu/~gxc27/teach/514/lab2/python/</a:t>
            </a:r>
            <a:r>
              <a:rPr lang="en-US" altLang="zh-CN" dirty="0"/>
              <a:t> Python Code</a:t>
            </a:r>
          </a:p>
        </p:txBody>
      </p:sp>
      <p:sp>
        <p:nvSpPr>
          <p:cNvPr id="4" name="灯片编号占位符 3">
            <a:extLst>
              <a:ext uri="{FF2B5EF4-FFF2-40B4-BE49-F238E27FC236}">
                <a16:creationId xmlns:a16="http://schemas.microsoft.com/office/drawing/2014/main" id="{A44B32A0-0A70-44C5-8322-DA8A12BA7789}"/>
              </a:ext>
            </a:extLst>
          </p:cNvPr>
          <p:cNvSpPr>
            <a:spLocks noGrp="1"/>
          </p:cNvSpPr>
          <p:nvPr>
            <p:ph type="sldNum" sz="quarter" idx="12"/>
          </p:nvPr>
        </p:nvSpPr>
        <p:spPr/>
        <p:txBody>
          <a:bodyPr/>
          <a:lstStyle/>
          <a:p>
            <a:fld id="{662BC78D-C881-4762-9375-3E8955575EF4}" type="slidenum">
              <a:rPr lang="zh-CN" altLang="en-US" smtClean="0"/>
              <a:t>17</a:t>
            </a:fld>
            <a:endParaRPr lang="zh-CN" altLang="en-US"/>
          </a:p>
        </p:txBody>
      </p:sp>
    </p:spTree>
    <p:extLst>
      <p:ext uri="{BB962C8B-B14F-4D97-AF65-F5344CB8AC3E}">
        <p14:creationId xmlns:p14="http://schemas.microsoft.com/office/powerpoint/2010/main" val="18385836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47297F-1F24-4056-A6B6-B6E9336FB1DC}"/>
              </a:ext>
            </a:extLst>
          </p:cNvPr>
          <p:cNvSpPr>
            <a:spLocks noGrp="1"/>
          </p:cNvSpPr>
          <p:nvPr>
            <p:ph type="title"/>
          </p:nvPr>
        </p:nvSpPr>
        <p:spPr/>
        <p:txBody>
          <a:bodyPr/>
          <a:lstStyle/>
          <a:p>
            <a:r>
              <a:rPr lang="zh-CN" altLang="en-US"/>
              <a:t>提交方式</a:t>
            </a:r>
          </a:p>
        </p:txBody>
      </p:sp>
      <p:sp>
        <p:nvSpPr>
          <p:cNvPr id="3" name="内容占位符 2">
            <a:extLst>
              <a:ext uri="{FF2B5EF4-FFF2-40B4-BE49-F238E27FC236}">
                <a16:creationId xmlns:a16="http://schemas.microsoft.com/office/drawing/2014/main" id="{25DFB043-F92E-46FA-A816-DEE9115CE28B}"/>
              </a:ext>
            </a:extLst>
          </p:cNvPr>
          <p:cNvSpPr>
            <a:spLocks noGrp="1"/>
          </p:cNvSpPr>
          <p:nvPr>
            <p:ph idx="1"/>
          </p:nvPr>
        </p:nvSpPr>
        <p:spPr/>
        <p:txBody>
          <a:bodyPr/>
          <a:lstStyle/>
          <a:p>
            <a:r>
              <a:rPr lang="en-US" altLang="zh-CN" dirty="0"/>
              <a:t>1. </a:t>
            </a:r>
            <a:r>
              <a:rPr lang="zh-CN" altLang="en-US" dirty="0"/>
              <a:t>按照实验要求完成实验，提交实验报告，并提供必要的截图</a:t>
            </a:r>
            <a:endParaRPr lang="en-US" altLang="zh-CN" dirty="0"/>
          </a:p>
          <a:p>
            <a:r>
              <a:rPr lang="en-US" altLang="zh-CN" dirty="0"/>
              <a:t>2. </a:t>
            </a:r>
            <a:r>
              <a:rPr lang="zh-CN" altLang="en-US" dirty="0"/>
              <a:t>提交方式：实验报告，上传</a:t>
            </a:r>
            <a:r>
              <a:rPr lang="en-US" altLang="zh-CN" dirty="0" err="1"/>
              <a:t>elearning</a:t>
            </a:r>
            <a:r>
              <a:rPr lang="zh-CN" altLang="en-US" dirty="0"/>
              <a:t>，命名格式：学号</a:t>
            </a:r>
            <a:r>
              <a:rPr lang="en-US" altLang="zh-CN" dirty="0"/>
              <a:t>-</a:t>
            </a:r>
            <a:r>
              <a:rPr lang="zh-CN" altLang="en-US" dirty="0"/>
              <a:t>姓名</a:t>
            </a:r>
            <a:r>
              <a:rPr lang="en-US" altLang="zh-CN" dirty="0"/>
              <a:t>-</a:t>
            </a:r>
            <a:r>
              <a:rPr lang="zh-CN" altLang="en-US" dirty="0"/>
              <a:t>实验五</a:t>
            </a:r>
            <a:r>
              <a:rPr lang="en-US" altLang="zh-CN" dirty="0"/>
              <a:t>(1)</a:t>
            </a:r>
            <a:r>
              <a:rPr lang="zh-CN" altLang="en-US" dirty="0"/>
              <a:t> </a:t>
            </a:r>
            <a:endParaRPr lang="en-US" altLang="zh-CN" dirty="0"/>
          </a:p>
          <a:p>
            <a:r>
              <a:rPr lang="en-US" altLang="zh-CN" dirty="0" err="1"/>
              <a:t>ddl</a:t>
            </a:r>
            <a:r>
              <a:rPr lang="en-US" altLang="zh-CN"/>
              <a:t>: 2022/12/8</a:t>
            </a:r>
            <a:endParaRPr lang="zh-CN" altLang="en-US" dirty="0"/>
          </a:p>
        </p:txBody>
      </p:sp>
      <p:sp>
        <p:nvSpPr>
          <p:cNvPr id="4" name="灯片编号占位符 3">
            <a:extLst>
              <a:ext uri="{FF2B5EF4-FFF2-40B4-BE49-F238E27FC236}">
                <a16:creationId xmlns:a16="http://schemas.microsoft.com/office/drawing/2014/main" id="{EBE6B130-8649-4944-9599-4E815248F1BE}"/>
              </a:ext>
            </a:extLst>
          </p:cNvPr>
          <p:cNvSpPr>
            <a:spLocks noGrp="1"/>
          </p:cNvSpPr>
          <p:nvPr>
            <p:ph type="sldNum" sz="quarter" idx="12"/>
          </p:nvPr>
        </p:nvSpPr>
        <p:spPr/>
        <p:txBody>
          <a:bodyPr/>
          <a:lstStyle/>
          <a:p>
            <a:fld id="{662BC78D-C881-4762-9375-3E8955575EF4}" type="slidenum">
              <a:rPr lang="zh-CN" altLang="en-US" smtClean="0"/>
              <a:t>18</a:t>
            </a:fld>
            <a:endParaRPr lang="zh-CN" altLang="en-US"/>
          </a:p>
        </p:txBody>
      </p:sp>
    </p:spTree>
    <p:extLst>
      <p:ext uri="{BB962C8B-B14F-4D97-AF65-F5344CB8AC3E}">
        <p14:creationId xmlns:p14="http://schemas.microsoft.com/office/powerpoint/2010/main" val="15335005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5" name="Rectangle 2"/>
          <p:cNvSpPr>
            <a:spLocks noGrp="1" noChangeArrowheads="1"/>
          </p:cNvSpPr>
          <p:nvPr>
            <p:ph type="title"/>
          </p:nvPr>
        </p:nvSpPr>
        <p:spPr/>
        <p:txBody>
          <a:bodyPr/>
          <a:lstStyle/>
          <a:p>
            <a:pPr>
              <a:defRPr/>
            </a:pPr>
            <a:r>
              <a:rPr lang="zh-CN" altLang="en-US" dirty="0">
                <a:cs typeface="+mj-cs"/>
              </a:rPr>
              <a:t>距离向量算法</a:t>
            </a:r>
            <a:endParaRPr lang="en-US" dirty="0">
              <a:cs typeface="+mj-cs"/>
            </a:endParaRPr>
          </a:p>
        </p:txBody>
      </p:sp>
      <p:sp>
        <p:nvSpPr>
          <p:cNvPr id="132101" name="Rectangle 3"/>
          <p:cNvSpPr>
            <a:spLocks noGrp="1" noChangeArrowheads="1"/>
          </p:cNvSpPr>
          <p:nvPr>
            <p:ph type="body" idx="4294967295"/>
          </p:nvPr>
        </p:nvSpPr>
        <p:spPr>
          <a:xfrm>
            <a:off x="2152651" y="1462087"/>
            <a:ext cx="7953375" cy="4648200"/>
          </a:xfrm>
        </p:spPr>
        <p:txBody>
          <a:bodyPr/>
          <a:lstStyle/>
          <a:p>
            <a:pPr>
              <a:buFont typeface="Wingdings" charset="0"/>
              <a:buNone/>
            </a:pPr>
            <a:r>
              <a:rPr lang="en-US" dirty="0">
                <a:solidFill>
                  <a:srgbClr val="CC0000"/>
                </a:solidFill>
                <a:latin typeface="+mn-ea"/>
              </a:rPr>
              <a:t>Bellman-Ford </a:t>
            </a:r>
            <a:r>
              <a:rPr lang="zh-CN" altLang="en-US" dirty="0">
                <a:solidFill>
                  <a:srgbClr val="CC0000"/>
                </a:solidFill>
                <a:latin typeface="+mn-ea"/>
              </a:rPr>
              <a:t>方程</a:t>
            </a:r>
            <a:r>
              <a:rPr lang="en-US" dirty="0">
                <a:solidFill>
                  <a:srgbClr val="CC0000"/>
                </a:solidFill>
                <a:latin typeface="+mn-ea"/>
              </a:rPr>
              <a:t> (</a:t>
            </a:r>
            <a:r>
              <a:rPr lang="zh-CN" altLang="en-US" dirty="0">
                <a:solidFill>
                  <a:srgbClr val="CC0000"/>
                </a:solidFill>
                <a:latin typeface="+mn-ea"/>
              </a:rPr>
              <a:t>动态规划</a:t>
            </a:r>
            <a:r>
              <a:rPr lang="en-US" dirty="0">
                <a:solidFill>
                  <a:srgbClr val="CC0000"/>
                </a:solidFill>
                <a:latin typeface="+mn-ea"/>
              </a:rPr>
              <a:t>)</a:t>
            </a:r>
            <a:endParaRPr lang="en-US" dirty="0">
              <a:latin typeface="+mn-ea"/>
            </a:endParaRPr>
          </a:p>
          <a:p>
            <a:pPr>
              <a:buFont typeface="Wingdings" charset="0"/>
              <a:buNone/>
            </a:pPr>
            <a:r>
              <a:rPr lang="en-US" dirty="0">
                <a:latin typeface="+mn-ea"/>
              </a:rPr>
              <a:t>   d</a:t>
            </a:r>
            <a:r>
              <a:rPr lang="en-US" baseline="-25000" dirty="0">
                <a:latin typeface="+mn-ea"/>
              </a:rPr>
              <a:t>x</a:t>
            </a:r>
            <a:r>
              <a:rPr lang="en-US" dirty="0">
                <a:latin typeface="+mn-ea"/>
              </a:rPr>
              <a:t>(y) := </a:t>
            </a:r>
            <a:r>
              <a:rPr lang="zh-CN" altLang="en-US" dirty="0">
                <a:latin typeface="+mn-ea"/>
              </a:rPr>
              <a:t>从</a:t>
            </a:r>
            <a:r>
              <a:rPr lang="en-US" altLang="zh-CN" dirty="0">
                <a:latin typeface="+mn-ea"/>
              </a:rPr>
              <a:t>x</a:t>
            </a:r>
            <a:r>
              <a:rPr lang="zh-CN" altLang="en-US" dirty="0">
                <a:latin typeface="+mn-ea"/>
              </a:rPr>
              <a:t>到</a:t>
            </a:r>
            <a:r>
              <a:rPr lang="en-US" altLang="zh-CN" dirty="0">
                <a:latin typeface="+mn-ea"/>
              </a:rPr>
              <a:t>y</a:t>
            </a:r>
            <a:r>
              <a:rPr lang="zh-CN" altLang="en-US" dirty="0">
                <a:latin typeface="+mn-ea"/>
              </a:rPr>
              <a:t>的最小成本路径</a:t>
            </a:r>
            <a:endParaRPr lang="en-US" altLang="zh-CN" dirty="0">
              <a:latin typeface="+mn-ea"/>
            </a:endParaRPr>
          </a:p>
          <a:p>
            <a:pPr>
              <a:buFont typeface="Wingdings" charset="0"/>
              <a:buNone/>
            </a:pPr>
            <a:r>
              <a:rPr lang="en-US" sz="3200" dirty="0">
                <a:solidFill>
                  <a:srgbClr val="CC0000"/>
                </a:solidFill>
                <a:latin typeface="+mn-ea"/>
              </a:rPr>
              <a:t>	d</a:t>
            </a:r>
            <a:r>
              <a:rPr lang="en-US" sz="3200" baseline="-25000" dirty="0">
                <a:solidFill>
                  <a:srgbClr val="CC0000"/>
                </a:solidFill>
                <a:latin typeface="+mn-ea"/>
              </a:rPr>
              <a:t>x</a:t>
            </a:r>
            <a:r>
              <a:rPr lang="en-US" sz="3200" dirty="0">
                <a:solidFill>
                  <a:srgbClr val="CC0000"/>
                </a:solidFill>
                <a:latin typeface="+mn-ea"/>
              </a:rPr>
              <a:t>(y) = min {c(</a:t>
            </a:r>
            <a:r>
              <a:rPr lang="en-US" sz="3200" dirty="0" err="1">
                <a:solidFill>
                  <a:srgbClr val="CC0000"/>
                </a:solidFill>
                <a:latin typeface="+mn-ea"/>
              </a:rPr>
              <a:t>x,v</a:t>
            </a:r>
            <a:r>
              <a:rPr lang="en-US" sz="3200" dirty="0">
                <a:solidFill>
                  <a:srgbClr val="CC0000"/>
                </a:solidFill>
                <a:latin typeface="+mn-ea"/>
              </a:rPr>
              <a:t>) + d</a:t>
            </a:r>
            <a:r>
              <a:rPr lang="en-US" sz="3200" baseline="-25000" dirty="0">
                <a:solidFill>
                  <a:srgbClr val="CC0000"/>
                </a:solidFill>
                <a:latin typeface="+mn-ea"/>
              </a:rPr>
              <a:t>v</a:t>
            </a:r>
            <a:r>
              <a:rPr lang="en-US" sz="3200" dirty="0">
                <a:solidFill>
                  <a:srgbClr val="CC0000"/>
                </a:solidFill>
                <a:latin typeface="+mn-ea"/>
              </a:rPr>
              <a:t>(y) }</a:t>
            </a:r>
          </a:p>
          <a:p>
            <a:pPr>
              <a:buFont typeface="Wingdings" charset="0"/>
              <a:buNone/>
            </a:pPr>
            <a:r>
              <a:rPr lang="en-US" sz="3200" dirty="0">
                <a:latin typeface="+mn-ea"/>
              </a:rPr>
              <a:t>   </a:t>
            </a:r>
          </a:p>
          <a:p>
            <a:pPr>
              <a:buFont typeface="Wingdings" charset="0"/>
              <a:buNone/>
            </a:pPr>
            <a:endParaRPr lang="en-US" dirty="0">
              <a:latin typeface="+mn-ea"/>
            </a:endParaRPr>
          </a:p>
        </p:txBody>
      </p:sp>
      <p:sp>
        <p:nvSpPr>
          <p:cNvPr id="132102" name="Text Box 5"/>
          <p:cNvSpPr txBox="1">
            <a:spLocks noChangeArrowheads="1"/>
          </p:cNvSpPr>
          <p:nvPr/>
        </p:nvSpPr>
        <p:spPr bwMode="auto">
          <a:xfrm>
            <a:off x="3849689" y="2836863"/>
            <a:ext cx="295275"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800">
                <a:solidFill>
                  <a:srgbClr val="CC0000"/>
                </a:solidFill>
                <a:latin typeface="Comic Sans MS" charset="0"/>
              </a:rPr>
              <a:t>v</a:t>
            </a:r>
          </a:p>
        </p:txBody>
      </p:sp>
      <p:sp>
        <p:nvSpPr>
          <p:cNvPr id="132103" name="Text Box 7"/>
          <p:cNvSpPr txBox="1">
            <a:spLocks noChangeArrowheads="1"/>
          </p:cNvSpPr>
          <p:nvPr/>
        </p:nvSpPr>
        <p:spPr bwMode="auto">
          <a:xfrm>
            <a:off x="4649210" y="3940175"/>
            <a:ext cx="2220480"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zh-CN" altLang="en-US" sz="2000" dirty="0">
                <a:latin typeface="+mn-ea"/>
                <a:ea typeface="+mn-ea"/>
                <a:cs typeface="+mn-cs"/>
              </a:rPr>
              <a:t>到达邻居</a:t>
            </a:r>
            <a:r>
              <a:rPr lang="en-US" altLang="zh-CN" sz="2000" dirty="0">
                <a:latin typeface="+mn-ea"/>
                <a:ea typeface="+mn-ea"/>
                <a:cs typeface="+mn-cs"/>
              </a:rPr>
              <a:t>v</a:t>
            </a:r>
            <a:r>
              <a:rPr lang="zh-CN" altLang="en-US" sz="2000" dirty="0">
                <a:latin typeface="+mn-ea"/>
                <a:ea typeface="+mn-ea"/>
                <a:cs typeface="+mn-cs"/>
              </a:rPr>
              <a:t>的成本</a:t>
            </a:r>
            <a:r>
              <a:rPr lang="en-US" sz="2000" dirty="0">
                <a:latin typeface="+mn-ea"/>
                <a:ea typeface="+mn-ea"/>
                <a:cs typeface="+mn-cs"/>
              </a:rPr>
              <a:t>v</a:t>
            </a:r>
          </a:p>
        </p:txBody>
      </p:sp>
      <p:sp>
        <p:nvSpPr>
          <p:cNvPr id="132104" name="Text Box 8"/>
          <p:cNvSpPr txBox="1">
            <a:spLocks noChangeArrowheads="1"/>
          </p:cNvSpPr>
          <p:nvPr/>
        </p:nvSpPr>
        <p:spPr bwMode="auto">
          <a:xfrm>
            <a:off x="3744914" y="4460875"/>
            <a:ext cx="2698175"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2000" dirty="0">
                <a:latin typeface="+mn-ea"/>
                <a:ea typeface="+mn-ea"/>
                <a:cs typeface="+mn-cs"/>
              </a:rPr>
              <a:t>min </a:t>
            </a:r>
            <a:r>
              <a:rPr lang="zh-CN" altLang="en-US" sz="2000" dirty="0">
                <a:latin typeface="+mn-ea"/>
                <a:ea typeface="+mn-ea"/>
                <a:cs typeface="+mn-cs"/>
              </a:rPr>
              <a:t>对于</a:t>
            </a:r>
            <a:r>
              <a:rPr lang="en-US" altLang="zh-CN" sz="2000" dirty="0">
                <a:latin typeface="+mn-ea"/>
                <a:ea typeface="+mn-ea"/>
                <a:cs typeface="+mn-cs"/>
              </a:rPr>
              <a:t>x</a:t>
            </a:r>
            <a:r>
              <a:rPr lang="zh-CN" altLang="en-US" sz="2000" dirty="0">
                <a:latin typeface="+mn-ea"/>
                <a:ea typeface="+mn-ea"/>
                <a:cs typeface="+mn-cs"/>
              </a:rPr>
              <a:t>的所有邻居</a:t>
            </a:r>
            <a:r>
              <a:rPr lang="en-US" altLang="zh-CN" sz="2000" dirty="0">
                <a:latin typeface="+mn-ea"/>
                <a:ea typeface="+mn-ea"/>
                <a:cs typeface="+mn-cs"/>
              </a:rPr>
              <a:t>v</a:t>
            </a:r>
            <a:endParaRPr lang="en-US" sz="2000" dirty="0">
              <a:latin typeface="+mn-ea"/>
              <a:ea typeface="+mn-ea"/>
              <a:cs typeface="+mn-cs"/>
            </a:endParaRPr>
          </a:p>
        </p:txBody>
      </p:sp>
      <p:sp>
        <p:nvSpPr>
          <p:cNvPr id="132105" name="Text Box 9"/>
          <p:cNvSpPr txBox="1">
            <a:spLocks noChangeArrowheads="1"/>
          </p:cNvSpPr>
          <p:nvPr/>
        </p:nvSpPr>
        <p:spPr bwMode="auto">
          <a:xfrm>
            <a:off x="5759451" y="3489265"/>
            <a:ext cx="2989921"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zh-CN" altLang="en-US" sz="2000" dirty="0">
                <a:latin typeface="+mn-ea"/>
                <a:ea typeface="+mn-ea"/>
                <a:cs typeface="+mn-cs"/>
              </a:rPr>
              <a:t>从邻居</a:t>
            </a:r>
            <a:r>
              <a:rPr lang="en-US" altLang="zh-CN" sz="2000" dirty="0">
                <a:latin typeface="+mn-ea"/>
                <a:ea typeface="+mn-ea"/>
                <a:cs typeface="+mn-cs"/>
              </a:rPr>
              <a:t>v</a:t>
            </a:r>
            <a:r>
              <a:rPr lang="zh-CN" altLang="en-US" sz="2000" dirty="0">
                <a:latin typeface="+mn-ea"/>
                <a:ea typeface="+mn-ea"/>
                <a:cs typeface="+mn-cs"/>
              </a:rPr>
              <a:t>到目的地</a:t>
            </a:r>
            <a:r>
              <a:rPr lang="en-US" altLang="zh-CN" sz="2000" dirty="0">
                <a:latin typeface="+mn-ea"/>
                <a:ea typeface="+mn-ea"/>
                <a:cs typeface="+mn-cs"/>
              </a:rPr>
              <a:t>y</a:t>
            </a:r>
            <a:r>
              <a:rPr lang="zh-CN" altLang="en-US" sz="2000" dirty="0">
                <a:latin typeface="+mn-ea"/>
                <a:ea typeface="+mn-ea"/>
                <a:cs typeface="+mn-cs"/>
              </a:rPr>
              <a:t>的成本</a:t>
            </a:r>
            <a:endParaRPr lang="en-US" sz="2000" dirty="0">
              <a:latin typeface="+mn-ea"/>
              <a:ea typeface="+mn-ea"/>
              <a:cs typeface="+mn-cs"/>
            </a:endParaRPr>
          </a:p>
        </p:txBody>
      </p:sp>
      <p:sp>
        <p:nvSpPr>
          <p:cNvPr id="132106" name="Line 10"/>
          <p:cNvSpPr>
            <a:spLocks noChangeShapeType="1"/>
          </p:cNvSpPr>
          <p:nvPr/>
        </p:nvSpPr>
        <p:spPr bwMode="auto">
          <a:xfrm>
            <a:off x="3992563" y="3248025"/>
            <a:ext cx="0" cy="1282700"/>
          </a:xfrm>
          <a:prstGeom prst="line">
            <a:avLst/>
          </a:prstGeom>
          <a:noFill/>
          <a:ln w="9525">
            <a:solidFill>
              <a:srgbClr val="CC0000"/>
            </a:solidFill>
            <a:round/>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132107" name="Line 11"/>
          <p:cNvSpPr>
            <a:spLocks noChangeShapeType="1"/>
          </p:cNvSpPr>
          <p:nvPr/>
        </p:nvSpPr>
        <p:spPr bwMode="auto">
          <a:xfrm>
            <a:off x="4973638" y="3057526"/>
            <a:ext cx="0" cy="892175"/>
          </a:xfrm>
          <a:prstGeom prst="line">
            <a:avLst/>
          </a:prstGeom>
          <a:noFill/>
          <a:ln w="9525">
            <a:solidFill>
              <a:srgbClr val="CC0000"/>
            </a:solidFill>
            <a:round/>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132108" name="Line 13"/>
          <p:cNvSpPr>
            <a:spLocks noChangeShapeType="1"/>
          </p:cNvSpPr>
          <p:nvPr/>
        </p:nvSpPr>
        <p:spPr bwMode="auto">
          <a:xfrm>
            <a:off x="6278563" y="3125789"/>
            <a:ext cx="0" cy="434975"/>
          </a:xfrm>
          <a:prstGeom prst="line">
            <a:avLst/>
          </a:prstGeom>
          <a:noFill/>
          <a:ln w="9525">
            <a:solidFill>
              <a:srgbClr val="CC0000"/>
            </a:solidFill>
            <a:round/>
            <a:headEnd/>
            <a:tailEnd/>
          </a:ln>
          <a:extLst>
            <a:ext uri="{909E8E84-426E-40dd-AFC4-6F175D3DCCD1}">
              <a14:hiddenFill xmlns:a14="http://schemas.microsoft.com/office/drawing/2010/main" xmlns="">
                <a:noFill/>
              </a14:hiddenFill>
            </a:ext>
          </a:extLst>
        </p:spPr>
        <p:txBody>
          <a:bodyPr wrap="none"/>
          <a:lstStyle/>
          <a:p>
            <a:endParaRPr lang="en-US"/>
          </a:p>
        </p:txBody>
      </p:sp>
    </p:spTree>
    <p:extLst>
      <p:ext uri="{BB962C8B-B14F-4D97-AF65-F5344CB8AC3E}">
        <p14:creationId xmlns:p14="http://schemas.microsoft.com/office/powerpoint/2010/main" val="1193936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55A8E7F-2BA4-40CC-9CA0-FD937BFEB18A}"/>
              </a:ext>
            </a:extLst>
          </p:cNvPr>
          <p:cNvSpPr>
            <a:spLocks noGrp="1"/>
          </p:cNvSpPr>
          <p:nvPr>
            <p:ph type="title"/>
          </p:nvPr>
        </p:nvSpPr>
        <p:spPr/>
        <p:txBody>
          <a:bodyPr/>
          <a:lstStyle/>
          <a:p>
            <a:r>
              <a:rPr lang="en-US" altLang="zh-CN" dirty="0"/>
              <a:t>Bellman-Ford</a:t>
            </a:r>
            <a:r>
              <a:rPr lang="zh-CN" altLang="en-US" dirty="0"/>
              <a:t>算法例子</a:t>
            </a:r>
          </a:p>
        </p:txBody>
      </p:sp>
      <p:grpSp>
        <p:nvGrpSpPr>
          <p:cNvPr id="133125" name="Group 3"/>
          <p:cNvGrpSpPr>
            <a:grpSpLocks/>
          </p:cNvGrpSpPr>
          <p:nvPr/>
        </p:nvGrpSpPr>
        <p:grpSpPr bwMode="auto">
          <a:xfrm>
            <a:off x="1800226" y="1470025"/>
            <a:ext cx="3571875" cy="2236788"/>
            <a:chOff x="3162" y="1071"/>
            <a:chExt cx="2250" cy="1409"/>
          </a:xfrm>
        </p:grpSpPr>
        <p:sp>
          <p:nvSpPr>
            <p:cNvPr id="133130" name="Freeform 4"/>
            <p:cNvSpPr>
              <a:spLocks/>
            </p:cNvSpPr>
            <p:nvPr/>
          </p:nvSpPr>
          <p:spPr bwMode="auto">
            <a:xfrm>
              <a:off x="3162" y="1071"/>
              <a:ext cx="2250" cy="1409"/>
            </a:xfrm>
            <a:custGeom>
              <a:avLst/>
              <a:gdLst>
                <a:gd name="T0" fmla="*/ 0 w 2250"/>
                <a:gd name="T1" fmla="*/ 624 h 1409"/>
                <a:gd name="T2" fmla="*/ 219 w 2250"/>
                <a:gd name="T3" fmla="*/ 321 h 1409"/>
                <a:gd name="T4" fmla="*/ 529 w 2250"/>
                <a:gd name="T5" fmla="*/ 35 h 1409"/>
                <a:gd name="T6" fmla="*/ 1551 w 2250"/>
                <a:gd name="T7" fmla="*/ 111 h 1409"/>
                <a:gd name="T8" fmla="*/ 1968 w 2250"/>
                <a:gd name="T9" fmla="*/ 483 h 1409"/>
                <a:gd name="T10" fmla="*/ 2199 w 2250"/>
                <a:gd name="T11" fmla="*/ 906 h 1409"/>
                <a:gd name="T12" fmla="*/ 1659 w 2250"/>
                <a:gd name="T13" fmla="*/ 1314 h 1409"/>
                <a:gd name="T14" fmla="*/ 993 w 2250"/>
                <a:gd name="T15" fmla="*/ 1386 h 1409"/>
                <a:gd name="T16" fmla="*/ 465 w 2250"/>
                <a:gd name="T17" fmla="*/ 1356 h 1409"/>
                <a:gd name="T18" fmla="*/ 102 w 2250"/>
                <a:gd name="T19" fmla="*/ 1068 h 1409"/>
                <a:gd name="T20" fmla="*/ 0 w 2250"/>
                <a:gd name="T21" fmla="*/ 624 h 140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50"/>
                <a:gd name="T34" fmla="*/ 0 h 1409"/>
                <a:gd name="T35" fmla="*/ 2250 w 2250"/>
                <a:gd name="T36" fmla="*/ 1409 h 140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50" h="1409">
                  <a:moveTo>
                    <a:pt x="0" y="624"/>
                  </a:moveTo>
                  <a:cubicBezTo>
                    <a:pt x="5" y="506"/>
                    <a:pt x="131" y="419"/>
                    <a:pt x="219" y="321"/>
                  </a:cubicBezTo>
                  <a:cubicBezTo>
                    <a:pt x="307" y="223"/>
                    <a:pt x="307" y="70"/>
                    <a:pt x="529" y="35"/>
                  </a:cubicBezTo>
                  <a:cubicBezTo>
                    <a:pt x="751" y="0"/>
                    <a:pt x="1311" y="36"/>
                    <a:pt x="1551" y="111"/>
                  </a:cubicBezTo>
                  <a:cubicBezTo>
                    <a:pt x="1791" y="186"/>
                    <a:pt x="1860" y="351"/>
                    <a:pt x="1968" y="483"/>
                  </a:cubicBezTo>
                  <a:cubicBezTo>
                    <a:pt x="2076" y="615"/>
                    <a:pt x="2250" y="767"/>
                    <a:pt x="2199" y="906"/>
                  </a:cubicBezTo>
                  <a:cubicBezTo>
                    <a:pt x="2148" y="1045"/>
                    <a:pt x="1860" y="1234"/>
                    <a:pt x="1659" y="1314"/>
                  </a:cubicBezTo>
                  <a:cubicBezTo>
                    <a:pt x="1458" y="1394"/>
                    <a:pt x="1192" y="1379"/>
                    <a:pt x="993" y="1386"/>
                  </a:cubicBezTo>
                  <a:cubicBezTo>
                    <a:pt x="794" y="1393"/>
                    <a:pt x="613" y="1409"/>
                    <a:pt x="465" y="1356"/>
                  </a:cubicBezTo>
                  <a:cubicBezTo>
                    <a:pt x="317" y="1303"/>
                    <a:pt x="180" y="1190"/>
                    <a:pt x="102" y="1068"/>
                  </a:cubicBezTo>
                  <a:cubicBezTo>
                    <a:pt x="24" y="946"/>
                    <a:pt x="21" y="716"/>
                    <a:pt x="0" y="624"/>
                  </a:cubicBezTo>
                  <a:close/>
                </a:path>
              </a:pathLst>
            </a:custGeom>
            <a:solidFill>
              <a:srgbClr val="99CCFF"/>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133131" name="Freeform 5"/>
            <p:cNvSpPr>
              <a:spLocks/>
            </p:cNvSpPr>
            <p:nvPr/>
          </p:nvSpPr>
          <p:spPr bwMode="auto">
            <a:xfrm>
              <a:off x="3498" y="1620"/>
              <a:ext cx="342" cy="186"/>
            </a:xfrm>
            <a:custGeom>
              <a:avLst/>
              <a:gdLst>
                <a:gd name="T0" fmla="*/ 0 w 342"/>
                <a:gd name="T1" fmla="*/ 186 h 186"/>
                <a:gd name="T2" fmla="*/ 342 w 342"/>
                <a:gd name="T3" fmla="*/ 0 h 186"/>
                <a:gd name="T4" fmla="*/ 0 60000 65536"/>
                <a:gd name="T5" fmla="*/ 0 60000 65536"/>
                <a:gd name="T6" fmla="*/ 0 w 342"/>
                <a:gd name="T7" fmla="*/ 0 h 186"/>
                <a:gd name="T8" fmla="*/ 342 w 342"/>
                <a:gd name="T9" fmla="*/ 186 h 186"/>
              </a:gdLst>
              <a:ahLst/>
              <a:cxnLst>
                <a:cxn ang="T4">
                  <a:pos x="T0" y="T1"/>
                </a:cxn>
                <a:cxn ang="T5">
                  <a:pos x="T2" y="T3"/>
                </a:cxn>
              </a:cxnLst>
              <a:rect l="T6" t="T7" r="T8" b="T9"/>
              <a:pathLst>
                <a:path w="342" h="186">
                  <a:moveTo>
                    <a:pt x="0" y="186"/>
                  </a:moveTo>
                  <a:lnTo>
                    <a:pt x="342" y="0"/>
                  </a:lnTo>
                </a:path>
              </a:pathLst>
            </a:cu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133132" name="Oval 6"/>
            <p:cNvSpPr>
              <a:spLocks noChangeArrowheads="1"/>
            </p:cNvSpPr>
            <p:nvPr/>
          </p:nvSpPr>
          <p:spPr bwMode="auto">
            <a:xfrm>
              <a:off x="3238" y="1862"/>
              <a:ext cx="313" cy="81"/>
            </a:xfrm>
            <a:prstGeom prst="ellipse">
              <a:avLst/>
            </a:prstGeom>
            <a:solidFill>
              <a:schemeClr val="hlink"/>
            </a:solidFill>
            <a:ln w="12700">
              <a:solidFill>
                <a:schemeClr val="tx1"/>
              </a:solidFill>
              <a:round/>
              <a:headEnd/>
              <a:tailEnd/>
            </a:ln>
          </p:spPr>
          <p:txBody>
            <a:bodyPr wrap="none" anchor="ctr"/>
            <a:lstStyle/>
            <a:p>
              <a:endParaRPr lang="en-US"/>
            </a:p>
          </p:txBody>
        </p:sp>
        <p:sp>
          <p:nvSpPr>
            <p:cNvPr id="133133" name="Line 7"/>
            <p:cNvSpPr>
              <a:spLocks noChangeShapeType="1"/>
            </p:cNvSpPr>
            <p:nvPr/>
          </p:nvSpPr>
          <p:spPr bwMode="auto">
            <a:xfrm>
              <a:off x="3238" y="1855"/>
              <a:ext cx="0" cy="5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33134" name="Line 8"/>
            <p:cNvSpPr>
              <a:spLocks noChangeShapeType="1"/>
            </p:cNvSpPr>
            <p:nvPr/>
          </p:nvSpPr>
          <p:spPr bwMode="auto">
            <a:xfrm>
              <a:off x="3551" y="1855"/>
              <a:ext cx="0" cy="5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33135" name="Rectangle 9"/>
            <p:cNvSpPr>
              <a:spLocks noChangeArrowheads="1"/>
            </p:cNvSpPr>
            <p:nvPr/>
          </p:nvSpPr>
          <p:spPr bwMode="auto">
            <a:xfrm>
              <a:off x="3238" y="1855"/>
              <a:ext cx="310" cy="49"/>
            </a:xfrm>
            <a:prstGeom prst="rect">
              <a:avLst/>
            </a:prstGeom>
            <a:solidFill>
              <a:schemeClr val="hlink"/>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lgn="ctr"/>
              <a:endParaRPr lang="en-US" sz="2400"/>
            </a:p>
          </p:txBody>
        </p:sp>
        <p:sp>
          <p:nvSpPr>
            <p:cNvPr id="133136" name="Oval 10"/>
            <p:cNvSpPr>
              <a:spLocks noChangeArrowheads="1"/>
            </p:cNvSpPr>
            <p:nvPr/>
          </p:nvSpPr>
          <p:spPr bwMode="auto">
            <a:xfrm>
              <a:off x="3235" y="1796"/>
              <a:ext cx="313" cy="95"/>
            </a:xfrm>
            <a:prstGeom prst="ellipse">
              <a:avLst/>
            </a:prstGeom>
            <a:solidFill>
              <a:schemeClr val="hlink"/>
            </a:solidFill>
            <a:ln w="12700">
              <a:solidFill>
                <a:schemeClr val="tx1"/>
              </a:solidFill>
              <a:round/>
              <a:headEnd/>
              <a:tailEnd/>
            </a:ln>
          </p:spPr>
          <p:txBody>
            <a:bodyPr wrap="none" anchor="ctr"/>
            <a:lstStyle/>
            <a:p>
              <a:endParaRPr lang="en-US"/>
            </a:p>
          </p:txBody>
        </p:sp>
        <p:sp>
          <p:nvSpPr>
            <p:cNvPr id="133137" name="Oval 11"/>
            <p:cNvSpPr>
              <a:spLocks noChangeArrowheads="1"/>
            </p:cNvSpPr>
            <p:nvPr/>
          </p:nvSpPr>
          <p:spPr bwMode="auto">
            <a:xfrm>
              <a:off x="3712" y="2249"/>
              <a:ext cx="313" cy="81"/>
            </a:xfrm>
            <a:prstGeom prst="ellipse">
              <a:avLst/>
            </a:prstGeom>
            <a:solidFill>
              <a:schemeClr val="hlink"/>
            </a:solidFill>
            <a:ln w="12700">
              <a:solidFill>
                <a:schemeClr val="tx1"/>
              </a:solidFill>
              <a:round/>
              <a:headEnd/>
              <a:tailEnd/>
            </a:ln>
          </p:spPr>
          <p:txBody>
            <a:bodyPr wrap="none" anchor="ctr"/>
            <a:lstStyle/>
            <a:p>
              <a:endParaRPr lang="en-US"/>
            </a:p>
          </p:txBody>
        </p:sp>
        <p:sp>
          <p:nvSpPr>
            <p:cNvPr id="133138" name="Line 12"/>
            <p:cNvSpPr>
              <a:spLocks noChangeShapeType="1"/>
            </p:cNvSpPr>
            <p:nvPr/>
          </p:nvSpPr>
          <p:spPr bwMode="auto">
            <a:xfrm>
              <a:off x="3712" y="2242"/>
              <a:ext cx="0" cy="5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33139" name="Line 13"/>
            <p:cNvSpPr>
              <a:spLocks noChangeShapeType="1"/>
            </p:cNvSpPr>
            <p:nvPr/>
          </p:nvSpPr>
          <p:spPr bwMode="auto">
            <a:xfrm>
              <a:off x="4025" y="2242"/>
              <a:ext cx="0" cy="5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33140" name="Rectangle 14"/>
            <p:cNvSpPr>
              <a:spLocks noChangeArrowheads="1"/>
            </p:cNvSpPr>
            <p:nvPr/>
          </p:nvSpPr>
          <p:spPr bwMode="auto">
            <a:xfrm>
              <a:off x="3712" y="2242"/>
              <a:ext cx="310" cy="49"/>
            </a:xfrm>
            <a:prstGeom prst="rect">
              <a:avLst/>
            </a:prstGeom>
            <a:solidFill>
              <a:schemeClr val="hlink"/>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lgn="ctr"/>
              <a:endParaRPr lang="en-US" sz="2400"/>
            </a:p>
          </p:txBody>
        </p:sp>
        <p:sp>
          <p:nvSpPr>
            <p:cNvPr id="133141" name="Oval 15"/>
            <p:cNvSpPr>
              <a:spLocks noChangeArrowheads="1"/>
            </p:cNvSpPr>
            <p:nvPr/>
          </p:nvSpPr>
          <p:spPr bwMode="auto">
            <a:xfrm>
              <a:off x="3709" y="2183"/>
              <a:ext cx="313" cy="95"/>
            </a:xfrm>
            <a:prstGeom prst="ellipse">
              <a:avLst/>
            </a:prstGeom>
            <a:solidFill>
              <a:schemeClr val="hlink"/>
            </a:solidFill>
            <a:ln w="12700">
              <a:solidFill>
                <a:schemeClr val="tx1"/>
              </a:solidFill>
              <a:round/>
              <a:headEnd/>
              <a:tailEnd/>
            </a:ln>
          </p:spPr>
          <p:txBody>
            <a:bodyPr wrap="none" anchor="ctr"/>
            <a:lstStyle/>
            <a:p>
              <a:endParaRPr lang="en-US"/>
            </a:p>
          </p:txBody>
        </p:sp>
        <p:sp>
          <p:nvSpPr>
            <p:cNvPr id="133142" name="Oval 16"/>
            <p:cNvSpPr>
              <a:spLocks noChangeArrowheads="1"/>
            </p:cNvSpPr>
            <p:nvPr/>
          </p:nvSpPr>
          <p:spPr bwMode="auto">
            <a:xfrm>
              <a:off x="3708" y="1559"/>
              <a:ext cx="313" cy="81"/>
            </a:xfrm>
            <a:prstGeom prst="ellipse">
              <a:avLst/>
            </a:prstGeom>
            <a:solidFill>
              <a:schemeClr val="hlink"/>
            </a:solidFill>
            <a:ln w="12700">
              <a:solidFill>
                <a:schemeClr val="tx1"/>
              </a:solidFill>
              <a:round/>
              <a:headEnd/>
              <a:tailEnd/>
            </a:ln>
          </p:spPr>
          <p:txBody>
            <a:bodyPr wrap="none" anchor="ctr"/>
            <a:lstStyle/>
            <a:p>
              <a:endParaRPr lang="en-US"/>
            </a:p>
          </p:txBody>
        </p:sp>
        <p:sp>
          <p:nvSpPr>
            <p:cNvPr id="133143" name="Line 17"/>
            <p:cNvSpPr>
              <a:spLocks noChangeShapeType="1"/>
            </p:cNvSpPr>
            <p:nvPr/>
          </p:nvSpPr>
          <p:spPr bwMode="auto">
            <a:xfrm>
              <a:off x="3708" y="1552"/>
              <a:ext cx="0" cy="5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33144" name="Line 18"/>
            <p:cNvSpPr>
              <a:spLocks noChangeShapeType="1"/>
            </p:cNvSpPr>
            <p:nvPr/>
          </p:nvSpPr>
          <p:spPr bwMode="auto">
            <a:xfrm>
              <a:off x="4021" y="1552"/>
              <a:ext cx="0" cy="5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33145" name="Rectangle 19"/>
            <p:cNvSpPr>
              <a:spLocks noChangeArrowheads="1"/>
            </p:cNvSpPr>
            <p:nvPr/>
          </p:nvSpPr>
          <p:spPr bwMode="auto">
            <a:xfrm>
              <a:off x="3708" y="1552"/>
              <a:ext cx="310" cy="49"/>
            </a:xfrm>
            <a:prstGeom prst="rect">
              <a:avLst/>
            </a:prstGeom>
            <a:solidFill>
              <a:schemeClr val="hlink"/>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lgn="ctr"/>
              <a:endParaRPr lang="en-US" sz="2400"/>
            </a:p>
          </p:txBody>
        </p:sp>
        <p:sp>
          <p:nvSpPr>
            <p:cNvPr id="133146" name="Oval 20"/>
            <p:cNvSpPr>
              <a:spLocks noChangeArrowheads="1"/>
            </p:cNvSpPr>
            <p:nvPr/>
          </p:nvSpPr>
          <p:spPr bwMode="auto">
            <a:xfrm>
              <a:off x="3705" y="1493"/>
              <a:ext cx="313" cy="95"/>
            </a:xfrm>
            <a:prstGeom prst="ellipse">
              <a:avLst/>
            </a:prstGeom>
            <a:solidFill>
              <a:schemeClr val="hlink"/>
            </a:solidFill>
            <a:ln w="12700">
              <a:solidFill>
                <a:schemeClr val="tx1"/>
              </a:solidFill>
              <a:round/>
              <a:headEnd/>
              <a:tailEnd/>
            </a:ln>
          </p:spPr>
          <p:txBody>
            <a:bodyPr wrap="none" anchor="ctr"/>
            <a:lstStyle/>
            <a:p>
              <a:endParaRPr lang="en-US"/>
            </a:p>
          </p:txBody>
        </p:sp>
        <p:sp>
          <p:nvSpPr>
            <p:cNvPr id="133147" name="Oval 21"/>
            <p:cNvSpPr>
              <a:spLocks noChangeArrowheads="1"/>
            </p:cNvSpPr>
            <p:nvPr/>
          </p:nvSpPr>
          <p:spPr bwMode="auto">
            <a:xfrm>
              <a:off x="4391" y="1555"/>
              <a:ext cx="312" cy="81"/>
            </a:xfrm>
            <a:prstGeom prst="ellipse">
              <a:avLst/>
            </a:prstGeom>
            <a:solidFill>
              <a:schemeClr val="hlink"/>
            </a:solidFill>
            <a:ln w="12700">
              <a:solidFill>
                <a:schemeClr val="tx1"/>
              </a:solidFill>
              <a:round/>
              <a:headEnd/>
              <a:tailEnd/>
            </a:ln>
          </p:spPr>
          <p:txBody>
            <a:bodyPr wrap="none" anchor="ctr"/>
            <a:lstStyle/>
            <a:p>
              <a:endParaRPr lang="en-US"/>
            </a:p>
          </p:txBody>
        </p:sp>
        <p:sp>
          <p:nvSpPr>
            <p:cNvPr id="133148" name="Line 22"/>
            <p:cNvSpPr>
              <a:spLocks noChangeShapeType="1"/>
            </p:cNvSpPr>
            <p:nvPr/>
          </p:nvSpPr>
          <p:spPr bwMode="auto">
            <a:xfrm>
              <a:off x="4391" y="1548"/>
              <a:ext cx="0" cy="5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33149" name="Line 23"/>
            <p:cNvSpPr>
              <a:spLocks noChangeShapeType="1"/>
            </p:cNvSpPr>
            <p:nvPr/>
          </p:nvSpPr>
          <p:spPr bwMode="auto">
            <a:xfrm>
              <a:off x="4703" y="1548"/>
              <a:ext cx="0" cy="5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33150" name="Rectangle 24"/>
            <p:cNvSpPr>
              <a:spLocks noChangeArrowheads="1"/>
            </p:cNvSpPr>
            <p:nvPr/>
          </p:nvSpPr>
          <p:spPr bwMode="auto">
            <a:xfrm>
              <a:off x="4391" y="1548"/>
              <a:ext cx="309" cy="49"/>
            </a:xfrm>
            <a:prstGeom prst="rect">
              <a:avLst/>
            </a:prstGeom>
            <a:solidFill>
              <a:schemeClr val="hlink"/>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lgn="ctr"/>
              <a:endParaRPr lang="en-US" sz="2400"/>
            </a:p>
          </p:txBody>
        </p:sp>
        <p:sp>
          <p:nvSpPr>
            <p:cNvPr id="133151" name="Oval 25"/>
            <p:cNvSpPr>
              <a:spLocks noChangeArrowheads="1"/>
            </p:cNvSpPr>
            <p:nvPr/>
          </p:nvSpPr>
          <p:spPr bwMode="auto">
            <a:xfrm>
              <a:off x="4394" y="1492"/>
              <a:ext cx="312" cy="95"/>
            </a:xfrm>
            <a:prstGeom prst="ellipse">
              <a:avLst/>
            </a:prstGeom>
            <a:solidFill>
              <a:schemeClr val="hlink"/>
            </a:solidFill>
            <a:ln w="12700">
              <a:solidFill>
                <a:schemeClr val="tx1"/>
              </a:solidFill>
              <a:round/>
              <a:headEnd/>
              <a:tailEnd/>
            </a:ln>
          </p:spPr>
          <p:txBody>
            <a:bodyPr wrap="none" anchor="ctr"/>
            <a:lstStyle/>
            <a:p>
              <a:endParaRPr lang="en-US"/>
            </a:p>
          </p:txBody>
        </p:sp>
        <p:sp>
          <p:nvSpPr>
            <p:cNvPr id="133152" name="Oval 26"/>
            <p:cNvSpPr>
              <a:spLocks noChangeArrowheads="1"/>
            </p:cNvSpPr>
            <p:nvPr/>
          </p:nvSpPr>
          <p:spPr bwMode="auto">
            <a:xfrm>
              <a:off x="4401" y="2246"/>
              <a:ext cx="313" cy="81"/>
            </a:xfrm>
            <a:prstGeom prst="ellipse">
              <a:avLst/>
            </a:prstGeom>
            <a:solidFill>
              <a:schemeClr val="hlink"/>
            </a:solidFill>
            <a:ln w="12700">
              <a:solidFill>
                <a:schemeClr val="tx1"/>
              </a:solidFill>
              <a:round/>
              <a:headEnd/>
              <a:tailEnd/>
            </a:ln>
          </p:spPr>
          <p:txBody>
            <a:bodyPr wrap="none" anchor="ctr"/>
            <a:lstStyle/>
            <a:p>
              <a:endParaRPr lang="en-US"/>
            </a:p>
          </p:txBody>
        </p:sp>
        <p:sp>
          <p:nvSpPr>
            <p:cNvPr id="133153" name="Line 27"/>
            <p:cNvSpPr>
              <a:spLocks noChangeShapeType="1"/>
            </p:cNvSpPr>
            <p:nvPr/>
          </p:nvSpPr>
          <p:spPr bwMode="auto">
            <a:xfrm>
              <a:off x="4401" y="2239"/>
              <a:ext cx="0" cy="5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33154" name="Line 28"/>
            <p:cNvSpPr>
              <a:spLocks noChangeShapeType="1"/>
            </p:cNvSpPr>
            <p:nvPr/>
          </p:nvSpPr>
          <p:spPr bwMode="auto">
            <a:xfrm>
              <a:off x="4714" y="2239"/>
              <a:ext cx="0" cy="5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33155" name="Rectangle 29"/>
            <p:cNvSpPr>
              <a:spLocks noChangeArrowheads="1"/>
            </p:cNvSpPr>
            <p:nvPr/>
          </p:nvSpPr>
          <p:spPr bwMode="auto">
            <a:xfrm>
              <a:off x="4401" y="2239"/>
              <a:ext cx="310" cy="49"/>
            </a:xfrm>
            <a:prstGeom prst="rect">
              <a:avLst/>
            </a:prstGeom>
            <a:solidFill>
              <a:schemeClr val="hlink"/>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lgn="ctr"/>
              <a:endParaRPr lang="en-US" sz="2400"/>
            </a:p>
          </p:txBody>
        </p:sp>
        <p:sp>
          <p:nvSpPr>
            <p:cNvPr id="133156" name="Oval 30"/>
            <p:cNvSpPr>
              <a:spLocks noChangeArrowheads="1"/>
            </p:cNvSpPr>
            <p:nvPr/>
          </p:nvSpPr>
          <p:spPr bwMode="auto">
            <a:xfrm>
              <a:off x="4398" y="2180"/>
              <a:ext cx="313" cy="95"/>
            </a:xfrm>
            <a:prstGeom prst="ellipse">
              <a:avLst/>
            </a:prstGeom>
            <a:solidFill>
              <a:schemeClr val="hlink"/>
            </a:solidFill>
            <a:ln w="12700">
              <a:solidFill>
                <a:schemeClr val="tx1"/>
              </a:solidFill>
              <a:round/>
              <a:headEnd/>
              <a:tailEnd/>
            </a:ln>
          </p:spPr>
          <p:txBody>
            <a:bodyPr wrap="none" anchor="ctr"/>
            <a:lstStyle/>
            <a:p>
              <a:endParaRPr lang="en-US"/>
            </a:p>
          </p:txBody>
        </p:sp>
        <p:sp>
          <p:nvSpPr>
            <p:cNvPr id="133157" name="Oval 31"/>
            <p:cNvSpPr>
              <a:spLocks noChangeArrowheads="1"/>
            </p:cNvSpPr>
            <p:nvPr/>
          </p:nvSpPr>
          <p:spPr bwMode="auto">
            <a:xfrm>
              <a:off x="4966" y="1905"/>
              <a:ext cx="313" cy="81"/>
            </a:xfrm>
            <a:prstGeom prst="ellipse">
              <a:avLst/>
            </a:prstGeom>
            <a:solidFill>
              <a:schemeClr val="hlink"/>
            </a:solidFill>
            <a:ln w="12700">
              <a:solidFill>
                <a:schemeClr val="tx1"/>
              </a:solidFill>
              <a:round/>
              <a:headEnd/>
              <a:tailEnd/>
            </a:ln>
          </p:spPr>
          <p:txBody>
            <a:bodyPr wrap="none" anchor="ctr"/>
            <a:lstStyle/>
            <a:p>
              <a:endParaRPr lang="en-US"/>
            </a:p>
          </p:txBody>
        </p:sp>
        <p:sp>
          <p:nvSpPr>
            <p:cNvPr id="133158" name="Line 32"/>
            <p:cNvSpPr>
              <a:spLocks noChangeShapeType="1"/>
            </p:cNvSpPr>
            <p:nvPr/>
          </p:nvSpPr>
          <p:spPr bwMode="auto">
            <a:xfrm>
              <a:off x="4966" y="1898"/>
              <a:ext cx="0" cy="5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33159" name="Line 33"/>
            <p:cNvSpPr>
              <a:spLocks noChangeShapeType="1"/>
            </p:cNvSpPr>
            <p:nvPr/>
          </p:nvSpPr>
          <p:spPr bwMode="auto">
            <a:xfrm>
              <a:off x="5279" y="1898"/>
              <a:ext cx="0" cy="5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33160" name="Rectangle 34"/>
            <p:cNvSpPr>
              <a:spLocks noChangeArrowheads="1"/>
            </p:cNvSpPr>
            <p:nvPr/>
          </p:nvSpPr>
          <p:spPr bwMode="auto">
            <a:xfrm>
              <a:off x="4966" y="1898"/>
              <a:ext cx="310" cy="49"/>
            </a:xfrm>
            <a:prstGeom prst="rect">
              <a:avLst/>
            </a:prstGeom>
            <a:solidFill>
              <a:schemeClr val="hlink"/>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lgn="ctr"/>
              <a:endParaRPr lang="en-US" sz="2400"/>
            </a:p>
          </p:txBody>
        </p:sp>
        <p:sp>
          <p:nvSpPr>
            <p:cNvPr id="133161" name="Oval 35"/>
            <p:cNvSpPr>
              <a:spLocks noChangeArrowheads="1"/>
            </p:cNvSpPr>
            <p:nvPr/>
          </p:nvSpPr>
          <p:spPr bwMode="auto">
            <a:xfrm>
              <a:off x="4963" y="1839"/>
              <a:ext cx="313" cy="95"/>
            </a:xfrm>
            <a:prstGeom prst="ellipse">
              <a:avLst/>
            </a:prstGeom>
            <a:solidFill>
              <a:schemeClr val="hlink"/>
            </a:solidFill>
            <a:ln w="12700">
              <a:solidFill>
                <a:schemeClr val="tx1"/>
              </a:solidFill>
              <a:round/>
              <a:headEnd/>
              <a:tailEnd/>
            </a:ln>
          </p:spPr>
          <p:txBody>
            <a:bodyPr wrap="none" anchor="ctr"/>
            <a:lstStyle/>
            <a:p>
              <a:endParaRPr lang="en-US"/>
            </a:p>
          </p:txBody>
        </p:sp>
        <p:sp>
          <p:nvSpPr>
            <p:cNvPr id="133162" name="Freeform 36"/>
            <p:cNvSpPr>
              <a:spLocks/>
            </p:cNvSpPr>
            <p:nvPr/>
          </p:nvSpPr>
          <p:spPr bwMode="auto">
            <a:xfrm>
              <a:off x="4557" y="1647"/>
              <a:ext cx="1" cy="522"/>
            </a:xfrm>
            <a:custGeom>
              <a:avLst/>
              <a:gdLst>
                <a:gd name="T0" fmla="*/ 0 w 1"/>
                <a:gd name="T1" fmla="*/ 0 h 522"/>
                <a:gd name="T2" fmla="*/ 0 w 1"/>
                <a:gd name="T3" fmla="*/ 522 h 522"/>
                <a:gd name="T4" fmla="*/ 0 60000 65536"/>
                <a:gd name="T5" fmla="*/ 0 60000 65536"/>
                <a:gd name="T6" fmla="*/ 0 w 1"/>
                <a:gd name="T7" fmla="*/ 0 h 522"/>
                <a:gd name="T8" fmla="*/ 1 w 1"/>
                <a:gd name="T9" fmla="*/ 522 h 522"/>
              </a:gdLst>
              <a:ahLst/>
              <a:cxnLst>
                <a:cxn ang="T4">
                  <a:pos x="T0" y="T1"/>
                </a:cxn>
                <a:cxn ang="T5">
                  <a:pos x="T2" y="T3"/>
                </a:cxn>
              </a:cxnLst>
              <a:rect l="T6" t="T7" r="T8" b="T9"/>
              <a:pathLst>
                <a:path w="1" h="522">
                  <a:moveTo>
                    <a:pt x="0" y="0"/>
                  </a:moveTo>
                  <a:lnTo>
                    <a:pt x="0" y="522"/>
                  </a:lnTo>
                </a:path>
              </a:pathLst>
            </a:cu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133163" name="Freeform 37"/>
            <p:cNvSpPr>
              <a:spLocks/>
            </p:cNvSpPr>
            <p:nvPr/>
          </p:nvSpPr>
          <p:spPr bwMode="auto">
            <a:xfrm>
              <a:off x="3864" y="1653"/>
              <a:ext cx="1" cy="537"/>
            </a:xfrm>
            <a:custGeom>
              <a:avLst/>
              <a:gdLst>
                <a:gd name="T0" fmla="*/ 0 w 1"/>
                <a:gd name="T1" fmla="*/ 0 h 537"/>
                <a:gd name="T2" fmla="*/ 0 w 1"/>
                <a:gd name="T3" fmla="*/ 537 h 537"/>
                <a:gd name="T4" fmla="*/ 0 60000 65536"/>
                <a:gd name="T5" fmla="*/ 0 60000 65536"/>
                <a:gd name="T6" fmla="*/ 0 w 1"/>
                <a:gd name="T7" fmla="*/ 0 h 537"/>
                <a:gd name="T8" fmla="*/ 1 w 1"/>
                <a:gd name="T9" fmla="*/ 537 h 537"/>
              </a:gdLst>
              <a:ahLst/>
              <a:cxnLst>
                <a:cxn ang="T4">
                  <a:pos x="T0" y="T1"/>
                </a:cxn>
                <a:cxn ang="T5">
                  <a:pos x="T2" y="T3"/>
                </a:cxn>
              </a:cxnLst>
              <a:rect l="T6" t="T7" r="T8" b="T9"/>
              <a:pathLst>
                <a:path w="1" h="537">
                  <a:moveTo>
                    <a:pt x="0" y="0"/>
                  </a:moveTo>
                  <a:lnTo>
                    <a:pt x="0" y="537"/>
                  </a:lnTo>
                </a:path>
              </a:pathLst>
            </a:cu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133164" name="Freeform 38"/>
            <p:cNvSpPr>
              <a:spLocks/>
            </p:cNvSpPr>
            <p:nvPr/>
          </p:nvSpPr>
          <p:spPr bwMode="auto">
            <a:xfrm>
              <a:off x="4029" y="1638"/>
              <a:ext cx="504" cy="600"/>
            </a:xfrm>
            <a:custGeom>
              <a:avLst/>
              <a:gdLst>
                <a:gd name="T0" fmla="*/ 0 w 378"/>
                <a:gd name="T1" fmla="*/ 11993521 h 174"/>
                <a:gd name="T2" fmla="*/ 5035 w 378"/>
                <a:gd name="T3" fmla="*/ 0 h 174"/>
                <a:gd name="T4" fmla="*/ 0 60000 65536"/>
                <a:gd name="T5" fmla="*/ 0 60000 65536"/>
                <a:gd name="T6" fmla="*/ 0 w 378"/>
                <a:gd name="T7" fmla="*/ 0 h 174"/>
                <a:gd name="T8" fmla="*/ 378 w 378"/>
                <a:gd name="T9" fmla="*/ 174 h 174"/>
              </a:gdLst>
              <a:ahLst/>
              <a:cxnLst>
                <a:cxn ang="T4">
                  <a:pos x="T0" y="T1"/>
                </a:cxn>
                <a:cxn ang="T5">
                  <a:pos x="T2" y="T3"/>
                </a:cxn>
              </a:cxnLst>
              <a:rect l="T6" t="T7" r="T8" b="T9"/>
              <a:pathLst>
                <a:path w="378" h="174">
                  <a:moveTo>
                    <a:pt x="0" y="174"/>
                  </a:moveTo>
                  <a:lnTo>
                    <a:pt x="378" y="0"/>
                  </a:lnTo>
                </a:path>
              </a:pathLst>
            </a:cu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133165" name="Freeform 39"/>
            <p:cNvSpPr>
              <a:spLocks/>
            </p:cNvSpPr>
            <p:nvPr/>
          </p:nvSpPr>
          <p:spPr bwMode="auto">
            <a:xfrm>
              <a:off x="4716" y="1986"/>
              <a:ext cx="366" cy="270"/>
            </a:xfrm>
            <a:custGeom>
              <a:avLst/>
              <a:gdLst>
                <a:gd name="T0" fmla="*/ 0 w 366"/>
                <a:gd name="T1" fmla="*/ 270 h 270"/>
                <a:gd name="T2" fmla="*/ 366 w 366"/>
                <a:gd name="T3" fmla="*/ 0 h 270"/>
                <a:gd name="T4" fmla="*/ 0 60000 65536"/>
                <a:gd name="T5" fmla="*/ 0 60000 65536"/>
                <a:gd name="T6" fmla="*/ 0 w 366"/>
                <a:gd name="T7" fmla="*/ 0 h 270"/>
                <a:gd name="T8" fmla="*/ 366 w 366"/>
                <a:gd name="T9" fmla="*/ 270 h 270"/>
              </a:gdLst>
              <a:ahLst/>
              <a:cxnLst>
                <a:cxn ang="T4">
                  <a:pos x="T0" y="T1"/>
                </a:cxn>
                <a:cxn ang="T5">
                  <a:pos x="T2" y="T3"/>
                </a:cxn>
              </a:cxnLst>
              <a:rect l="T6" t="T7" r="T8" b="T9"/>
              <a:pathLst>
                <a:path w="366" h="270">
                  <a:moveTo>
                    <a:pt x="0" y="270"/>
                  </a:moveTo>
                  <a:lnTo>
                    <a:pt x="366" y="0"/>
                  </a:lnTo>
                </a:path>
              </a:pathLst>
            </a:cu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133166" name="Freeform 40"/>
            <p:cNvSpPr>
              <a:spLocks/>
            </p:cNvSpPr>
            <p:nvPr/>
          </p:nvSpPr>
          <p:spPr bwMode="auto">
            <a:xfrm>
              <a:off x="4035" y="2268"/>
              <a:ext cx="366" cy="1"/>
            </a:xfrm>
            <a:custGeom>
              <a:avLst/>
              <a:gdLst>
                <a:gd name="T0" fmla="*/ 366 w 366"/>
                <a:gd name="T1" fmla="*/ 0 h 1"/>
                <a:gd name="T2" fmla="*/ 0 w 366"/>
                <a:gd name="T3" fmla="*/ 0 h 1"/>
                <a:gd name="T4" fmla="*/ 0 60000 65536"/>
                <a:gd name="T5" fmla="*/ 0 60000 65536"/>
                <a:gd name="T6" fmla="*/ 0 w 366"/>
                <a:gd name="T7" fmla="*/ 0 h 1"/>
                <a:gd name="T8" fmla="*/ 366 w 366"/>
                <a:gd name="T9" fmla="*/ 1 h 1"/>
              </a:gdLst>
              <a:ahLst/>
              <a:cxnLst>
                <a:cxn ang="T4">
                  <a:pos x="T0" y="T1"/>
                </a:cxn>
                <a:cxn ang="T5">
                  <a:pos x="T2" y="T3"/>
                </a:cxn>
              </a:cxnLst>
              <a:rect l="T6" t="T7" r="T8" b="T9"/>
              <a:pathLst>
                <a:path w="366" h="1">
                  <a:moveTo>
                    <a:pt x="366" y="0"/>
                  </a:moveTo>
                  <a:lnTo>
                    <a:pt x="0" y="0"/>
                  </a:lnTo>
                </a:path>
              </a:pathLst>
            </a:cu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133167" name="Freeform 41"/>
            <p:cNvSpPr>
              <a:spLocks/>
            </p:cNvSpPr>
            <p:nvPr/>
          </p:nvSpPr>
          <p:spPr bwMode="auto">
            <a:xfrm>
              <a:off x="3444" y="1944"/>
              <a:ext cx="276" cy="264"/>
            </a:xfrm>
            <a:custGeom>
              <a:avLst/>
              <a:gdLst>
                <a:gd name="T0" fmla="*/ 276 w 276"/>
                <a:gd name="T1" fmla="*/ 264 h 264"/>
                <a:gd name="T2" fmla="*/ 0 w 276"/>
                <a:gd name="T3" fmla="*/ 0 h 264"/>
                <a:gd name="T4" fmla="*/ 0 60000 65536"/>
                <a:gd name="T5" fmla="*/ 0 60000 65536"/>
                <a:gd name="T6" fmla="*/ 0 w 276"/>
                <a:gd name="T7" fmla="*/ 0 h 264"/>
                <a:gd name="T8" fmla="*/ 276 w 276"/>
                <a:gd name="T9" fmla="*/ 264 h 264"/>
              </a:gdLst>
              <a:ahLst/>
              <a:cxnLst>
                <a:cxn ang="T4">
                  <a:pos x="T0" y="T1"/>
                </a:cxn>
                <a:cxn ang="T5">
                  <a:pos x="T2" y="T3"/>
                </a:cxn>
              </a:cxnLst>
              <a:rect l="T6" t="T7" r="T8" b="T9"/>
              <a:pathLst>
                <a:path w="276" h="264">
                  <a:moveTo>
                    <a:pt x="276" y="264"/>
                  </a:moveTo>
                  <a:lnTo>
                    <a:pt x="0" y="0"/>
                  </a:lnTo>
                </a:path>
              </a:pathLst>
            </a:cu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133168" name="Freeform 42"/>
            <p:cNvSpPr>
              <a:spLocks/>
            </p:cNvSpPr>
            <p:nvPr/>
          </p:nvSpPr>
          <p:spPr bwMode="auto">
            <a:xfrm>
              <a:off x="4029" y="1578"/>
              <a:ext cx="366" cy="1"/>
            </a:xfrm>
            <a:custGeom>
              <a:avLst/>
              <a:gdLst>
                <a:gd name="T0" fmla="*/ 366 w 366"/>
                <a:gd name="T1" fmla="*/ 0 h 1"/>
                <a:gd name="T2" fmla="*/ 0 w 366"/>
                <a:gd name="T3" fmla="*/ 0 h 1"/>
                <a:gd name="T4" fmla="*/ 0 60000 65536"/>
                <a:gd name="T5" fmla="*/ 0 60000 65536"/>
                <a:gd name="T6" fmla="*/ 0 w 366"/>
                <a:gd name="T7" fmla="*/ 0 h 1"/>
                <a:gd name="T8" fmla="*/ 366 w 366"/>
                <a:gd name="T9" fmla="*/ 1 h 1"/>
              </a:gdLst>
              <a:ahLst/>
              <a:cxnLst>
                <a:cxn ang="T4">
                  <a:pos x="T0" y="T1"/>
                </a:cxn>
                <a:cxn ang="T5">
                  <a:pos x="T2" y="T3"/>
                </a:cxn>
              </a:cxnLst>
              <a:rect l="T6" t="T7" r="T8" b="T9"/>
              <a:pathLst>
                <a:path w="366" h="1">
                  <a:moveTo>
                    <a:pt x="366" y="0"/>
                  </a:moveTo>
                  <a:lnTo>
                    <a:pt x="0" y="0"/>
                  </a:lnTo>
                </a:path>
              </a:pathLst>
            </a:cu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133169" name="Freeform 43"/>
            <p:cNvSpPr>
              <a:spLocks/>
            </p:cNvSpPr>
            <p:nvPr/>
          </p:nvSpPr>
          <p:spPr bwMode="auto">
            <a:xfrm>
              <a:off x="4704" y="1575"/>
              <a:ext cx="396" cy="267"/>
            </a:xfrm>
            <a:custGeom>
              <a:avLst/>
              <a:gdLst>
                <a:gd name="T0" fmla="*/ 396 w 396"/>
                <a:gd name="T1" fmla="*/ 267 h 267"/>
                <a:gd name="T2" fmla="*/ 0 w 396"/>
                <a:gd name="T3" fmla="*/ 0 h 267"/>
                <a:gd name="T4" fmla="*/ 0 60000 65536"/>
                <a:gd name="T5" fmla="*/ 0 60000 65536"/>
                <a:gd name="T6" fmla="*/ 0 w 396"/>
                <a:gd name="T7" fmla="*/ 0 h 267"/>
                <a:gd name="T8" fmla="*/ 396 w 396"/>
                <a:gd name="T9" fmla="*/ 267 h 267"/>
              </a:gdLst>
              <a:ahLst/>
              <a:cxnLst>
                <a:cxn ang="T4">
                  <a:pos x="T0" y="T1"/>
                </a:cxn>
                <a:cxn ang="T5">
                  <a:pos x="T2" y="T3"/>
                </a:cxn>
              </a:cxnLst>
              <a:rect l="T6" t="T7" r="T8" b="T9"/>
              <a:pathLst>
                <a:path w="396" h="267">
                  <a:moveTo>
                    <a:pt x="396" y="267"/>
                  </a:moveTo>
                  <a:lnTo>
                    <a:pt x="0" y="0"/>
                  </a:lnTo>
                </a:path>
              </a:pathLst>
            </a:cu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133170" name="Freeform 44"/>
            <p:cNvSpPr>
              <a:spLocks/>
            </p:cNvSpPr>
            <p:nvPr/>
          </p:nvSpPr>
          <p:spPr bwMode="auto">
            <a:xfrm>
              <a:off x="3387" y="1146"/>
              <a:ext cx="1110" cy="645"/>
            </a:xfrm>
            <a:custGeom>
              <a:avLst/>
              <a:gdLst>
                <a:gd name="T0" fmla="*/ 1110 w 1110"/>
                <a:gd name="T1" fmla="*/ 342 h 645"/>
                <a:gd name="T2" fmla="*/ 0 w 1110"/>
                <a:gd name="T3" fmla="*/ 645 h 645"/>
                <a:gd name="T4" fmla="*/ 0 60000 65536"/>
                <a:gd name="T5" fmla="*/ 0 60000 65536"/>
                <a:gd name="T6" fmla="*/ 0 w 1110"/>
                <a:gd name="T7" fmla="*/ 0 h 645"/>
                <a:gd name="T8" fmla="*/ 1110 w 1110"/>
                <a:gd name="T9" fmla="*/ 645 h 645"/>
              </a:gdLst>
              <a:ahLst/>
              <a:cxnLst>
                <a:cxn ang="T4">
                  <a:pos x="T0" y="T1"/>
                </a:cxn>
                <a:cxn ang="T5">
                  <a:pos x="T2" y="T3"/>
                </a:cxn>
              </a:cxnLst>
              <a:rect l="T6" t="T7" r="T8" b="T9"/>
              <a:pathLst>
                <a:path w="1110" h="645">
                  <a:moveTo>
                    <a:pt x="1110" y="342"/>
                  </a:moveTo>
                  <a:cubicBezTo>
                    <a:pt x="1104" y="0"/>
                    <a:pt x="21" y="63"/>
                    <a:pt x="0" y="645"/>
                  </a:cubicBezTo>
                </a:path>
              </a:pathLst>
            </a:cu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grpSp>
          <p:nvGrpSpPr>
            <p:cNvPr id="133171" name="Group 45"/>
            <p:cNvGrpSpPr>
              <a:grpSpLocks/>
            </p:cNvGrpSpPr>
            <p:nvPr/>
          </p:nvGrpSpPr>
          <p:grpSpPr bwMode="auto">
            <a:xfrm>
              <a:off x="3287" y="1744"/>
              <a:ext cx="205" cy="250"/>
              <a:chOff x="2954" y="2425"/>
              <a:chExt cx="208" cy="250"/>
            </a:xfrm>
          </p:grpSpPr>
          <p:sp>
            <p:nvSpPr>
              <p:cNvPr id="133197" name="Rectangle 46"/>
              <p:cNvSpPr>
                <a:spLocks noChangeArrowheads="1"/>
              </p:cNvSpPr>
              <p:nvPr/>
            </p:nvSpPr>
            <p:spPr bwMode="auto">
              <a:xfrm>
                <a:off x="2982" y="2490"/>
                <a:ext cx="144" cy="132"/>
              </a:xfrm>
              <a:prstGeom prst="rect">
                <a:avLst/>
              </a:prstGeom>
              <a:solidFill>
                <a:schemeClr val="hlink"/>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p>
            </p:txBody>
          </p:sp>
          <p:sp>
            <p:nvSpPr>
              <p:cNvPr id="133198" name="Text Box 47"/>
              <p:cNvSpPr txBox="1">
                <a:spLocks noChangeArrowheads="1"/>
              </p:cNvSpPr>
              <p:nvPr/>
            </p:nvSpPr>
            <p:spPr bwMode="auto">
              <a:xfrm>
                <a:off x="2954" y="2425"/>
                <a:ext cx="208"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2000"/>
                  <a:t>u</a:t>
                </a:r>
                <a:endParaRPr lang="en-US"/>
              </a:p>
            </p:txBody>
          </p:sp>
        </p:grpSp>
        <p:grpSp>
          <p:nvGrpSpPr>
            <p:cNvPr id="133172" name="Group 48"/>
            <p:cNvGrpSpPr>
              <a:grpSpLocks/>
            </p:cNvGrpSpPr>
            <p:nvPr/>
          </p:nvGrpSpPr>
          <p:grpSpPr bwMode="auto">
            <a:xfrm>
              <a:off x="4461" y="2128"/>
              <a:ext cx="196" cy="250"/>
              <a:chOff x="2958" y="2425"/>
              <a:chExt cx="199" cy="250"/>
            </a:xfrm>
          </p:grpSpPr>
          <p:sp>
            <p:nvSpPr>
              <p:cNvPr id="133195" name="Rectangle 49"/>
              <p:cNvSpPr>
                <a:spLocks noChangeArrowheads="1"/>
              </p:cNvSpPr>
              <p:nvPr/>
            </p:nvSpPr>
            <p:spPr bwMode="auto">
              <a:xfrm>
                <a:off x="2982" y="2490"/>
                <a:ext cx="142" cy="132"/>
              </a:xfrm>
              <a:prstGeom prst="rect">
                <a:avLst/>
              </a:prstGeom>
              <a:solidFill>
                <a:schemeClr val="hlink"/>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p>
            </p:txBody>
          </p:sp>
          <p:sp>
            <p:nvSpPr>
              <p:cNvPr id="133196" name="Text Box 50"/>
              <p:cNvSpPr txBox="1">
                <a:spLocks noChangeArrowheads="1"/>
              </p:cNvSpPr>
              <p:nvPr/>
            </p:nvSpPr>
            <p:spPr bwMode="auto">
              <a:xfrm>
                <a:off x="2958" y="2425"/>
                <a:ext cx="199"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2000"/>
                  <a:t>y</a:t>
                </a:r>
                <a:endParaRPr lang="en-US"/>
              </a:p>
            </p:txBody>
          </p:sp>
        </p:grpSp>
        <p:grpSp>
          <p:nvGrpSpPr>
            <p:cNvPr id="133173" name="Group 51"/>
            <p:cNvGrpSpPr>
              <a:grpSpLocks/>
            </p:cNvGrpSpPr>
            <p:nvPr/>
          </p:nvGrpSpPr>
          <p:grpSpPr bwMode="auto">
            <a:xfrm>
              <a:off x="3772" y="2095"/>
              <a:ext cx="212" cy="288"/>
              <a:chOff x="2951" y="2395"/>
              <a:chExt cx="213" cy="288"/>
            </a:xfrm>
          </p:grpSpPr>
          <p:sp>
            <p:nvSpPr>
              <p:cNvPr id="133193" name="Rectangle 52"/>
              <p:cNvSpPr>
                <a:spLocks noChangeArrowheads="1"/>
              </p:cNvSpPr>
              <p:nvPr/>
            </p:nvSpPr>
            <p:spPr bwMode="auto">
              <a:xfrm>
                <a:off x="2982" y="2490"/>
                <a:ext cx="144" cy="132"/>
              </a:xfrm>
              <a:prstGeom prst="rect">
                <a:avLst/>
              </a:prstGeom>
              <a:solidFill>
                <a:schemeClr val="hlink"/>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p>
            </p:txBody>
          </p:sp>
          <p:sp>
            <p:nvSpPr>
              <p:cNvPr id="133194" name="Text Box 53"/>
              <p:cNvSpPr txBox="1">
                <a:spLocks noChangeArrowheads="1"/>
              </p:cNvSpPr>
              <p:nvPr/>
            </p:nvSpPr>
            <p:spPr bwMode="auto">
              <a:xfrm>
                <a:off x="2951" y="2395"/>
                <a:ext cx="213"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a:t>x</a:t>
                </a:r>
              </a:p>
            </p:txBody>
          </p:sp>
        </p:grpSp>
        <p:grpSp>
          <p:nvGrpSpPr>
            <p:cNvPr id="133174" name="Group 54"/>
            <p:cNvGrpSpPr>
              <a:grpSpLocks/>
            </p:cNvGrpSpPr>
            <p:nvPr/>
          </p:nvGrpSpPr>
          <p:grpSpPr bwMode="auto">
            <a:xfrm>
              <a:off x="4438" y="1438"/>
              <a:ext cx="232" cy="250"/>
              <a:chOff x="2941" y="2425"/>
              <a:chExt cx="235" cy="250"/>
            </a:xfrm>
          </p:grpSpPr>
          <p:sp>
            <p:nvSpPr>
              <p:cNvPr id="133191" name="Rectangle 55"/>
              <p:cNvSpPr>
                <a:spLocks noChangeArrowheads="1"/>
              </p:cNvSpPr>
              <p:nvPr/>
            </p:nvSpPr>
            <p:spPr bwMode="auto">
              <a:xfrm>
                <a:off x="2982" y="2490"/>
                <a:ext cx="146" cy="132"/>
              </a:xfrm>
              <a:prstGeom prst="rect">
                <a:avLst/>
              </a:prstGeom>
              <a:solidFill>
                <a:schemeClr val="hlink"/>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p>
            </p:txBody>
          </p:sp>
          <p:sp>
            <p:nvSpPr>
              <p:cNvPr id="133192" name="Text Box 56"/>
              <p:cNvSpPr txBox="1">
                <a:spLocks noChangeArrowheads="1"/>
              </p:cNvSpPr>
              <p:nvPr/>
            </p:nvSpPr>
            <p:spPr bwMode="auto">
              <a:xfrm>
                <a:off x="2941" y="2425"/>
                <a:ext cx="235"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2000"/>
                  <a:t>w</a:t>
                </a:r>
                <a:endParaRPr lang="en-US"/>
              </a:p>
            </p:txBody>
          </p:sp>
        </p:grpSp>
        <p:grpSp>
          <p:nvGrpSpPr>
            <p:cNvPr id="133175" name="Group 57"/>
            <p:cNvGrpSpPr>
              <a:grpSpLocks/>
            </p:cNvGrpSpPr>
            <p:nvPr/>
          </p:nvGrpSpPr>
          <p:grpSpPr bwMode="auto">
            <a:xfrm>
              <a:off x="3771" y="1438"/>
              <a:ext cx="196" cy="250"/>
              <a:chOff x="2958" y="2425"/>
              <a:chExt cx="199" cy="250"/>
            </a:xfrm>
          </p:grpSpPr>
          <p:sp>
            <p:nvSpPr>
              <p:cNvPr id="133189" name="Rectangle 58"/>
              <p:cNvSpPr>
                <a:spLocks noChangeArrowheads="1"/>
              </p:cNvSpPr>
              <p:nvPr/>
            </p:nvSpPr>
            <p:spPr bwMode="auto">
              <a:xfrm>
                <a:off x="2982" y="2490"/>
                <a:ext cx="142" cy="132"/>
              </a:xfrm>
              <a:prstGeom prst="rect">
                <a:avLst/>
              </a:prstGeom>
              <a:solidFill>
                <a:schemeClr val="hlink"/>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p>
            </p:txBody>
          </p:sp>
          <p:sp>
            <p:nvSpPr>
              <p:cNvPr id="133190" name="Text Box 59"/>
              <p:cNvSpPr txBox="1">
                <a:spLocks noChangeArrowheads="1"/>
              </p:cNvSpPr>
              <p:nvPr/>
            </p:nvSpPr>
            <p:spPr bwMode="auto">
              <a:xfrm>
                <a:off x="2958" y="2425"/>
                <a:ext cx="199"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2000"/>
                  <a:t>v</a:t>
                </a:r>
                <a:endParaRPr lang="en-US"/>
              </a:p>
            </p:txBody>
          </p:sp>
        </p:grpSp>
        <p:grpSp>
          <p:nvGrpSpPr>
            <p:cNvPr id="133176" name="Group 60"/>
            <p:cNvGrpSpPr>
              <a:grpSpLocks/>
            </p:cNvGrpSpPr>
            <p:nvPr/>
          </p:nvGrpSpPr>
          <p:grpSpPr bwMode="auto">
            <a:xfrm>
              <a:off x="5025" y="1756"/>
              <a:ext cx="212" cy="288"/>
              <a:chOff x="2949" y="2395"/>
              <a:chExt cx="214" cy="288"/>
            </a:xfrm>
          </p:grpSpPr>
          <p:sp>
            <p:nvSpPr>
              <p:cNvPr id="133187" name="Rectangle 61"/>
              <p:cNvSpPr>
                <a:spLocks noChangeArrowheads="1"/>
              </p:cNvSpPr>
              <p:nvPr/>
            </p:nvSpPr>
            <p:spPr bwMode="auto">
              <a:xfrm>
                <a:off x="2982" y="2490"/>
                <a:ext cx="142" cy="132"/>
              </a:xfrm>
              <a:prstGeom prst="rect">
                <a:avLst/>
              </a:prstGeom>
              <a:solidFill>
                <a:schemeClr val="hlink"/>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p>
            </p:txBody>
          </p:sp>
          <p:sp>
            <p:nvSpPr>
              <p:cNvPr id="133188" name="Text Box 62"/>
              <p:cNvSpPr txBox="1">
                <a:spLocks noChangeArrowheads="1"/>
              </p:cNvSpPr>
              <p:nvPr/>
            </p:nvSpPr>
            <p:spPr bwMode="auto">
              <a:xfrm>
                <a:off x="2949" y="2395"/>
                <a:ext cx="214"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a:t>z</a:t>
                </a:r>
              </a:p>
            </p:txBody>
          </p:sp>
        </p:grpSp>
        <p:sp>
          <p:nvSpPr>
            <p:cNvPr id="133177" name="Text Box 63"/>
            <p:cNvSpPr txBox="1">
              <a:spLocks noChangeArrowheads="1"/>
            </p:cNvSpPr>
            <p:nvPr/>
          </p:nvSpPr>
          <p:spPr bwMode="auto">
            <a:xfrm>
              <a:off x="3493" y="1568"/>
              <a:ext cx="196"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1800"/>
                <a:t>2</a:t>
              </a:r>
              <a:endParaRPr lang="en-US"/>
            </a:p>
          </p:txBody>
        </p:sp>
        <p:sp>
          <p:nvSpPr>
            <p:cNvPr id="133178" name="Text Box 64"/>
            <p:cNvSpPr txBox="1">
              <a:spLocks noChangeArrowheads="1"/>
            </p:cNvSpPr>
            <p:nvPr/>
          </p:nvSpPr>
          <p:spPr bwMode="auto">
            <a:xfrm>
              <a:off x="3841" y="1787"/>
              <a:ext cx="196"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1800"/>
                <a:t>2</a:t>
              </a:r>
              <a:endParaRPr lang="en-US"/>
            </a:p>
          </p:txBody>
        </p:sp>
        <p:sp>
          <p:nvSpPr>
            <p:cNvPr id="133179" name="Text Box 65"/>
            <p:cNvSpPr txBox="1">
              <a:spLocks noChangeArrowheads="1"/>
            </p:cNvSpPr>
            <p:nvPr/>
          </p:nvSpPr>
          <p:spPr bwMode="auto">
            <a:xfrm>
              <a:off x="3406" y="2000"/>
              <a:ext cx="196"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1800"/>
                <a:t>1</a:t>
              </a:r>
              <a:endParaRPr lang="en-US"/>
            </a:p>
          </p:txBody>
        </p:sp>
        <p:sp>
          <p:nvSpPr>
            <p:cNvPr id="133180" name="Text Box 66"/>
            <p:cNvSpPr txBox="1">
              <a:spLocks noChangeArrowheads="1"/>
            </p:cNvSpPr>
            <p:nvPr/>
          </p:nvSpPr>
          <p:spPr bwMode="auto">
            <a:xfrm>
              <a:off x="4225" y="1880"/>
              <a:ext cx="196"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1800"/>
                <a:t>3</a:t>
              </a:r>
              <a:endParaRPr lang="en-US"/>
            </a:p>
          </p:txBody>
        </p:sp>
        <p:sp>
          <p:nvSpPr>
            <p:cNvPr id="133181" name="Text Box 67"/>
            <p:cNvSpPr txBox="1">
              <a:spLocks noChangeArrowheads="1"/>
            </p:cNvSpPr>
            <p:nvPr/>
          </p:nvSpPr>
          <p:spPr bwMode="auto">
            <a:xfrm>
              <a:off x="4162" y="2234"/>
              <a:ext cx="196"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1800"/>
                <a:t>1</a:t>
              </a:r>
              <a:endParaRPr lang="en-US"/>
            </a:p>
          </p:txBody>
        </p:sp>
        <p:sp>
          <p:nvSpPr>
            <p:cNvPr id="133182" name="Text Box 68"/>
            <p:cNvSpPr txBox="1">
              <a:spLocks noChangeArrowheads="1"/>
            </p:cNvSpPr>
            <p:nvPr/>
          </p:nvSpPr>
          <p:spPr bwMode="auto">
            <a:xfrm>
              <a:off x="4522" y="1805"/>
              <a:ext cx="196"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1800"/>
                <a:t>1</a:t>
              </a:r>
              <a:endParaRPr lang="en-US"/>
            </a:p>
          </p:txBody>
        </p:sp>
        <p:sp>
          <p:nvSpPr>
            <p:cNvPr id="133183" name="Text Box 69"/>
            <p:cNvSpPr txBox="1">
              <a:spLocks noChangeArrowheads="1"/>
            </p:cNvSpPr>
            <p:nvPr/>
          </p:nvSpPr>
          <p:spPr bwMode="auto">
            <a:xfrm>
              <a:off x="4882" y="2069"/>
              <a:ext cx="196"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1800"/>
                <a:t>2</a:t>
              </a:r>
              <a:endParaRPr lang="en-US"/>
            </a:p>
          </p:txBody>
        </p:sp>
        <p:sp>
          <p:nvSpPr>
            <p:cNvPr id="133184" name="Text Box 70"/>
            <p:cNvSpPr txBox="1">
              <a:spLocks noChangeArrowheads="1"/>
            </p:cNvSpPr>
            <p:nvPr/>
          </p:nvSpPr>
          <p:spPr bwMode="auto">
            <a:xfrm>
              <a:off x="4855" y="1532"/>
              <a:ext cx="196"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1800"/>
                <a:t>5</a:t>
              </a:r>
              <a:endParaRPr lang="en-US"/>
            </a:p>
          </p:txBody>
        </p:sp>
        <p:sp>
          <p:nvSpPr>
            <p:cNvPr id="133185" name="Text Box 71"/>
            <p:cNvSpPr txBox="1">
              <a:spLocks noChangeArrowheads="1"/>
            </p:cNvSpPr>
            <p:nvPr/>
          </p:nvSpPr>
          <p:spPr bwMode="auto">
            <a:xfrm>
              <a:off x="4120" y="1382"/>
              <a:ext cx="196"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1800"/>
                <a:t>3</a:t>
              </a:r>
              <a:endParaRPr lang="en-US"/>
            </a:p>
          </p:txBody>
        </p:sp>
        <p:sp>
          <p:nvSpPr>
            <p:cNvPr id="133186" name="Text Box 72"/>
            <p:cNvSpPr txBox="1">
              <a:spLocks noChangeArrowheads="1"/>
            </p:cNvSpPr>
            <p:nvPr/>
          </p:nvSpPr>
          <p:spPr bwMode="auto">
            <a:xfrm>
              <a:off x="3769" y="1115"/>
              <a:ext cx="196"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1800"/>
                <a:t>5</a:t>
              </a:r>
              <a:endParaRPr lang="en-US"/>
            </a:p>
          </p:txBody>
        </p:sp>
      </p:grpSp>
      <p:sp>
        <p:nvSpPr>
          <p:cNvPr id="133126" name="Text Box 73"/>
          <p:cNvSpPr txBox="1">
            <a:spLocks noChangeArrowheads="1"/>
          </p:cNvSpPr>
          <p:nvPr/>
        </p:nvSpPr>
        <p:spPr bwMode="auto">
          <a:xfrm>
            <a:off x="5289551" y="1770064"/>
            <a:ext cx="4031873"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dirty="0"/>
              <a:t>d</a:t>
            </a:r>
            <a:r>
              <a:rPr lang="en-US" baseline="-25000" dirty="0"/>
              <a:t>v</a:t>
            </a:r>
            <a:r>
              <a:rPr lang="en-US" dirty="0"/>
              <a:t>(z) = 5, d</a:t>
            </a:r>
            <a:r>
              <a:rPr lang="en-US" baseline="-25000" dirty="0"/>
              <a:t>x</a:t>
            </a:r>
            <a:r>
              <a:rPr lang="en-US" dirty="0"/>
              <a:t>(z) = 3, </a:t>
            </a:r>
            <a:r>
              <a:rPr lang="en-US" dirty="0" err="1"/>
              <a:t>d</a:t>
            </a:r>
            <a:r>
              <a:rPr lang="en-US" baseline="-25000" dirty="0" err="1"/>
              <a:t>w</a:t>
            </a:r>
            <a:r>
              <a:rPr lang="en-US" dirty="0"/>
              <a:t>(z) = 3</a:t>
            </a:r>
          </a:p>
        </p:txBody>
      </p:sp>
      <p:sp>
        <p:nvSpPr>
          <p:cNvPr id="133127" name="Text Box 74"/>
          <p:cNvSpPr txBox="1">
            <a:spLocks noChangeArrowheads="1"/>
          </p:cNvSpPr>
          <p:nvPr/>
        </p:nvSpPr>
        <p:spPr bwMode="auto">
          <a:xfrm>
            <a:off x="5799138" y="2928938"/>
            <a:ext cx="3937296" cy="230832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a:t>d</a:t>
            </a:r>
            <a:r>
              <a:rPr lang="en-US" baseline="-25000"/>
              <a:t>u</a:t>
            </a:r>
            <a:r>
              <a:rPr lang="en-US"/>
              <a:t>(z) = min { c(u,v) + d</a:t>
            </a:r>
            <a:r>
              <a:rPr lang="en-US" baseline="-25000"/>
              <a:t>v</a:t>
            </a:r>
            <a:r>
              <a:rPr lang="en-US"/>
              <a:t>(z),</a:t>
            </a:r>
          </a:p>
          <a:p>
            <a:r>
              <a:rPr lang="en-US"/>
              <a:t>                    c(u,x) + d</a:t>
            </a:r>
            <a:r>
              <a:rPr lang="en-US" baseline="-25000"/>
              <a:t>x</a:t>
            </a:r>
            <a:r>
              <a:rPr lang="en-US"/>
              <a:t>(z),</a:t>
            </a:r>
          </a:p>
          <a:p>
            <a:r>
              <a:rPr lang="en-US"/>
              <a:t>                    c(u,w) + d</a:t>
            </a:r>
            <a:r>
              <a:rPr lang="en-US" baseline="-25000"/>
              <a:t>w</a:t>
            </a:r>
            <a:r>
              <a:rPr lang="en-US"/>
              <a:t>(z) }</a:t>
            </a:r>
          </a:p>
          <a:p>
            <a:r>
              <a:rPr lang="en-US"/>
              <a:t>         = min {2 + 5,</a:t>
            </a:r>
          </a:p>
          <a:p>
            <a:r>
              <a:rPr lang="en-US"/>
              <a:t>                    1 + 3,</a:t>
            </a:r>
          </a:p>
          <a:p>
            <a:r>
              <a:rPr lang="en-US"/>
              <a:t>                    5 + 3}  = 4</a:t>
            </a:r>
          </a:p>
        </p:txBody>
      </p:sp>
      <p:sp>
        <p:nvSpPr>
          <p:cNvPr id="133128" name="Text Box 75"/>
          <p:cNvSpPr txBox="1">
            <a:spLocks noChangeArrowheads="1"/>
          </p:cNvSpPr>
          <p:nvPr/>
        </p:nvSpPr>
        <p:spPr bwMode="auto">
          <a:xfrm>
            <a:off x="2555498" y="5327651"/>
            <a:ext cx="6647974" cy="4585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nSpc>
                <a:spcPct val="85000"/>
              </a:lnSpc>
            </a:pPr>
            <a:r>
              <a:rPr lang="zh-CN" altLang="en-US" sz="2800" dirty="0">
                <a:latin typeface="+mn-ea"/>
                <a:ea typeface="+mn-ea"/>
              </a:rPr>
              <a:t>沿着最短路的下一跳节点被放在路由表中</a:t>
            </a:r>
            <a:endParaRPr lang="en-US" sz="2800" dirty="0">
              <a:latin typeface="+mn-ea"/>
              <a:ea typeface="+mn-ea"/>
            </a:endParaRPr>
          </a:p>
        </p:txBody>
      </p:sp>
      <p:sp>
        <p:nvSpPr>
          <p:cNvPr id="133129" name="Text Box 76"/>
          <p:cNvSpPr txBox="1">
            <a:spLocks noChangeArrowheads="1"/>
          </p:cNvSpPr>
          <p:nvPr/>
        </p:nvSpPr>
        <p:spPr bwMode="auto">
          <a:xfrm>
            <a:off x="5386389" y="2466975"/>
            <a:ext cx="2725737"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a:t>B-F equation says:</a:t>
            </a:r>
          </a:p>
        </p:txBody>
      </p:sp>
      <p:sp>
        <p:nvSpPr>
          <p:cNvPr id="82" name="Rectangle 2">
            <a:extLst>
              <a:ext uri="{FF2B5EF4-FFF2-40B4-BE49-F238E27FC236}">
                <a16:creationId xmlns:a16="http://schemas.microsoft.com/office/drawing/2014/main" id="{FADC72A8-3952-403A-B8B4-4CF0DD871527}"/>
              </a:ext>
            </a:extLst>
          </p:cNvPr>
          <p:cNvSpPr txBox="1">
            <a:spLocks noChangeArrowheads="1"/>
          </p:cNvSpPr>
          <p:nvPr/>
        </p:nvSpPr>
        <p:spPr>
          <a:xfrm>
            <a:off x="2305050" y="288925"/>
            <a:ext cx="78867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SimHei" panose="02010609060101010101" pitchFamily="49" charset="-122"/>
                <a:ea typeface="SimHei" panose="02010609060101010101" pitchFamily="49" charset="-122"/>
                <a:cs typeface="+mj-cs"/>
              </a:defRPr>
            </a:lvl1pPr>
          </a:lstStyle>
          <a:p>
            <a:pPr>
              <a:defRPr/>
            </a:pPr>
            <a:endParaRPr lang="en-US" dirty="0"/>
          </a:p>
        </p:txBody>
      </p:sp>
    </p:spTree>
    <p:extLst>
      <p:ext uri="{BB962C8B-B14F-4D97-AF65-F5344CB8AC3E}">
        <p14:creationId xmlns:p14="http://schemas.microsoft.com/office/powerpoint/2010/main" val="36791282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3" name="Rectangle 2"/>
          <p:cNvSpPr>
            <a:spLocks noGrp="1" noChangeArrowheads="1"/>
          </p:cNvSpPr>
          <p:nvPr>
            <p:ph type="title"/>
          </p:nvPr>
        </p:nvSpPr>
        <p:spPr/>
        <p:txBody>
          <a:bodyPr/>
          <a:lstStyle/>
          <a:p>
            <a:pPr>
              <a:defRPr/>
            </a:pPr>
            <a:r>
              <a:rPr lang="zh-CN" altLang="en-US" dirty="0">
                <a:cs typeface="+mj-cs"/>
              </a:rPr>
              <a:t>距离向量算法</a:t>
            </a:r>
            <a:endParaRPr lang="en-US" dirty="0">
              <a:cs typeface="+mj-cs"/>
            </a:endParaRPr>
          </a:p>
        </p:txBody>
      </p:sp>
      <p:sp>
        <p:nvSpPr>
          <p:cNvPr id="134149" name="Rectangle 3"/>
          <p:cNvSpPr>
            <a:spLocks noGrp="1" noChangeArrowheads="1"/>
          </p:cNvSpPr>
          <p:nvPr>
            <p:ph type="body" idx="4294967295"/>
          </p:nvPr>
        </p:nvSpPr>
        <p:spPr>
          <a:xfrm>
            <a:off x="939006" y="1690688"/>
            <a:ext cx="10313987" cy="4351337"/>
          </a:xfrm>
        </p:spPr>
        <p:txBody>
          <a:bodyPr/>
          <a:lstStyle/>
          <a:p>
            <a:r>
              <a:rPr lang="en-US" dirty="0">
                <a:solidFill>
                  <a:srgbClr val="CC0000"/>
                </a:solidFill>
                <a:latin typeface="+mn-ea"/>
              </a:rPr>
              <a:t>D</a:t>
            </a:r>
            <a:r>
              <a:rPr lang="en-US" baseline="-25000" dirty="0">
                <a:solidFill>
                  <a:srgbClr val="CC0000"/>
                </a:solidFill>
                <a:latin typeface="+mn-ea"/>
              </a:rPr>
              <a:t>x</a:t>
            </a:r>
            <a:r>
              <a:rPr lang="en-US" dirty="0">
                <a:solidFill>
                  <a:srgbClr val="CC0000"/>
                </a:solidFill>
                <a:latin typeface="+mn-ea"/>
              </a:rPr>
              <a:t>(y)</a:t>
            </a:r>
            <a:r>
              <a:rPr lang="en-US" dirty="0">
                <a:latin typeface="+mn-ea"/>
              </a:rPr>
              <a:t> = x</a:t>
            </a:r>
            <a:r>
              <a:rPr lang="zh-CN" altLang="en-US" dirty="0">
                <a:latin typeface="+mn-ea"/>
              </a:rPr>
              <a:t>到</a:t>
            </a:r>
            <a:r>
              <a:rPr lang="en-US" altLang="zh-CN" dirty="0">
                <a:latin typeface="+mn-ea"/>
              </a:rPr>
              <a:t>y</a:t>
            </a:r>
            <a:r>
              <a:rPr lang="zh-CN" altLang="en-US" dirty="0">
                <a:latin typeface="+mn-ea"/>
              </a:rPr>
              <a:t>的最低开销估计值</a:t>
            </a:r>
            <a:endParaRPr lang="en-US" dirty="0">
              <a:latin typeface="+mn-ea"/>
            </a:endParaRPr>
          </a:p>
          <a:p>
            <a:pPr lvl="1"/>
            <a:r>
              <a:rPr lang="zh-CN" altLang="en-US" dirty="0">
                <a:latin typeface="+mn-ea"/>
              </a:rPr>
              <a:t>节点</a:t>
            </a:r>
            <a:r>
              <a:rPr lang="en-US" altLang="zh-CN" dirty="0">
                <a:latin typeface="+mn-ea"/>
              </a:rPr>
              <a:t>x</a:t>
            </a:r>
            <a:r>
              <a:rPr lang="zh-CN" altLang="en-US" dirty="0">
                <a:latin typeface="+mn-ea"/>
              </a:rPr>
              <a:t>维护距离向量 </a:t>
            </a:r>
            <a:r>
              <a:rPr lang="en-US" b="1" dirty="0">
                <a:solidFill>
                  <a:srgbClr val="CC0000"/>
                </a:solidFill>
                <a:latin typeface="+mn-ea"/>
              </a:rPr>
              <a:t>D</a:t>
            </a:r>
            <a:r>
              <a:rPr lang="en-US" baseline="-25000" dirty="0">
                <a:solidFill>
                  <a:srgbClr val="CC0000"/>
                </a:solidFill>
                <a:latin typeface="+mn-ea"/>
              </a:rPr>
              <a:t>x</a:t>
            </a:r>
            <a:r>
              <a:rPr lang="en-US" dirty="0">
                <a:solidFill>
                  <a:srgbClr val="CC0000"/>
                </a:solidFill>
                <a:latin typeface="+mn-ea"/>
              </a:rPr>
              <a:t> = [D</a:t>
            </a:r>
            <a:r>
              <a:rPr lang="en-US" baseline="-25000" dirty="0">
                <a:solidFill>
                  <a:srgbClr val="CC0000"/>
                </a:solidFill>
                <a:latin typeface="+mn-ea"/>
              </a:rPr>
              <a:t>x</a:t>
            </a:r>
            <a:r>
              <a:rPr lang="en-US" dirty="0">
                <a:solidFill>
                  <a:srgbClr val="CC0000"/>
                </a:solidFill>
                <a:latin typeface="+mn-ea"/>
              </a:rPr>
              <a:t>(y): y </a:t>
            </a:r>
            <a:r>
              <a:rPr lang="ru-RU" dirty="0">
                <a:solidFill>
                  <a:srgbClr val="CC0000"/>
                </a:solidFill>
                <a:latin typeface="+mn-ea"/>
              </a:rPr>
              <a:t>є</a:t>
            </a:r>
            <a:r>
              <a:rPr lang="en-US" dirty="0">
                <a:solidFill>
                  <a:srgbClr val="CC0000"/>
                </a:solidFill>
                <a:latin typeface="+mn-ea"/>
              </a:rPr>
              <a:t> N ]</a:t>
            </a:r>
            <a:r>
              <a:rPr lang="zh-CN" altLang="en-US" dirty="0">
                <a:latin typeface="+mn-ea"/>
              </a:rPr>
              <a:t>，包含了</a:t>
            </a:r>
            <a:r>
              <a:rPr lang="en-US" altLang="zh-CN" dirty="0">
                <a:latin typeface="+mn-ea"/>
              </a:rPr>
              <a:t>x</a:t>
            </a:r>
            <a:r>
              <a:rPr lang="zh-CN" altLang="en-US" dirty="0">
                <a:latin typeface="+mn-ea"/>
              </a:rPr>
              <a:t>到网络中所有目的地</a:t>
            </a:r>
            <a:r>
              <a:rPr lang="en-US" altLang="zh-CN" dirty="0">
                <a:latin typeface="+mn-ea"/>
              </a:rPr>
              <a:t>y</a:t>
            </a:r>
            <a:r>
              <a:rPr lang="zh-CN" altLang="en-US" dirty="0">
                <a:latin typeface="+mn-ea"/>
              </a:rPr>
              <a:t>的开销估计值</a:t>
            </a:r>
            <a:endParaRPr lang="en-US" dirty="0">
              <a:latin typeface="+mn-ea"/>
            </a:endParaRPr>
          </a:p>
          <a:p>
            <a:r>
              <a:rPr lang="zh-CN" altLang="en-US" dirty="0">
                <a:latin typeface="+mn-ea"/>
              </a:rPr>
              <a:t>节点</a:t>
            </a:r>
            <a:r>
              <a:rPr lang="en-US" altLang="zh-CN" dirty="0">
                <a:latin typeface="+mn-ea"/>
              </a:rPr>
              <a:t>x</a:t>
            </a:r>
            <a:r>
              <a:rPr lang="en-US" dirty="0">
                <a:latin typeface="+mn-ea"/>
              </a:rPr>
              <a:t>:</a:t>
            </a:r>
          </a:p>
          <a:p>
            <a:pPr lvl="1"/>
            <a:r>
              <a:rPr lang="zh-CN" altLang="en-US" dirty="0">
                <a:latin typeface="+mn-ea"/>
              </a:rPr>
              <a:t>维护到每个邻居的直接开销</a:t>
            </a:r>
            <a:r>
              <a:rPr lang="en-US" altLang="zh-CN" dirty="0">
                <a:solidFill>
                  <a:srgbClr val="CC0000"/>
                </a:solidFill>
                <a:latin typeface="+mn-ea"/>
              </a:rPr>
              <a:t>c(</a:t>
            </a:r>
            <a:r>
              <a:rPr lang="en-US" altLang="zh-CN" dirty="0" err="1">
                <a:solidFill>
                  <a:srgbClr val="CC0000"/>
                </a:solidFill>
                <a:latin typeface="+mn-ea"/>
              </a:rPr>
              <a:t>x,v</a:t>
            </a:r>
            <a:r>
              <a:rPr lang="en-US" altLang="zh-CN" dirty="0">
                <a:solidFill>
                  <a:srgbClr val="CC0000"/>
                </a:solidFill>
                <a:latin typeface="+mn-ea"/>
              </a:rPr>
              <a:t>)</a:t>
            </a:r>
            <a:endParaRPr lang="en-US" dirty="0">
              <a:latin typeface="+mn-ea"/>
            </a:endParaRPr>
          </a:p>
          <a:p>
            <a:pPr lvl="1"/>
            <a:r>
              <a:rPr lang="zh-CN" altLang="en-US" dirty="0">
                <a:latin typeface="+mn-ea"/>
              </a:rPr>
              <a:t>维护每个邻居的距离向量，即对每个邻居</a:t>
            </a:r>
            <a:r>
              <a:rPr lang="en-US" altLang="zh-CN" dirty="0">
                <a:latin typeface="+mn-ea"/>
              </a:rPr>
              <a:t>v, x</a:t>
            </a:r>
            <a:r>
              <a:rPr lang="zh-CN" altLang="en-US" dirty="0">
                <a:latin typeface="+mn-ea"/>
              </a:rPr>
              <a:t>保存</a:t>
            </a:r>
            <a:r>
              <a:rPr lang="en-US" altLang="ja-JP" b="1" dirty="0" err="1">
                <a:solidFill>
                  <a:srgbClr val="CC0000"/>
                </a:solidFill>
                <a:latin typeface="+mn-ea"/>
              </a:rPr>
              <a:t>D</a:t>
            </a:r>
            <a:r>
              <a:rPr lang="en-US" altLang="ja-JP" baseline="-25000" dirty="0" err="1">
                <a:solidFill>
                  <a:srgbClr val="CC0000"/>
                </a:solidFill>
                <a:latin typeface="+mn-ea"/>
              </a:rPr>
              <a:t>v</a:t>
            </a:r>
            <a:r>
              <a:rPr lang="en-US" altLang="ja-JP" dirty="0">
                <a:solidFill>
                  <a:srgbClr val="CC0000"/>
                </a:solidFill>
                <a:latin typeface="+mn-ea"/>
              </a:rPr>
              <a:t> = [</a:t>
            </a:r>
            <a:r>
              <a:rPr lang="en-US" altLang="ja-JP" dirty="0" err="1">
                <a:solidFill>
                  <a:srgbClr val="CC0000"/>
                </a:solidFill>
                <a:latin typeface="+mn-ea"/>
              </a:rPr>
              <a:t>D</a:t>
            </a:r>
            <a:r>
              <a:rPr lang="en-US" altLang="ja-JP" baseline="-25000" dirty="0" err="1">
                <a:solidFill>
                  <a:srgbClr val="CC0000"/>
                </a:solidFill>
                <a:latin typeface="+mn-ea"/>
              </a:rPr>
              <a:t>v</a:t>
            </a:r>
            <a:r>
              <a:rPr lang="en-US" altLang="ja-JP" dirty="0">
                <a:solidFill>
                  <a:srgbClr val="CC0000"/>
                </a:solidFill>
                <a:latin typeface="+mn-ea"/>
              </a:rPr>
              <a:t>(y): y </a:t>
            </a:r>
            <a:r>
              <a:rPr lang="ru-RU" altLang="ja-JP" dirty="0">
                <a:solidFill>
                  <a:srgbClr val="CC0000"/>
                </a:solidFill>
                <a:latin typeface="+mn-ea"/>
              </a:rPr>
              <a:t>є</a:t>
            </a:r>
            <a:r>
              <a:rPr lang="en-US" altLang="ja-JP" dirty="0">
                <a:solidFill>
                  <a:srgbClr val="CC0000"/>
                </a:solidFill>
                <a:latin typeface="+mn-ea"/>
              </a:rPr>
              <a:t> N ]</a:t>
            </a:r>
          </a:p>
          <a:p>
            <a:pPr>
              <a:buFont typeface="Wingdings" charset="0"/>
              <a:buNone/>
            </a:pPr>
            <a:endParaRPr lang="en-US" sz="2400" dirty="0">
              <a:latin typeface="+mn-ea"/>
            </a:endParaRPr>
          </a:p>
          <a:p>
            <a:endParaRPr lang="en-US" sz="2400" b="1" dirty="0">
              <a:solidFill>
                <a:srgbClr val="CC0000"/>
              </a:solidFill>
              <a:latin typeface="+mn-ea"/>
            </a:endParaRPr>
          </a:p>
        </p:txBody>
      </p:sp>
    </p:spTree>
    <p:extLst>
      <p:ext uri="{BB962C8B-B14F-4D97-AF65-F5344CB8AC3E}">
        <p14:creationId xmlns:p14="http://schemas.microsoft.com/office/powerpoint/2010/main" val="20172818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20" name="Rectangle 8"/>
          <p:cNvSpPr>
            <a:spLocks noGrp="1" noChangeArrowheads="1"/>
          </p:cNvSpPr>
          <p:nvPr>
            <p:ph type="title"/>
          </p:nvPr>
        </p:nvSpPr>
        <p:spPr/>
        <p:txBody>
          <a:bodyPr/>
          <a:lstStyle/>
          <a:p>
            <a:pPr>
              <a:defRPr/>
            </a:pPr>
            <a:r>
              <a:rPr lang="zh-CN" altLang="en-US" dirty="0"/>
              <a:t>距离向量算法</a:t>
            </a:r>
            <a:endParaRPr lang="en-US" dirty="0">
              <a:cs typeface="+mj-cs"/>
            </a:endParaRPr>
          </a:p>
        </p:txBody>
      </p:sp>
      <p:sp>
        <p:nvSpPr>
          <p:cNvPr id="90116" name="Rectangle 3"/>
          <p:cNvSpPr>
            <a:spLocks noGrp="1" noChangeArrowheads="1"/>
          </p:cNvSpPr>
          <p:nvPr>
            <p:ph type="body" idx="4294967295"/>
          </p:nvPr>
        </p:nvSpPr>
        <p:spPr>
          <a:xfrm>
            <a:off x="838200" y="1463620"/>
            <a:ext cx="9931400" cy="2414587"/>
          </a:xfrm>
        </p:spPr>
        <p:txBody>
          <a:bodyPr>
            <a:normAutofit/>
          </a:bodyPr>
          <a:lstStyle/>
          <a:p>
            <a:pPr marL="17779" indent="0">
              <a:lnSpc>
                <a:spcPct val="100000"/>
              </a:lnSpc>
              <a:spcBef>
                <a:spcPts val="1135"/>
              </a:spcBef>
              <a:buNone/>
            </a:pPr>
            <a:r>
              <a:rPr lang="zh-CN" altLang="en-US" spc="-75" dirty="0">
                <a:solidFill>
                  <a:srgbClr val="CC0000"/>
                </a:solidFill>
                <a:latin typeface="Noto Sans Mono CJK JP Bold"/>
                <a:cs typeface="Noto Sans Mono CJK JP Bold"/>
              </a:rPr>
              <a:t>核心思路</a:t>
            </a:r>
            <a:r>
              <a:rPr lang="en-US" altLang="zh-CN" sz="2400" i="1" spc="-90" dirty="0">
                <a:solidFill>
                  <a:srgbClr val="CC0000"/>
                </a:solidFill>
                <a:latin typeface="Georgia"/>
                <a:cs typeface="Georgia"/>
              </a:rPr>
              <a:t>:</a:t>
            </a:r>
          </a:p>
          <a:p>
            <a:pPr marL="17779" indent="0">
              <a:lnSpc>
                <a:spcPct val="100000"/>
              </a:lnSpc>
              <a:spcBef>
                <a:spcPts val="1135"/>
              </a:spcBef>
              <a:buNone/>
            </a:pPr>
            <a:r>
              <a:rPr lang="zh-CN" altLang="en-US" sz="2400" spc="20" dirty="0">
                <a:latin typeface="+mn-ea"/>
                <a:cs typeface="Noto Sans Mono CJK JP Bold"/>
              </a:rPr>
              <a:t>每个节点都</a:t>
            </a:r>
            <a:r>
              <a:rPr lang="zh-CN" altLang="en-US" sz="2400" spc="10" dirty="0">
                <a:latin typeface="+mn-ea"/>
                <a:cs typeface="Noto Sans Mono CJK JP Bold"/>
              </a:rPr>
              <a:t>将自</a:t>
            </a:r>
            <a:r>
              <a:rPr lang="zh-CN" altLang="en-US" sz="2400" spc="20" dirty="0">
                <a:latin typeface="+mn-ea"/>
                <a:cs typeface="Noto Sans Mono CJK JP Bold"/>
              </a:rPr>
              <a:t>己</a:t>
            </a:r>
            <a:r>
              <a:rPr lang="zh-CN" altLang="en-US" sz="2400" dirty="0">
                <a:latin typeface="+mn-ea"/>
                <a:cs typeface="Noto Sans Mono CJK JP Bold"/>
              </a:rPr>
              <a:t>的</a:t>
            </a:r>
            <a:r>
              <a:rPr lang="en-US" altLang="zh-CN" sz="2400" spc="10" dirty="0">
                <a:latin typeface="+mn-ea"/>
                <a:cs typeface="Noto Sans Mono CJK JP Bold"/>
              </a:rPr>
              <a:t>DV</a:t>
            </a:r>
            <a:r>
              <a:rPr lang="zh-CN" altLang="en-US" sz="2400" spc="20" dirty="0">
                <a:latin typeface="+mn-ea"/>
                <a:cs typeface="Noto Sans Mono CJK JP Bold"/>
              </a:rPr>
              <a:t>估</a:t>
            </a:r>
            <a:r>
              <a:rPr lang="zh-CN" altLang="en-US" sz="2400" dirty="0">
                <a:latin typeface="+mn-ea"/>
                <a:cs typeface="Noto Sans Mono CJK JP Bold"/>
              </a:rPr>
              <a:t>计</a:t>
            </a:r>
            <a:r>
              <a:rPr lang="zh-CN" altLang="en-US" sz="2400" spc="10" dirty="0">
                <a:latin typeface="+mn-ea"/>
                <a:cs typeface="Noto Sans Mono CJK JP Bold"/>
              </a:rPr>
              <a:t>值</a:t>
            </a:r>
            <a:r>
              <a:rPr lang="zh-CN" altLang="en-US" sz="2400" spc="20" dirty="0">
                <a:latin typeface="+mn-ea"/>
                <a:cs typeface="Noto Sans Mono CJK JP Bold"/>
              </a:rPr>
              <a:t>传</a:t>
            </a:r>
            <a:r>
              <a:rPr lang="zh-CN" altLang="en-US" sz="2400" spc="10" dirty="0">
                <a:latin typeface="+mn-ea"/>
                <a:cs typeface="Noto Sans Mono CJK JP Bold"/>
              </a:rPr>
              <a:t>送给</a:t>
            </a:r>
            <a:r>
              <a:rPr lang="zh-CN" altLang="en-US" sz="2400" spc="20" dirty="0">
                <a:latin typeface="+mn-ea"/>
                <a:cs typeface="Noto Sans Mono CJK JP Bold"/>
              </a:rPr>
              <a:t>邻</a:t>
            </a:r>
            <a:r>
              <a:rPr lang="zh-CN" altLang="en-US" sz="2400" dirty="0">
                <a:latin typeface="+mn-ea"/>
                <a:cs typeface="Noto Sans Mono CJK JP Bold"/>
              </a:rPr>
              <a:t>居</a:t>
            </a:r>
            <a:r>
              <a:rPr lang="zh-CN" altLang="en-US" sz="2400" spc="10" dirty="0">
                <a:latin typeface="+mn-ea"/>
                <a:cs typeface="Noto Sans Mono CJK JP Bold"/>
              </a:rPr>
              <a:t>，</a:t>
            </a:r>
            <a:r>
              <a:rPr lang="zh-CN" altLang="en-US" sz="2400" spc="20" dirty="0">
                <a:latin typeface="+mn-ea"/>
                <a:cs typeface="Noto Sans Mono CJK JP Bold"/>
              </a:rPr>
              <a:t>定</a:t>
            </a:r>
            <a:r>
              <a:rPr lang="zh-CN" altLang="en-US" sz="2400" spc="10" dirty="0">
                <a:latin typeface="+mn-ea"/>
                <a:cs typeface="Noto Sans Mono CJK JP Bold"/>
              </a:rPr>
              <a:t>时或</a:t>
            </a:r>
            <a:r>
              <a:rPr lang="zh-CN" altLang="en-US" sz="2400" spc="20" dirty="0">
                <a:latin typeface="+mn-ea"/>
                <a:cs typeface="Noto Sans Mono CJK JP Bold"/>
              </a:rPr>
              <a:t>者</a:t>
            </a:r>
            <a:r>
              <a:rPr lang="en-US" altLang="zh-CN" sz="2400" spc="10" dirty="0">
                <a:latin typeface="+mn-ea"/>
                <a:cs typeface="Comic Sans MS"/>
              </a:rPr>
              <a:t>DV</a:t>
            </a:r>
            <a:r>
              <a:rPr lang="zh-CN" altLang="en-US" sz="2400" spc="20" dirty="0">
                <a:latin typeface="+mn-ea"/>
                <a:cs typeface="Noto Sans Mono CJK JP Bold"/>
              </a:rPr>
              <a:t>有变化时</a:t>
            </a:r>
            <a:r>
              <a:rPr lang="zh-CN" altLang="en-US" sz="2400" spc="10" dirty="0">
                <a:latin typeface="+mn-ea"/>
                <a:cs typeface="Noto Sans Mono CJK JP Bold"/>
              </a:rPr>
              <a:t>，</a:t>
            </a:r>
            <a:r>
              <a:rPr lang="zh-CN" altLang="en-US" sz="2400" dirty="0">
                <a:latin typeface="+mn-ea"/>
                <a:cs typeface="Noto Sans Mono CJK JP Bold"/>
              </a:rPr>
              <a:t>让</a:t>
            </a:r>
            <a:r>
              <a:rPr lang="zh-CN" altLang="en-US" sz="2400" spc="20" dirty="0">
                <a:latin typeface="+mn-ea"/>
                <a:cs typeface="Noto Sans Mono CJK JP Bold"/>
              </a:rPr>
              <a:t>对</a:t>
            </a:r>
            <a:r>
              <a:rPr lang="zh-CN" altLang="en-US" sz="2400" spc="10" dirty="0">
                <a:latin typeface="+mn-ea"/>
                <a:cs typeface="Noto Sans Mono CJK JP Bold"/>
              </a:rPr>
              <a:t>方去</a:t>
            </a:r>
            <a:r>
              <a:rPr lang="zh-CN" altLang="en-US" sz="2400" spc="20" dirty="0">
                <a:latin typeface="+mn-ea"/>
                <a:cs typeface="Noto Sans Mono CJK JP Bold"/>
              </a:rPr>
              <a:t>算</a:t>
            </a:r>
            <a:endParaRPr lang="en-US" altLang="zh-CN" sz="2400" dirty="0">
              <a:latin typeface="+mn-ea"/>
              <a:cs typeface="Noto Sans Mono CJK JP Bold"/>
            </a:endParaRPr>
          </a:p>
          <a:p>
            <a:pPr marL="17779" indent="0">
              <a:lnSpc>
                <a:spcPct val="100000"/>
              </a:lnSpc>
              <a:spcBef>
                <a:spcPts val="1135"/>
              </a:spcBef>
              <a:buNone/>
            </a:pPr>
            <a:r>
              <a:rPr lang="zh-CN" altLang="en-US" sz="2400" spc="20" dirty="0">
                <a:latin typeface="+mn-ea"/>
                <a:cs typeface="Noto Sans Mono CJK JP Bold"/>
              </a:rPr>
              <a:t>当</a:t>
            </a:r>
            <a:r>
              <a:rPr lang="en-US" altLang="zh-CN" sz="2400" spc="10" dirty="0">
                <a:latin typeface="+mn-ea"/>
                <a:cs typeface="Comic Sans MS"/>
              </a:rPr>
              <a:t>x</a:t>
            </a:r>
            <a:r>
              <a:rPr lang="zh-CN" altLang="en-US" sz="2400" spc="20" dirty="0">
                <a:latin typeface="+mn-ea"/>
                <a:cs typeface="Noto Sans Mono CJK JP Bold"/>
              </a:rPr>
              <a:t>从邻居</a:t>
            </a:r>
            <a:r>
              <a:rPr lang="zh-CN" altLang="en-US" sz="2400" spc="10" dirty="0">
                <a:latin typeface="+mn-ea"/>
                <a:cs typeface="Noto Sans Mono CJK JP Bold"/>
              </a:rPr>
              <a:t>收</a:t>
            </a:r>
            <a:r>
              <a:rPr lang="zh-CN" altLang="en-US" sz="2400" dirty="0">
                <a:latin typeface="+mn-ea"/>
                <a:cs typeface="Noto Sans Mono CJK JP Bold"/>
              </a:rPr>
              <a:t>到</a:t>
            </a:r>
            <a:r>
              <a:rPr lang="en-US" altLang="zh-CN" sz="2400" spc="10" dirty="0">
                <a:latin typeface="+mn-ea"/>
                <a:cs typeface="Comic Sans MS"/>
              </a:rPr>
              <a:t>DV</a:t>
            </a:r>
            <a:r>
              <a:rPr lang="zh-CN" altLang="en-US" sz="2400" spc="10" dirty="0">
                <a:latin typeface="+mn-ea"/>
                <a:cs typeface="Noto Sans Mono CJK JP Bold"/>
              </a:rPr>
              <a:t>时，</a:t>
            </a:r>
            <a:r>
              <a:rPr lang="zh-CN" altLang="en-US" sz="2400" spc="20" dirty="0">
                <a:latin typeface="+mn-ea"/>
                <a:cs typeface="Noto Sans Mono CJK JP Bold"/>
              </a:rPr>
              <a:t>自</a:t>
            </a:r>
            <a:r>
              <a:rPr lang="zh-CN" altLang="en-US" sz="2400" dirty="0">
                <a:latin typeface="+mn-ea"/>
                <a:cs typeface="Noto Sans Mono CJK JP Bold"/>
              </a:rPr>
              <a:t>己</a:t>
            </a:r>
            <a:r>
              <a:rPr lang="zh-CN" altLang="en-US" sz="2400" spc="10" dirty="0">
                <a:latin typeface="+mn-ea"/>
                <a:cs typeface="Noto Sans Mono CJK JP Bold"/>
              </a:rPr>
              <a:t>运</a:t>
            </a:r>
            <a:r>
              <a:rPr lang="zh-CN" altLang="en-US" sz="2400" spc="20" dirty="0">
                <a:latin typeface="+mn-ea"/>
                <a:cs typeface="Noto Sans Mono CJK JP Bold"/>
              </a:rPr>
              <a:t>算</a:t>
            </a:r>
            <a:r>
              <a:rPr lang="zh-CN" altLang="en-US" sz="2400" spc="10" dirty="0">
                <a:latin typeface="+mn-ea"/>
                <a:cs typeface="Noto Sans Mono CJK JP Bold"/>
              </a:rPr>
              <a:t>，</a:t>
            </a:r>
            <a:r>
              <a:rPr lang="zh-CN" altLang="en-US" sz="2400" dirty="0">
                <a:latin typeface="+mn-ea"/>
                <a:cs typeface="Noto Sans Mono CJK JP Bold"/>
              </a:rPr>
              <a:t>采</a:t>
            </a:r>
            <a:r>
              <a:rPr lang="zh-CN" altLang="en-US" sz="2400" spc="-5" dirty="0">
                <a:latin typeface="+mn-ea"/>
                <a:cs typeface="Noto Sans Mono CJK JP Bold"/>
              </a:rPr>
              <a:t>用</a:t>
            </a:r>
            <a:r>
              <a:rPr lang="en-US" altLang="zh-CN" sz="2400" spc="-5" dirty="0">
                <a:latin typeface="+mn-ea"/>
                <a:cs typeface="Comic Sans MS"/>
              </a:rPr>
              <a:t>B-F</a:t>
            </a:r>
            <a:r>
              <a:rPr lang="zh-CN" altLang="en-US" sz="2400" spc="20" dirty="0">
                <a:latin typeface="+mn-ea"/>
                <a:cs typeface="Comic Sans MS"/>
              </a:rPr>
              <a:t> </a:t>
            </a:r>
            <a:r>
              <a:rPr lang="en-US" altLang="zh-CN" sz="2400" dirty="0">
                <a:latin typeface="+mn-ea"/>
                <a:cs typeface="Comic Sans MS"/>
              </a:rPr>
              <a:t>equation</a:t>
            </a:r>
            <a:r>
              <a:rPr lang="zh-CN" altLang="en-US" sz="2400" spc="10" dirty="0">
                <a:latin typeface="+mn-ea"/>
                <a:cs typeface="Noto Sans Mono CJK JP Bold"/>
              </a:rPr>
              <a:t>更</a:t>
            </a:r>
            <a:r>
              <a:rPr lang="zh-CN" altLang="en-US" sz="2400" spc="20" dirty="0">
                <a:latin typeface="+mn-ea"/>
                <a:cs typeface="Noto Sans Mono CJK JP Bold"/>
              </a:rPr>
              <a:t>新</a:t>
            </a:r>
            <a:r>
              <a:rPr lang="zh-CN" altLang="en-US" sz="2400" dirty="0">
                <a:latin typeface="+mn-ea"/>
                <a:cs typeface="Noto Sans Mono CJK JP Bold"/>
              </a:rPr>
              <a:t>它</a:t>
            </a:r>
            <a:r>
              <a:rPr lang="zh-CN" altLang="en-US" sz="2400" spc="10" dirty="0">
                <a:latin typeface="+mn-ea"/>
                <a:cs typeface="Noto Sans Mono CJK JP Bold"/>
              </a:rPr>
              <a:t>自</a:t>
            </a:r>
            <a:r>
              <a:rPr lang="zh-CN" altLang="en-US" sz="2400" spc="20" dirty="0">
                <a:latin typeface="+mn-ea"/>
                <a:cs typeface="Noto Sans Mono CJK JP Bold"/>
              </a:rPr>
              <a:t>己</a:t>
            </a:r>
            <a:r>
              <a:rPr lang="zh-CN" altLang="en-US" sz="2400" spc="10" dirty="0">
                <a:latin typeface="+mn-ea"/>
                <a:cs typeface="Noto Sans Mono CJK JP Bold"/>
              </a:rPr>
              <a:t>的</a:t>
            </a:r>
            <a:r>
              <a:rPr lang="en-US" altLang="zh-CN" sz="2400" spc="10" dirty="0">
                <a:latin typeface="+mn-ea"/>
                <a:cs typeface="Noto Sans Mono CJK JP Bold"/>
              </a:rPr>
              <a:t>DV</a:t>
            </a:r>
            <a:endParaRPr lang="zh-CN" altLang="en-US" sz="2400" dirty="0">
              <a:latin typeface="+mn-ea"/>
              <a:cs typeface="Georgia"/>
            </a:endParaRPr>
          </a:p>
        </p:txBody>
      </p:sp>
      <p:sp>
        <p:nvSpPr>
          <p:cNvPr id="135172" name="Rectangle 4"/>
          <p:cNvSpPr>
            <a:spLocks noChangeArrowheads="1"/>
          </p:cNvSpPr>
          <p:nvPr/>
        </p:nvSpPr>
        <p:spPr bwMode="auto">
          <a:xfrm>
            <a:off x="2527300" y="3821113"/>
            <a:ext cx="7816850" cy="519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p>
            <a:r>
              <a:rPr lang="en-US" sz="2800" i="1" dirty="0">
                <a:solidFill>
                  <a:srgbClr val="CC0000"/>
                </a:solidFill>
                <a:cs typeface="Times New Roman" charset="0"/>
              </a:rPr>
              <a:t>D</a:t>
            </a:r>
            <a:r>
              <a:rPr lang="en-US" sz="2800" i="1" baseline="-30000" dirty="0">
                <a:solidFill>
                  <a:srgbClr val="CC0000"/>
                </a:solidFill>
                <a:cs typeface="Times New Roman" charset="0"/>
              </a:rPr>
              <a:t>x</a:t>
            </a:r>
            <a:r>
              <a:rPr lang="en-US" sz="2800" i="1" dirty="0">
                <a:solidFill>
                  <a:srgbClr val="CC0000"/>
                </a:solidFill>
                <a:cs typeface="Times New Roman" charset="0"/>
              </a:rPr>
              <a:t>(y) ← </a:t>
            </a:r>
            <a:r>
              <a:rPr lang="en-US" sz="2800" i="1" dirty="0" err="1">
                <a:solidFill>
                  <a:srgbClr val="CC0000"/>
                </a:solidFill>
                <a:cs typeface="Times New Roman" charset="0"/>
              </a:rPr>
              <a:t>min</a:t>
            </a:r>
            <a:r>
              <a:rPr lang="en-US" sz="2800" i="1" baseline="-30000" dirty="0" err="1">
                <a:solidFill>
                  <a:srgbClr val="CC0000"/>
                </a:solidFill>
                <a:cs typeface="Times New Roman" charset="0"/>
              </a:rPr>
              <a:t>v</a:t>
            </a:r>
            <a:r>
              <a:rPr lang="en-US" sz="2800" i="1" dirty="0">
                <a:solidFill>
                  <a:srgbClr val="CC0000"/>
                </a:solidFill>
                <a:cs typeface="Times New Roman" charset="0"/>
              </a:rPr>
              <a:t>{c(</a:t>
            </a:r>
            <a:r>
              <a:rPr lang="en-US" sz="2800" i="1" dirty="0" err="1">
                <a:solidFill>
                  <a:srgbClr val="CC0000"/>
                </a:solidFill>
                <a:cs typeface="Times New Roman" charset="0"/>
              </a:rPr>
              <a:t>x,v</a:t>
            </a:r>
            <a:r>
              <a:rPr lang="en-US" sz="2800" i="1" dirty="0">
                <a:solidFill>
                  <a:srgbClr val="CC0000"/>
                </a:solidFill>
                <a:cs typeface="Times New Roman" charset="0"/>
              </a:rPr>
              <a:t>) + </a:t>
            </a:r>
            <a:r>
              <a:rPr lang="en-US" sz="2800" i="1" dirty="0" err="1">
                <a:solidFill>
                  <a:srgbClr val="CC0000"/>
                </a:solidFill>
                <a:cs typeface="Times New Roman" charset="0"/>
              </a:rPr>
              <a:t>D</a:t>
            </a:r>
            <a:r>
              <a:rPr lang="en-US" sz="2800" i="1" baseline="-30000" dirty="0" err="1">
                <a:solidFill>
                  <a:srgbClr val="CC0000"/>
                </a:solidFill>
                <a:cs typeface="Times New Roman" charset="0"/>
              </a:rPr>
              <a:t>v</a:t>
            </a:r>
            <a:r>
              <a:rPr lang="en-US" sz="2800" i="1" dirty="0">
                <a:solidFill>
                  <a:srgbClr val="CC0000"/>
                </a:solidFill>
                <a:cs typeface="Times New Roman" charset="0"/>
              </a:rPr>
              <a:t>(y)}  for each node y </a:t>
            </a:r>
            <a:r>
              <a:rPr lang="en-US" sz="2800" i="1" dirty="0">
                <a:solidFill>
                  <a:srgbClr val="CC0000"/>
                </a:solidFill>
                <a:ea typeface="MS Mincho" charset="0"/>
                <a:cs typeface="MS Mincho" charset="0"/>
              </a:rPr>
              <a:t>∊</a:t>
            </a:r>
            <a:r>
              <a:rPr lang="en-US" sz="2800" i="1" dirty="0">
                <a:solidFill>
                  <a:srgbClr val="CC0000"/>
                </a:solidFill>
                <a:cs typeface="Times New Roman" charset="0"/>
              </a:rPr>
              <a:t> N</a:t>
            </a:r>
          </a:p>
        </p:txBody>
      </p:sp>
      <p:sp>
        <p:nvSpPr>
          <p:cNvPr id="135173" name="Rectangle 5"/>
          <p:cNvSpPr>
            <a:spLocks noChangeArrowheads="1"/>
          </p:cNvSpPr>
          <p:nvPr/>
        </p:nvSpPr>
        <p:spPr bwMode="auto">
          <a:xfrm>
            <a:off x="1909763" y="4983055"/>
            <a:ext cx="7772400" cy="15001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187325">
              <a:spcBef>
                <a:spcPts val="590"/>
              </a:spcBef>
            </a:pPr>
            <a:r>
              <a:rPr lang="en-US" altLang="zh-CN" sz="2400" spc="10" dirty="0">
                <a:latin typeface="+mn-ea"/>
              </a:rPr>
              <a:t>D</a:t>
            </a:r>
            <a:r>
              <a:rPr lang="en-US" altLang="zh-CN" sz="2800" baseline="-30000" dirty="0">
                <a:cs typeface="Times New Roman" charset="0"/>
              </a:rPr>
              <a:t>x</a:t>
            </a:r>
            <a:r>
              <a:rPr lang="en-US" altLang="zh-CN" sz="2400" spc="10" dirty="0">
                <a:latin typeface="+mn-ea"/>
              </a:rPr>
              <a:t>(y)</a:t>
            </a:r>
            <a:r>
              <a:rPr lang="zh-CN" altLang="en-US" sz="2400" spc="10" dirty="0">
                <a:latin typeface="+mn-ea"/>
              </a:rPr>
              <a:t>估计值最终收敛于实际的最小代价值</a:t>
            </a:r>
            <a:r>
              <a:rPr lang="en-US" altLang="zh-CN" sz="2400" spc="10" dirty="0">
                <a:latin typeface="+mn-ea"/>
              </a:rPr>
              <a:t>d</a:t>
            </a:r>
            <a:r>
              <a:rPr lang="en-US" altLang="zh-CN" sz="2800" baseline="-30000" dirty="0">
                <a:cs typeface="Times New Roman" charset="0"/>
              </a:rPr>
              <a:t>x</a:t>
            </a:r>
            <a:r>
              <a:rPr lang="en-US" altLang="zh-CN" sz="2400" spc="10" dirty="0">
                <a:latin typeface="+mn-ea"/>
              </a:rPr>
              <a:t>(y)</a:t>
            </a:r>
          </a:p>
        </p:txBody>
      </p:sp>
      <p:sp>
        <p:nvSpPr>
          <p:cNvPr id="2" name="矩形 1">
            <a:extLst>
              <a:ext uri="{FF2B5EF4-FFF2-40B4-BE49-F238E27FC236}">
                <a16:creationId xmlns:a16="http://schemas.microsoft.com/office/drawing/2014/main" id="{A70AB35D-125C-4402-83D8-AA4C45AD39B4}"/>
              </a:ext>
            </a:extLst>
          </p:cNvPr>
          <p:cNvSpPr/>
          <p:nvPr/>
        </p:nvSpPr>
        <p:spPr>
          <a:xfrm>
            <a:off x="2189480" y="4317097"/>
            <a:ext cx="5359400" cy="369332"/>
          </a:xfrm>
          <a:prstGeom prst="rect">
            <a:avLst/>
          </a:prstGeom>
        </p:spPr>
        <p:txBody>
          <a:bodyPr wrap="square">
            <a:spAutoFit/>
          </a:bodyPr>
          <a:lstStyle/>
          <a:p>
            <a:pPr marL="289560">
              <a:spcBef>
                <a:spcPts val="45"/>
              </a:spcBef>
              <a:tabLst>
                <a:tab pos="951865" algn="l"/>
              </a:tabLst>
            </a:pPr>
            <a:r>
              <a:rPr lang="en-US" altLang="zh-CN" spc="5" dirty="0">
                <a:solidFill>
                  <a:srgbClr val="319369"/>
                </a:solidFill>
                <a:latin typeface="Noto Sans Mono CJK JP Bold"/>
                <a:cs typeface="Noto Sans Mono CJK JP Bold"/>
              </a:rPr>
              <a:t>X</a:t>
            </a:r>
            <a:r>
              <a:rPr lang="zh-CN" altLang="en-US" dirty="0">
                <a:solidFill>
                  <a:srgbClr val="319369"/>
                </a:solidFill>
                <a:latin typeface="Noto Sans Mono CJK JP Bold"/>
                <a:cs typeface="Noto Sans Mono CJK JP Bold"/>
              </a:rPr>
              <a:t>往</a:t>
            </a:r>
            <a:r>
              <a:rPr lang="en-US" altLang="zh-CN" spc="5" dirty="0">
                <a:solidFill>
                  <a:srgbClr val="319369"/>
                </a:solidFill>
                <a:latin typeface="Noto Sans Mono CJK JP Bold"/>
                <a:cs typeface="Noto Sans Mono CJK JP Bold"/>
              </a:rPr>
              <a:t>y</a:t>
            </a:r>
            <a:r>
              <a:rPr lang="zh-CN" altLang="en-US" dirty="0">
                <a:solidFill>
                  <a:srgbClr val="319369"/>
                </a:solidFill>
                <a:latin typeface="Noto Sans Mono CJK JP Bold"/>
                <a:cs typeface="Noto Sans Mono CJK JP Bold"/>
              </a:rPr>
              <a:t>的代价	</a:t>
            </a:r>
            <a:r>
              <a:rPr lang="en-US" altLang="zh-CN" spc="5" dirty="0">
                <a:solidFill>
                  <a:srgbClr val="319369"/>
                </a:solidFill>
                <a:latin typeface="Noto Sans Mono CJK JP Bold"/>
                <a:cs typeface="Noto Sans Mono CJK JP Bold"/>
              </a:rPr>
              <a:t>x</a:t>
            </a:r>
            <a:r>
              <a:rPr lang="zh-CN" altLang="en-US" dirty="0">
                <a:solidFill>
                  <a:srgbClr val="319369"/>
                </a:solidFill>
                <a:latin typeface="Noto Sans Mono CJK JP Bold"/>
                <a:cs typeface="Noto Sans Mono CJK JP Bold"/>
              </a:rPr>
              <a:t>到邻居</a:t>
            </a:r>
            <a:r>
              <a:rPr lang="en-US" altLang="zh-CN" spc="5" dirty="0">
                <a:solidFill>
                  <a:srgbClr val="319369"/>
                </a:solidFill>
                <a:latin typeface="Noto Sans Mono CJK JP Bold"/>
                <a:cs typeface="Noto Sans Mono CJK JP Bold"/>
              </a:rPr>
              <a:t>v</a:t>
            </a:r>
            <a:r>
              <a:rPr lang="zh-CN" altLang="en-US" dirty="0">
                <a:solidFill>
                  <a:srgbClr val="319369"/>
                </a:solidFill>
                <a:latin typeface="Noto Sans Mono CJK JP Bold"/>
                <a:cs typeface="Noto Sans Mono CJK JP Bold"/>
              </a:rPr>
              <a:t>代价</a:t>
            </a:r>
            <a:r>
              <a:rPr lang="zh-CN" altLang="en-US" spc="380" dirty="0">
                <a:solidFill>
                  <a:srgbClr val="319369"/>
                </a:solidFill>
                <a:latin typeface="Noto Sans Mono CJK JP Bold"/>
                <a:cs typeface="Noto Sans Mono CJK JP Bold"/>
              </a:rPr>
              <a:t> </a:t>
            </a:r>
            <a:r>
              <a:rPr lang="en-US" altLang="zh-CN" spc="5" dirty="0">
                <a:solidFill>
                  <a:srgbClr val="319369"/>
                </a:solidFill>
                <a:latin typeface="Noto Sans Mono CJK JP Bold"/>
                <a:cs typeface="Noto Sans Mono CJK JP Bold"/>
              </a:rPr>
              <a:t>v</a:t>
            </a:r>
            <a:r>
              <a:rPr lang="zh-CN" altLang="en-US" dirty="0">
                <a:solidFill>
                  <a:srgbClr val="319369"/>
                </a:solidFill>
                <a:latin typeface="Noto Sans Mono CJK JP Bold"/>
                <a:cs typeface="Noto Sans Mono CJK JP Bold"/>
              </a:rPr>
              <a:t>声称到</a:t>
            </a:r>
            <a:r>
              <a:rPr lang="en-US" altLang="zh-CN" spc="5" dirty="0">
                <a:solidFill>
                  <a:srgbClr val="319369"/>
                </a:solidFill>
                <a:latin typeface="Noto Sans Mono CJK JP Bold"/>
                <a:cs typeface="Noto Sans Mono CJK JP Bold"/>
              </a:rPr>
              <a:t>y</a:t>
            </a:r>
            <a:r>
              <a:rPr lang="zh-CN" altLang="en-US" dirty="0">
                <a:solidFill>
                  <a:srgbClr val="319369"/>
                </a:solidFill>
                <a:latin typeface="Noto Sans Mono CJK JP Bold"/>
                <a:cs typeface="Noto Sans Mono CJK JP Bold"/>
              </a:rPr>
              <a:t>的代价</a:t>
            </a:r>
            <a:endParaRPr lang="zh-CN" altLang="en-US" dirty="0">
              <a:latin typeface="Noto Sans Mono CJK JP Bold"/>
              <a:cs typeface="Noto Sans Mono CJK JP Bold"/>
            </a:endParaRPr>
          </a:p>
        </p:txBody>
      </p:sp>
    </p:spTree>
    <p:extLst>
      <p:ext uri="{BB962C8B-B14F-4D97-AF65-F5344CB8AC3E}">
        <p14:creationId xmlns:p14="http://schemas.microsoft.com/office/powerpoint/2010/main" val="2619506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8FE789-E13E-4BD4-AE66-B24F4F057949}"/>
              </a:ext>
            </a:extLst>
          </p:cNvPr>
          <p:cNvSpPr>
            <a:spLocks noGrp="1"/>
          </p:cNvSpPr>
          <p:nvPr>
            <p:ph type="title"/>
          </p:nvPr>
        </p:nvSpPr>
        <p:spPr/>
        <p:txBody>
          <a:bodyPr/>
          <a:lstStyle/>
          <a:p>
            <a:r>
              <a:rPr lang="zh-CN" altLang="en-US" dirty="0"/>
              <a:t>距离向量算法</a:t>
            </a:r>
          </a:p>
        </p:txBody>
      </p:sp>
      <p:sp>
        <p:nvSpPr>
          <p:cNvPr id="136195" name="Rectangle 3"/>
          <p:cNvSpPr>
            <a:spLocks noGrp="1" noChangeArrowheads="1"/>
          </p:cNvSpPr>
          <p:nvPr>
            <p:ph type="body" sz="half" idx="4294967295"/>
          </p:nvPr>
        </p:nvSpPr>
        <p:spPr>
          <a:xfrm>
            <a:off x="1290918" y="1599257"/>
            <a:ext cx="3902075" cy="4648200"/>
          </a:xfrm>
        </p:spPr>
        <p:txBody>
          <a:bodyPr>
            <a:normAutofit/>
          </a:bodyPr>
          <a:lstStyle/>
          <a:p>
            <a:pPr marL="10795" marR="5080" indent="0">
              <a:lnSpc>
                <a:spcPct val="100000"/>
              </a:lnSpc>
              <a:spcBef>
                <a:spcPts val="785"/>
              </a:spcBef>
              <a:buNone/>
            </a:pPr>
            <a:r>
              <a:rPr lang="zh-CN" altLang="en-US" sz="2400" spc="-30" dirty="0">
                <a:solidFill>
                  <a:srgbClr val="FF0000"/>
                </a:solidFill>
                <a:latin typeface="+mn-ea"/>
                <a:cs typeface="Noto Sans Mono CJK JP Bold"/>
              </a:rPr>
              <a:t>异步式</a:t>
            </a:r>
            <a:r>
              <a:rPr lang="en-US" altLang="zh-CN" sz="2400" spc="-10" dirty="0">
                <a:solidFill>
                  <a:srgbClr val="FF0000"/>
                </a:solidFill>
                <a:latin typeface="+mn-ea"/>
                <a:cs typeface="Noto Sans Mono CJK JP Bold"/>
              </a:rPr>
              <a:t>,</a:t>
            </a:r>
            <a:r>
              <a:rPr lang="zh-CN" altLang="en-US" sz="2400" spc="-40" dirty="0">
                <a:solidFill>
                  <a:srgbClr val="FF0000"/>
                </a:solidFill>
                <a:latin typeface="+mn-ea"/>
                <a:cs typeface="Noto Sans Mono CJK JP Bold"/>
              </a:rPr>
              <a:t>迭</a:t>
            </a:r>
            <a:r>
              <a:rPr lang="zh-CN" altLang="en-US" sz="2400" spc="-30" dirty="0">
                <a:solidFill>
                  <a:srgbClr val="FF0000"/>
                </a:solidFill>
                <a:latin typeface="+mn-ea"/>
                <a:cs typeface="Noto Sans Mono CJK JP Bold"/>
              </a:rPr>
              <a:t>代</a:t>
            </a:r>
            <a:r>
              <a:rPr lang="en-US" altLang="zh-CN" sz="2400" spc="-15" dirty="0">
                <a:solidFill>
                  <a:srgbClr val="FF0000"/>
                </a:solidFill>
                <a:latin typeface="+mn-ea"/>
                <a:cs typeface="Noto Sans Mono CJK JP Bold"/>
              </a:rPr>
              <a:t>:</a:t>
            </a:r>
            <a:r>
              <a:rPr lang="zh-CN" altLang="en-US" sz="2400" spc="-130" dirty="0">
                <a:solidFill>
                  <a:srgbClr val="FF0000"/>
                </a:solidFill>
                <a:latin typeface="+mn-ea"/>
                <a:cs typeface="Noto Sans Mono CJK JP Bold"/>
              </a:rPr>
              <a:t> </a:t>
            </a:r>
            <a:r>
              <a:rPr lang="zh-CN" altLang="en-US" sz="2400" dirty="0">
                <a:latin typeface="+mn-ea"/>
                <a:cs typeface="Noto Sans Mono CJK JP Bold"/>
              </a:rPr>
              <a:t>每次本地迭代 被以下事件触发</a:t>
            </a:r>
            <a:r>
              <a:rPr lang="en-US" altLang="zh-CN" sz="2400" spc="5" dirty="0">
                <a:latin typeface="+mn-ea"/>
                <a:cs typeface="Noto Sans Mono CJK JP Bold"/>
              </a:rPr>
              <a:t>:</a:t>
            </a:r>
            <a:r>
              <a:rPr lang="zh-CN" altLang="en-US" sz="2400" dirty="0">
                <a:latin typeface="+mn-ea"/>
                <a:cs typeface="Noto Sans Mono CJK JP Bold"/>
              </a:rPr>
              <a:t> </a:t>
            </a:r>
          </a:p>
          <a:p>
            <a:pPr marL="354330" indent="-342900">
              <a:lnSpc>
                <a:spcPct val="100000"/>
              </a:lnSpc>
              <a:spcBef>
                <a:spcPts val="200"/>
              </a:spcBef>
              <a:buClr>
                <a:schemeClr val="tx1"/>
              </a:buClr>
              <a:buSzPct val="81250"/>
              <a:tabLst>
                <a:tab pos="149225" algn="l"/>
              </a:tabLst>
            </a:pPr>
            <a:r>
              <a:rPr lang="zh-CN" altLang="en-US" sz="2400" dirty="0">
                <a:latin typeface="+mn-ea"/>
                <a:cs typeface="Noto Sans Mono CJK JP Bold"/>
              </a:rPr>
              <a:t>本地链路代价变化了</a:t>
            </a:r>
          </a:p>
          <a:p>
            <a:pPr marL="354330" indent="-342900">
              <a:lnSpc>
                <a:spcPct val="100000"/>
              </a:lnSpc>
              <a:spcBef>
                <a:spcPts val="204"/>
              </a:spcBef>
              <a:buClr>
                <a:schemeClr val="tx1"/>
              </a:buClr>
              <a:buSzPct val="81250"/>
              <a:tabLst>
                <a:tab pos="149225" algn="l"/>
              </a:tabLst>
            </a:pPr>
            <a:r>
              <a:rPr lang="zh-CN" altLang="en-US" sz="2400" dirty="0">
                <a:latin typeface="+mn-ea"/>
                <a:cs typeface="Noto Sans Mono CJK JP Bold"/>
              </a:rPr>
              <a:t>从邻居来了</a:t>
            </a:r>
            <a:r>
              <a:rPr lang="en-US" altLang="zh-CN" sz="2400" spc="5" dirty="0">
                <a:latin typeface="+mn-ea"/>
                <a:cs typeface="Noto Sans Mono CJK JP Bold"/>
              </a:rPr>
              <a:t>DV</a:t>
            </a:r>
            <a:r>
              <a:rPr lang="zh-CN" altLang="en-US" sz="2400" dirty="0">
                <a:latin typeface="+mn-ea"/>
                <a:cs typeface="Noto Sans Mono CJK JP Bold"/>
              </a:rPr>
              <a:t>的更新消息</a:t>
            </a:r>
          </a:p>
          <a:p>
            <a:pPr marL="0" indent="0">
              <a:lnSpc>
                <a:spcPct val="100000"/>
              </a:lnSpc>
              <a:spcBef>
                <a:spcPts val="355"/>
              </a:spcBef>
              <a:buNone/>
            </a:pPr>
            <a:r>
              <a:rPr lang="zh-CN" altLang="en-US" sz="2400" spc="-30" dirty="0">
                <a:solidFill>
                  <a:srgbClr val="FF0000"/>
                </a:solidFill>
                <a:latin typeface="+mn-ea"/>
                <a:cs typeface="Noto Sans Mono CJK JP Bold"/>
              </a:rPr>
              <a:t>分布式</a:t>
            </a:r>
            <a:r>
              <a:rPr lang="en-US" altLang="zh-CN" sz="2400" spc="-15" dirty="0">
                <a:solidFill>
                  <a:srgbClr val="FF0000"/>
                </a:solidFill>
                <a:latin typeface="+mn-ea"/>
                <a:cs typeface="Noto Sans Mono CJK JP Bold"/>
              </a:rPr>
              <a:t>:</a:t>
            </a:r>
          </a:p>
          <a:p>
            <a:pPr marL="354330" indent="-342900">
              <a:lnSpc>
                <a:spcPct val="100000"/>
              </a:lnSpc>
              <a:spcBef>
                <a:spcPts val="204"/>
              </a:spcBef>
              <a:buClr>
                <a:schemeClr val="tx1"/>
              </a:buClr>
              <a:buSzPct val="81250"/>
              <a:tabLst>
                <a:tab pos="149225" algn="l"/>
              </a:tabLst>
            </a:pPr>
            <a:r>
              <a:rPr lang="zh-CN" altLang="en-US" sz="2400" dirty="0">
                <a:latin typeface="+mn-ea"/>
              </a:rPr>
              <a:t>每个节点只是在自己的</a:t>
            </a:r>
            <a:r>
              <a:rPr lang="en-US" altLang="zh-CN" sz="2400" dirty="0">
                <a:latin typeface="+mn-ea"/>
              </a:rPr>
              <a:t>DV</a:t>
            </a:r>
            <a:r>
              <a:rPr lang="zh-CN" altLang="en-US" sz="2400" dirty="0">
                <a:latin typeface="+mn-ea"/>
              </a:rPr>
              <a:t>改变之后向邻居通告</a:t>
            </a:r>
            <a:endParaRPr lang="en-US" altLang="zh-CN" sz="2400" dirty="0">
              <a:latin typeface="+mn-ea"/>
            </a:endParaRPr>
          </a:p>
          <a:p>
            <a:pPr marL="354330" indent="-342900">
              <a:lnSpc>
                <a:spcPct val="100000"/>
              </a:lnSpc>
              <a:spcBef>
                <a:spcPts val="204"/>
              </a:spcBef>
              <a:buClr>
                <a:schemeClr val="tx1"/>
              </a:buClr>
              <a:buSzPct val="81250"/>
              <a:tabLst>
                <a:tab pos="149225" algn="l"/>
              </a:tabLst>
            </a:pPr>
            <a:r>
              <a:rPr lang="zh-CN" altLang="en-US" sz="2400" dirty="0">
                <a:latin typeface="+mn-ea"/>
              </a:rPr>
              <a:t>然后邻居们在有必要的时候 通知他们的邻居</a:t>
            </a:r>
          </a:p>
        </p:txBody>
      </p:sp>
      <p:sp>
        <p:nvSpPr>
          <p:cNvPr id="136196" name="Text Box 4"/>
          <p:cNvSpPr txBox="1">
            <a:spLocks noChangeArrowheads="1"/>
          </p:cNvSpPr>
          <p:nvPr/>
        </p:nvSpPr>
        <p:spPr bwMode="auto">
          <a:xfrm>
            <a:off x="6781800" y="1751013"/>
            <a:ext cx="3524250" cy="41960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endParaRPr lang="en-US" dirty="0">
              <a:latin typeface="Times New Roman" charset="0"/>
            </a:endParaRPr>
          </a:p>
          <a:p>
            <a:pPr marR="5080">
              <a:spcBef>
                <a:spcPts val="125"/>
              </a:spcBef>
            </a:pPr>
            <a:endParaRPr lang="en-US" altLang="zh-CN" sz="2000" dirty="0">
              <a:latin typeface="+mn-ea"/>
              <a:ea typeface="+mn-ea"/>
            </a:endParaRPr>
          </a:p>
          <a:p>
            <a:pPr marR="5080">
              <a:spcBef>
                <a:spcPts val="125"/>
              </a:spcBef>
            </a:pPr>
            <a:r>
              <a:rPr lang="zh-CN" altLang="en-US" sz="2000" b="1" dirty="0">
                <a:solidFill>
                  <a:srgbClr val="000099"/>
                </a:solidFill>
                <a:latin typeface="+mn-ea"/>
                <a:ea typeface="+mn-ea"/>
              </a:rPr>
              <a:t>等待</a:t>
            </a:r>
            <a:r>
              <a:rPr lang="zh-CN" altLang="en-US" sz="2000" b="1" dirty="0">
                <a:latin typeface="+mn-ea"/>
                <a:ea typeface="+mn-ea"/>
              </a:rPr>
              <a:t> </a:t>
            </a:r>
            <a:r>
              <a:rPr lang="en-US" altLang="zh-CN" sz="2000" dirty="0">
                <a:latin typeface="+mn-ea"/>
                <a:ea typeface="+mn-ea"/>
              </a:rPr>
              <a:t>(</a:t>
            </a:r>
            <a:r>
              <a:rPr lang="zh-CN" altLang="en-US" sz="2000" dirty="0">
                <a:latin typeface="+mn-ea"/>
                <a:ea typeface="+mn-ea"/>
              </a:rPr>
              <a:t>本地链路代价变化或者 从邻居传送新的</a:t>
            </a:r>
            <a:r>
              <a:rPr lang="en-US" altLang="zh-CN" sz="2000" dirty="0">
                <a:latin typeface="+mn-ea"/>
                <a:ea typeface="+mn-ea"/>
              </a:rPr>
              <a:t>DV</a:t>
            </a:r>
            <a:r>
              <a:rPr lang="zh-CN" altLang="en-US" sz="2000" dirty="0">
                <a:latin typeface="+mn-ea"/>
                <a:ea typeface="+mn-ea"/>
              </a:rPr>
              <a:t>报文</a:t>
            </a:r>
            <a:r>
              <a:rPr lang="en-US" altLang="zh-CN" sz="2000" dirty="0">
                <a:latin typeface="+mn-ea"/>
                <a:ea typeface="+mn-ea"/>
              </a:rPr>
              <a:t>)</a:t>
            </a:r>
          </a:p>
          <a:p>
            <a:pPr marR="5080">
              <a:spcBef>
                <a:spcPts val="125"/>
              </a:spcBef>
            </a:pPr>
            <a:endParaRPr lang="en-US" sz="2000" dirty="0">
              <a:latin typeface="+mn-ea"/>
              <a:ea typeface="+mn-ea"/>
            </a:endParaRPr>
          </a:p>
          <a:p>
            <a:pPr marR="5080">
              <a:spcBef>
                <a:spcPts val="125"/>
              </a:spcBef>
            </a:pPr>
            <a:endParaRPr lang="en-US" sz="2000" dirty="0">
              <a:latin typeface="+mn-ea"/>
              <a:ea typeface="+mn-ea"/>
            </a:endParaRPr>
          </a:p>
          <a:p>
            <a:pPr>
              <a:spcBef>
                <a:spcPts val="125"/>
              </a:spcBef>
            </a:pPr>
            <a:r>
              <a:rPr lang="zh-CN" altLang="en-US" sz="2000" b="1" dirty="0">
                <a:solidFill>
                  <a:srgbClr val="000099"/>
                </a:solidFill>
                <a:latin typeface="+mn-ea"/>
                <a:ea typeface="+mn-ea"/>
              </a:rPr>
              <a:t>重新计算</a:t>
            </a:r>
            <a:r>
              <a:rPr lang="zh-CN" altLang="en-US" sz="2000" dirty="0">
                <a:latin typeface="+mn-ea"/>
                <a:ea typeface="+mn-ea"/>
              </a:rPr>
              <a:t>各目标代价估计值</a:t>
            </a:r>
            <a:endParaRPr lang="en-US" sz="2000" dirty="0">
              <a:latin typeface="+mn-ea"/>
              <a:ea typeface="+mn-ea"/>
            </a:endParaRPr>
          </a:p>
          <a:p>
            <a:pPr>
              <a:spcBef>
                <a:spcPts val="105"/>
              </a:spcBef>
            </a:pPr>
            <a:endParaRPr lang="en-US" altLang="zh-CN" sz="2000" dirty="0">
              <a:latin typeface="+mn-ea"/>
              <a:ea typeface="+mn-ea"/>
            </a:endParaRPr>
          </a:p>
          <a:p>
            <a:pPr>
              <a:spcBef>
                <a:spcPts val="105"/>
              </a:spcBef>
            </a:pPr>
            <a:endParaRPr lang="en-US" altLang="zh-CN" sz="2000" dirty="0">
              <a:latin typeface="+mn-ea"/>
              <a:ea typeface="+mn-ea"/>
            </a:endParaRPr>
          </a:p>
          <a:p>
            <a:pPr>
              <a:spcBef>
                <a:spcPts val="105"/>
              </a:spcBef>
            </a:pPr>
            <a:r>
              <a:rPr lang="zh-CN" altLang="en-US" sz="2000" dirty="0">
                <a:latin typeface="+mn-ea"/>
                <a:ea typeface="+mn-ea"/>
              </a:rPr>
              <a:t>如果到任何目标的</a:t>
            </a:r>
            <a:r>
              <a:rPr lang="en-US" altLang="zh-CN" sz="2000" dirty="0">
                <a:latin typeface="+mn-ea"/>
                <a:ea typeface="+mn-ea"/>
              </a:rPr>
              <a:t>DV</a:t>
            </a:r>
            <a:r>
              <a:rPr lang="zh-CN" altLang="en-US" sz="2000" dirty="0">
                <a:latin typeface="+mn-ea"/>
                <a:ea typeface="+mn-ea"/>
              </a:rPr>
              <a:t>发生变化</a:t>
            </a:r>
            <a:r>
              <a:rPr lang="en-US" altLang="zh-CN" sz="2000" dirty="0">
                <a:latin typeface="+mn-ea"/>
                <a:ea typeface="+mn-ea"/>
              </a:rPr>
              <a:t>, </a:t>
            </a:r>
            <a:r>
              <a:rPr lang="zh-CN" altLang="en-US" sz="2000" b="1" dirty="0">
                <a:solidFill>
                  <a:srgbClr val="000099"/>
                </a:solidFill>
                <a:latin typeface="+mn-ea"/>
                <a:ea typeface="+mn-ea"/>
              </a:rPr>
              <a:t>通告</a:t>
            </a:r>
            <a:r>
              <a:rPr lang="zh-CN" altLang="en-US" sz="2000" dirty="0">
                <a:latin typeface="+mn-ea"/>
                <a:ea typeface="+mn-ea"/>
              </a:rPr>
              <a:t>邻居</a:t>
            </a:r>
          </a:p>
          <a:p>
            <a:pPr algn="ctr">
              <a:spcBef>
                <a:spcPct val="50000"/>
              </a:spcBef>
            </a:pPr>
            <a:endParaRPr lang="en-US" sz="2000" b="1" dirty="0">
              <a:solidFill>
                <a:srgbClr val="000099"/>
              </a:solidFill>
              <a:latin typeface="+mn-ea"/>
              <a:ea typeface="+mn-ea"/>
            </a:endParaRPr>
          </a:p>
        </p:txBody>
      </p:sp>
      <p:sp>
        <p:nvSpPr>
          <p:cNvPr id="136197" name="Line 5"/>
          <p:cNvSpPr>
            <a:spLocks noChangeShapeType="1"/>
          </p:cNvSpPr>
          <p:nvPr/>
        </p:nvSpPr>
        <p:spPr bwMode="auto">
          <a:xfrm>
            <a:off x="8335963" y="3055938"/>
            <a:ext cx="0" cy="590550"/>
          </a:xfrm>
          <a:prstGeom prst="line">
            <a:avLst/>
          </a:prstGeom>
          <a:noFill/>
          <a:ln w="19050">
            <a:solidFill>
              <a:srgbClr val="000099"/>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136198" name="Line 6"/>
          <p:cNvSpPr>
            <a:spLocks noChangeShapeType="1"/>
          </p:cNvSpPr>
          <p:nvPr/>
        </p:nvSpPr>
        <p:spPr bwMode="auto">
          <a:xfrm>
            <a:off x="8315325" y="4075113"/>
            <a:ext cx="0" cy="590550"/>
          </a:xfrm>
          <a:prstGeom prst="line">
            <a:avLst/>
          </a:prstGeom>
          <a:noFill/>
          <a:ln w="19050">
            <a:solidFill>
              <a:srgbClr val="000099"/>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136199" name="Freeform 7"/>
          <p:cNvSpPr>
            <a:spLocks/>
          </p:cNvSpPr>
          <p:nvPr/>
        </p:nvSpPr>
        <p:spPr bwMode="auto">
          <a:xfrm>
            <a:off x="6753226" y="2160588"/>
            <a:ext cx="1552575" cy="3581400"/>
          </a:xfrm>
          <a:custGeom>
            <a:avLst/>
            <a:gdLst>
              <a:gd name="T0" fmla="*/ 2147483647 w 978"/>
              <a:gd name="T1" fmla="*/ 2147483647 h 2256"/>
              <a:gd name="T2" fmla="*/ 2147483647 w 978"/>
              <a:gd name="T3" fmla="*/ 2147483647 h 2256"/>
              <a:gd name="T4" fmla="*/ 0 w 978"/>
              <a:gd name="T5" fmla="*/ 2147483647 h 2256"/>
              <a:gd name="T6" fmla="*/ 0 w 978"/>
              <a:gd name="T7" fmla="*/ 0 h 2256"/>
              <a:gd name="T8" fmla="*/ 2147483647 w 978"/>
              <a:gd name="T9" fmla="*/ 0 h 2256"/>
              <a:gd name="T10" fmla="*/ 2147483647 w 978"/>
              <a:gd name="T11" fmla="*/ 2147483647 h 2256"/>
              <a:gd name="T12" fmla="*/ 0 60000 65536"/>
              <a:gd name="T13" fmla="*/ 0 60000 65536"/>
              <a:gd name="T14" fmla="*/ 0 60000 65536"/>
              <a:gd name="T15" fmla="*/ 0 60000 65536"/>
              <a:gd name="T16" fmla="*/ 0 60000 65536"/>
              <a:gd name="T17" fmla="*/ 0 60000 65536"/>
              <a:gd name="T18" fmla="*/ 0 w 978"/>
              <a:gd name="T19" fmla="*/ 0 h 2256"/>
              <a:gd name="T20" fmla="*/ 978 w 978"/>
              <a:gd name="T21" fmla="*/ 2256 h 2256"/>
            </a:gdLst>
            <a:ahLst/>
            <a:cxnLst>
              <a:cxn ang="T12">
                <a:pos x="T0" y="T1"/>
              </a:cxn>
              <a:cxn ang="T13">
                <a:pos x="T2" y="T3"/>
              </a:cxn>
              <a:cxn ang="T14">
                <a:pos x="T4" y="T5"/>
              </a:cxn>
              <a:cxn ang="T15">
                <a:pos x="T6" y="T7"/>
              </a:cxn>
              <a:cxn ang="T16">
                <a:pos x="T8" y="T9"/>
              </a:cxn>
              <a:cxn ang="T17">
                <a:pos x="T10" y="T11"/>
              </a:cxn>
            </a:cxnLst>
            <a:rect l="T18" t="T19" r="T20" b="T21"/>
            <a:pathLst>
              <a:path w="978" h="2256">
                <a:moveTo>
                  <a:pt x="960" y="2010"/>
                </a:moveTo>
                <a:lnTo>
                  <a:pt x="961" y="2256"/>
                </a:lnTo>
                <a:lnTo>
                  <a:pt x="0" y="2256"/>
                </a:lnTo>
                <a:lnTo>
                  <a:pt x="0" y="0"/>
                </a:lnTo>
                <a:lnTo>
                  <a:pt x="978" y="0"/>
                </a:lnTo>
                <a:lnTo>
                  <a:pt x="978" y="155"/>
                </a:lnTo>
              </a:path>
            </a:pathLst>
          </a:custGeom>
          <a:noFill/>
          <a:ln w="19050" cap="flat" cmpd="sng">
            <a:solidFill>
              <a:srgbClr val="000099"/>
            </a:solidFill>
            <a:prstDash val="solid"/>
            <a:round/>
            <a:headEnd type="none" w="med" len="med"/>
            <a:tailEnd type="triangle" w="med" len="me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136200" name="Text Box 8"/>
          <p:cNvSpPr txBox="1">
            <a:spLocks noChangeArrowheads="1"/>
          </p:cNvSpPr>
          <p:nvPr/>
        </p:nvSpPr>
        <p:spPr bwMode="auto">
          <a:xfrm>
            <a:off x="6501448" y="1368425"/>
            <a:ext cx="1483098"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spcBef>
                <a:spcPts val="90"/>
              </a:spcBef>
            </a:pPr>
            <a:r>
              <a:rPr lang="zh-CN" altLang="en-US" dirty="0">
                <a:solidFill>
                  <a:srgbClr val="FF0000"/>
                </a:solidFill>
                <a:latin typeface="+mn-ea"/>
                <a:ea typeface="+mn-ea"/>
              </a:rPr>
              <a:t>每个节点</a:t>
            </a:r>
            <a:r>
              <a:rPr lang="en-US" altLang="zh-CN" dirty="0">
                <a:solidFill>
                  <a:srgbClr val="FF0000"/>
                </a:solidFill>
                <a:latin typeface="+mn-ea"/>
                <a:ea typeface="+mn-ea"/>
              </a:rPr>
              <a:t>:</a:t>
            </a:r>
            <a:endParaRPr lang="zh-CN" altLang="en-US" dirty="0">
              <a:solidFill>
                <a:srgbClr val="FF0000"/>
              </a:solidFill>
              <a:latin typeface="+mn-ea"/>
              <a:ea typeface="+mn-ea"/>
            </a:endParaRPr>
          </a:p>
        </p:txBody>
      </p:sp>
      <p:sp>
        <p:nvSpPr>
          <p:cNvPr id="14" name="Rectangle 8">
            <a:extLst>
              <a:ext uri="{FF2B5EF4-FFF2-40B4-BE49-F238E27FC236}">
                <a16:creationId xmlns:a16="http://schemas.microsoft.com/office/drawing/2014/main" id="{E314A64E-7440-4BCE-9DD8-F1EA417F4C53}"/>
              </a:ext>
            </a:extLst>
          </p:cNvPr>
          <p:cNvSpPr txBox="1">
            <a:spLocks noChangeArrowheads="1"/>
          </p:cNvSpPr>
          <p:nvPr/>
        </p:nvSpPr>
        <p:spPr>
          <a:xfrm>
            <a:off x="2305050" y="288925"/>
            <a:ext cx="78867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SimHei" panose="02010609060101010101" pitchFamily="49" charset="-122"/>
                <a:ea typeface="SimHei" panose="02010609060101010101" pitchFamily="49" charset="-122"/>
                <a:cs typeface="+mj-cs"/>
              </a:defRPr>
            </a:lvl1pPr>
          </a:lstStyle>
          <a:p>
            <a:pPr>
              <a:defRPr/>
            </a:pPr>
            <a:endParaRPr lang="en-US" dirty="0"/>
          </a:p>
        </p:txBody>
      </p:sp>
    </p:spTree>
    <p:extLst>
      <p:ext uri="{BB962C8B-B14F-4D97-AF65-F5344CB8AC3E}">
        <p14:creationId xmlns:p14="http://schemas.microsoft.com/office/powerpoint/2010/main" val="35552238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B2CC49-1C15-4895-9951-1BFA5A61FB7D}"/>
              </a:ext>
            </a:extLst>
          </p:cNvPr>
          <p:cNvSpPr>
            <a:spLocks noGrp="1"/>
          </p:cNvSpPr>
          <p:nvPr>
            <p:ph type="title"/>
          </p:nvPr>
        </p:nvSpPr>
        <p:spPr/>
        <p:txBody>
          <a:bodyPr/>
          <a:lstStyle/>
          <a:p>
            <a:r>
              <a:rPr lang="zh-CN" altLang="en-US" dirty="0"/>
              <a:t>实验任务</a:t>
            </a:r>
          </a:p>
        </p:txBody>
      </p:sp>
      <p:pic>
        <p:nvPicPr>
          <p:cNvPr id="6" name="内容占位符 5">
            <a:extLst>
              <a:ext uri="{FF2B5EF4-FFF2-40B4-BE49-F238E27FC236}">
                <a16:creationId xmlns:a16="http://schemas.microsoft.com/office/drawing/2014/main" id="{832D1AE6-A31A-4982-8CA1-94D213238A41}"/>
              </a:ext>
            </a:extLst>
          </p:cNvPr>
          <p:cNvPicPr>
            <a:picLocks noGrp="1" noChangeAspect="1"/>
          </p:cNvPicPr>
          <p:nvPr>
            <p:ph idx="1"/>
          </p:nvPr>
        </p:nvPicPr>
        <p:blipFill>
          <a:blip r:embed="rId2"/>
          <a:stretch>
            <a:fillRect/>
          </a:stretch>
        </p:blipFill>
        <p:spPr>
          <a:xfrm>
            <a:off x="4529754" y="1543605"/>
            <a:ext cx="6183751" cy="4351338"/>
          </a:xfrm>
          <a:prstGeom prst="rect">
            <a:avLst/>
          </a:prstGeom>
        </p:spPr>
      </p:pic>
      <p:sp>
        <p:nvSpPr>
          <p:cNvPr id="4" name="灯片编号占位符 3">
            <a:extLst>
              <a:ext uri="{FF2B5EF4-FFF2-40B4-BE49-F238E27FC236}">
                <a16:creationId xmlns:a16="http://schemas.microsoft.com/office/drawing/2014/main" id="{7C171D44-8DBB-411D-9C51-0EFD1C2CD88A}"/>
              </a:ext>
            </a:extLst>
          </p:cNvPr>
          <p:cNvSpPr>
            <a:spLocks noGrp="1"/>
          </p:cNvSpPr>
          <p:nvPr>
            <p:ph type="sldNum" sz="quarter" idx="12"/>
          </p:nvPr>
        </p:nvSpPr>
        <p:spPr/>
        <p:txBody>
          <a:bodyPr/>
          <a:lstStyle/>
          <a:p>
            <a:fld id="{662BC78D-C881-4762-9375-3E8955575EF4}" type="slidenum">
              <a:rPr lang="zh-CN" altLang="en-US" smtClean="0"/>
              <a:t>7</a:t>
            </a:fld>
            <a:endParaRPr lang="zh-CN" altLang="en-US"/>
          </a:p>
        </p:txBody>
      </p:sp>
      <p:sp>
        <p:nvSpPr>
          <p:cNvPr id="7" name="文本框 6">
            <a:extLst>
              <a:ext uri="{FF2B5EF4-FFF2-40B4-BE49-F238E27FC236}">
                <a16:creationId xmlns:a16="http://schemas.microsoft.com/office/drawing/2014/main" id="{0AAC38DF-AF8A-474F-B52B-24DB5528FA02}"/>
              </a:ext>
            </a:extLst>
          </p:cNvPr>
          <p:cNvSpPr txBox="1"/>
          <p:nvPr/>
        </p:nvSpPr>
        <p:spPr>
          <a:xfrm>
            <a:off x="7007140" y="6059975"/>
            <a:ext cx="4464423" cy="369332"/>
          </a:xfrm>
          <a:prstGeom prst="rect">
            <a:avLst/>
          </a:prstGeom>
          <a:noFill/>
        </p:spPr>
        <p:txBody>
          <a:bodyPr wrap="square" rtlCol="0">
            <a:spAutoFit/>
          </a:bodyPr>
          <a:lstStyle/>
          <a:p>
            <a:r>
              <a:rPr lang="zh-CN" altLang="en-US" dirty="0"/>
              <a:t>网络拓扑与链路成本</a:t>
            </a:r>
          </a:p>
        </p:txBody>
      </p:sp>
      <p:sp>
        <p:nvSpPr>
          <p:cNvPr id="8" name="内容占位符 2">
            <a:extLst>
              <a:ext uri="{FF2B5EF4-FFF2-40B4-BE49-F238E27FC236}">
                <a16:creationId xmlns:a16="http://schemas.microsoft.com/office/drawing/2014/main" id="{DEC775D1-93D9-483A-9859-CE4741C06150}"/>
              </a:ext>
            </a:extLst>
          </p:cNvPr>
          <p:cNvSpPr txBox="1">
            <a:spLocks/>
          </p:cNvSpPr>
          <p:nvPr/>
        </p:nvSpPr>
        <p:spPr>
          <a:xfrm>
            <a:off x="838200" y="2506662"/>
            <a:ext cx="3902566"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dirty="0"/>
              <a:t>Overview</a:t>
            </a:r>
            <a:r>
              <a:rPr lang="zh-CN" altLang="en-US" dirty="0"/>
              <a:t>：</a:t>
            </a:r>
            <a:endParaRPr lang="en-US" altLang="zh-CN" dirty="0"/>
          </a:p>
          <a:p>
            <a:pPr marL="0" indent="0">
              <a:buNone/>
            </a:pPr>
            <a:r>
              <a:rPr lang="zh-CN" altLang="en-US" dirty="0"/>
              <a:t>为此网络实现分布式异步距离向量路由算法</a:t>
            </a:r>
          </a:p>
        </p:txBody>
      </p:sp>
    </p:spTree>
    <p:extLst>
      <p:ext uri="{BB962C8B-B14F-4D97-AF65-F5344CB8AC3E}">
        <p14:creationId xmlns:p14="http://schemas.microsoft.com/office/powerpoint/2010/main" val="5992504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46028D-2091-4530-B8BC-92737B68D27F}"/>
              </a:ext>
            </a:extLst>
          </p:cNvPr>
          <p:cNvSpPr>
            <a:spLocks noGrp="1"/>
          </p:cNvSpPr>
          <p:nvPr>
            <p:ph type="title"/>
          </p:nvPr>
        </p:nvSpPr>
        <p:spPr/>
        <p:txBody>
          <a:bodyPr/>
          <a:lstStyle/>
          <a:p>
            <a:r>
              <a:rPr lang="zh-CN" altLang="en-US" dirty="0"/>
              <a:t>实验任务</a:t>
            </a:r>
          </a:p>
        </p:txBody>
      </p:sp>
      <p:sp>
        <p:nvSpPr>
          <p:cNvPr id="3" name="内容占位符 2">
            <a:extLst>
              <a:ext uri="{FF2B5EF4-FFF2-40B4-BE49-F238E27FC236}">
                <a16:creationId xmlns:a16="http://schemas.microsoft.com/office/drawing/2014/main" id="{3BD290F0-6643-40BC-9163-F5AE08BE80EA}"/>
              </a:ext>
            </a:extLst>
          </p:cNvPr>
          <p:cNvSpPr>
            <a:spLocks noGrp="1"/>
          </p:cNvSpPr>
          <p:nvPr>
            <p:ph idx="1"/>
          </p:nvPr>
        </p:nvSpPr>
        <p:spPr/>
        <p:txBody>
          <a:bodyPr/>
          <a:lstStyle/>
          <a:p>
            <a:pPr marL="0" indent="0">
              <a:buNone/>
            </a:pPr>
            <a:r>
              <a:rPr lang="zh-CN" altLang="en-US" dirty="0"/>
              <a:t>具体任务：</a:t>
            </a:r>
            <a:endParaRPr lang="en-US" altLang="zh-CN" dirty="0"/>
          </a:p>
          <a:p>
            <a:r>
              <a:rPr lang="zh-CN" altLang="en-US" dirty="0"/>
              <a:t>对每个节点编程完成初始化与更新功能，这些功能将在为作业提供的模拟环境中异步执行</a:t>
            </a:r>
            <a:endParaRPr lang="en-US" altLang="zh-CN" dirty="0"/>
          </a:p>
          <a:p>
            <a:r>
              <a:rPr lang="zh-CN" altLang="en-US" dirty="0"/>
              <a:t>以</a:t>
            </a:r>
            <a:r>
              <a:rPr lang="en-US" altLang="zh-CN" dirty="0"/>
              <a:t>0</a:t>
            </a:r>
            <a:r>
              <a:rPr lang="zh-CN" altLang="en-US" dirty="0"/>
              <a:t>号节点为例</a:t>
            </a:r>
            <a:endParaRPr lang="en-US" altLang="zh-CN" dirty="0"/>
          </a:p>
          <a:p>
            <a:pPr lvl="1"/>
            <a:r>
              <a:rPr lang="en-US" altLang="zh-CN" dirty="0"/>
              <a:t>rtinit0( )</a:t>
            </a:r>
          </a:p>
          <a:p>
            <a:pPr lvl="1"/>
            <a:r>
              <a:rPr lang="en-US" altLang="zh-CN" dirty="0"/>
              <a:t>rtupdate0 ( )</a:t>
            </a:r>
          </a:p>
          <a:p>
            <a:endParaRPr lang="zh-CN" altLang="en-US" dirty="0"/>
          </a:p>
        </p:txBody>
      </p:sp>
      <p:sp>
        <p:nvSpPr>
          <p:cNvPr id="4" name="灯片编号占位符 3">
            <a:extLst>
              <a:ext uri="{FF2B5EF4-FFF2-40B4-BE49-F238E27FC236}">
                <a16:creationId xmlns:a16="http://schemas.microsoft.com/office/drawing/2014/main" id="{EA9A8386-295D-4FE2-93FA-766E1E5D4944}"/>
              </a:ext>
            </a:extLst>
          </p:cNvPr>
          <p:cNvSpPr>
            <a:spLocks noGrp="1"/>
          </p:cNvSpPr>
          <p:nvPr>
            <p:ph type="sldNum" sz="quarter" idx="12"/>
          </p:nvPr>
        </p:nvSpPr>
        <p:spPr/>
        <p:txBody>
          <a:bodyPr/>
          <a:lstStyle/>
          <a:p>
            <a:fld id="{662BC78D-C881-4762-9375-3E8955575EF4}" type="slidenum">
              <a:rPr lang="zh-CN" altLang="en-US" smtClean="0"/>
              <a:t>8</a:t>
            </a:fld>
            <a:endParaRPr lang="zh-CN" altLang="en-US"/>
          </a:p>
        </p:txBody>
      </p:sp>
    </p:spTree>
    <p:extLst>
      <p:ext uri="{BB962C8B-B14F-4D97-AF65-F5344CB8AC3E}">
        <p14:creationId xmlns:p14="http://schemas.microsoft.com/office/powerpoint/2010/main" val="6903307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46028D-2091-4530-B8BC-92737B68D27F}"/>
              </a:ext>
            </a:extLst>
          </p:cNvPr>
          <p:cNvSpPr>
            <a:spLocks noGrp="1"/>
          </p:cNvSpPr>
          <p:nvPr>
            <p:ph type="title"/>
          </p:nvPr>
        </p:nvSpPr>
        <p:spPr/>
        <p:txBody>
          <a:bodyPr/>
          <a:lstStyle/>
          <a:p>
            <a:r>
              <a:rPr lang="zh-CN" altLang="en-US" dirty="0"/>
              <a:t>实验任务</a:t>
            </a:r>
          </a:p>
        </p:txBody>
      </p:sp>
      <p:sp>
        <p:nvSpPr>
          <p:cNvPr id="3" name="内容占位符 2">
            <a:extLst>
              <a:ext uri="{FF2B5EF4-FFF2-40B4-BE49-F238E27FC236}">
                <a16:creationId xmlns:a16="http://schemas.microsoft.com/office/drawing/2014/main" id="{3BD290F0-6643-40BC-9163-F5AE08BE80EA}"/>
              </a:ext>
            </a:extLst>
          </p:cNvPr>
          <p:cNvSpPr>
            <a:spLocks noGrp="1"/>
          </p:cNvSpPr>
          <p:nvPr>
            <p:ph idx="1"/>
          </p:nvPr>
        </p:nvSpPr>
        <p:spPr/>
        <p:txBody>
          <a:bodyPr/>
          <a:lstStyle/>
          <a:p>
            <a:r>
              <a:rPr lang="en-US" altLang="zh-CN" dirty="0"/>
              <a:t>rtinit0( )</a:t>
            </a:r>
          </a:p>
          <a:p>
            <a:pPr lvl="1"/>
            <a:r>
              <a:rPr lang="zh-CN" altLang="en-US" dirty="0"/>
              <a:t>在模拟开始将调用一次该函数，</a:t>
            </a:r>
            <a:r>
              <a:rPr lang="en-US" altLang="zh-CN" dirty="0"/>
              <a:t>rtinit0( ) </a:t>
            </a:r>
            <a:r>
              <a:rPr lang="zh-CN" altLang="en-US" dirty="0"/>
              <a:t>无参数</a:t>
            </a:r>
            <a:endParaRPr lang="en-US" altLang="zh-CN" dirty="0"/>
          </a:p>
          <a:p>
            <a:pPr lvl="1"/>
            <a:r>
              <a:rPr lang="zh-CN" altLang="en-US" dirty="0"/>
              <a:t>它应当初始化节点</a:t>
            </a:r>
            <a:r>
              <a:rPr lang="en-US" altLang="zh-CN" dirty="0"/>
              <a:t>0</a:t>
            </a:r>
            <a:r>
              <a:rPr lang="zh-CN" altLang="en-US" dirty="0"/>
              <a:t>中的距离表，以反映出到达节点</a:t>
            </a:r>
            <a:r>
              <a:rPr lang="en-US" altLang="zh-CN" dirty="0"/>
              <a:t>1</a:t>
            </a:r>
            <a:r>
              <a:rPr lang="zh-CN" altLang="en-US" dirty="0"/>
              <a:t>、</a:t>
            </a:r>
            <a:r>
              <a:rPr lang="en-US" altLang="zh-CN" dirty="0"/>
              <a:t>2</a:t>
            </a:r>
            <a:r>
              <a:rPr lang="zh-CN" altLang="en-US" dirty="0"/>
              <a:t>和</a:t>
            </a:r>
            <a:r>
              <a:rPr lang="en-US" altLang="zh-CN" dirty="0"/>
              <a:t>3</a:t>
            </a:r>
            <a:r>
              <a:rPr lang="zh-CN" altLang="en-US" dirty="0"/>
              <a:t>的直接开销分别为</a:t>
            </a:r>
            <a:r>
              <a:rPr lang="en-US" altLang="zh-CN" dirty="0"/>
              <a:t>1</a:t>
            </a:r>
            <a:r>
              <a:rPr lang="zh-CN" altLang="en-US" dirty="0"/>
              <a:t>、</a:t>
            </a:r>
            <a:r>
              <a:rPr lang="en-US" altLang="zh-CN" dirty="0"/>
              <a:t>3</a:t>
            </a:r>
            <a:r>
              <a:rPr lang="zh-CN" altLang="en-US" dirty="0"/>
              <a:t>和</a:t>
            </a:r>
            <a:r>
              <a:rPr lang="en-US" altLang="zh-CN" dirty="0"/>
              <a:t>7</a:t>
            </a:r>
          </a:p>
          <a:p>
            <a:pPr lvl="1"/>
            <a:r>
              <a:rPr lang="zh-CN" altLang="en-US" dirty="0"/>
              <a:t>它应向其直接连接的邻居（在本情况中为节点</a:t>
            </a:r>
            <a:r>
              <a:rPr lang="en-US" altLang="zh-CN" dirty="0"/>
              <a:t>1</a:t>
            </a:r>
            <a:r>
              <a:rPr lang="zh-CN" altLang="en-US" dirty="0"/>
              <a:t>、</a:t>
            </a:r>
            <a:r>
              <a:rPr lang="en-US" altLang="zh-CN" dirty="0"/>
              <a:t>2</a:t>
            </a:r>
            <a:r>
              <a:rPr lang="zh-CN" altLang="en-US" dirty="0"/>
              <a:t>和</a:t>
            </a:r>
            <a:r>
              <a:rPr lang="en-US" altLang="zh-CN" dirty="0"/>
              <a:t>3</a:t>
            </a:r>
            <a:r>
              <a:rPr lang="zh-CN" altLang="en-US" dirty="0"/>
              <a:t>）发送它到所有其他网络节点的最低开销路径的开销信息</a:t>
            </a:r>
            <a:endParaRPr lang="en-US" altLang="zh-CN" dirty="0"/>
          </a:p>
          <a:p>
            <a:pPr lvl="1"/>
            <a:r>
              <a:rPr lang="zh-CN" altLang="en-US" dirty="0"/>
              <a:t>通过调用函数</a:t>
            </a:r>
            <a:r>
              <a:rPr lang="en-US" altLang="zh-CN" dirty="0"/>
              <a:t>tolayer2( )</a:t>
            </a:r>
            <a:r>
              <a:rPr lang="zh-CN" altLang="en-US" dirty="0"/>
              <a:t>，这种最低开销信息在一个路由选择更新分组中被发送给相邻节点</a:t>
            </a:r>
            <a:endParaRPr lang="en-US" altLang="zh-CN" dirty="0"/>
          </a:p>
        </p:txBody>
      </p:sp>
      <p:sp>
        <p:nvSpPr>
          <p:cNvPr id="4" name="灯片编号占位符 3">
            <a:extLst>
              <a:ext uri="{FF2B5EF4-FFF2-40B4-BE49-F238E27FC236}">
                <a16:creationId xmlns:a16="http://schemas.microsoft.com/office/drawing/2014/main" id="{EA9A8386-295D-4FE2-93FA-766E1E5D4944}"/>
              </a:ext>
            </a:extLst>
          </p:cNvPr>
          <p:cNvSpPr>
            <a:spLocks noGrp="1"/>
          </p:cNvSpPr>
          <p:nvPr>
            <p:ph type="sldNum" sz="quarter" idx="12"/>
          </p:nvPr>
        </p:nvSpPr>
        <p:spPr/>
        <p:txBody>
          <a:bodyPr/>
          <a:lstStyle/>
          <a:p>
            <a:fld id="{662BC78D-C881-4762-9375-3E8955575EF4}" type="slidenum">
              <a:rPr lang="zh-CN" altLang="en-US" smtClean="0"/>
              <a:t>9</a:t>
            </a:fld>
            <a:endParaRPr lang="zh-CN" altLang="en-US"/>
          </a:p>
        </p:txBody>
      </p:sp>
    </p:spTree>
    <p:extLst>
      <p:ext uri="{BB962C8B-B14F-4D97-AF65-F5344CB8AC3E}">
        <p14:creationId xmlns:p14="http://schemas.microsoft.com/office/powerpoint/2010/main" val="260688961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1397</TotalTime>
  <Words>1357</Words>
  <Application>Microsoft Office PowerPoint</Application>
  <PresentationFormat>宽屏</PresentationFormat>
  <Paragraphs>169</Paragraphs>
  <Slides>18</Slides>
  <Notes>9</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18</vt:i4>
      </vt:variant>
    </vt:vector>
  </HeadingPairs>
  <TitlesOfParts>
    <vt:vector size="29" baseType="lpstr">
      <vt:lpstr>Noto Sans Mono CJK JP Bold</vt:lpstr>
      <vt:lpstr>游ゴシック</vt:lpstr>
      <vt:lpstr>等线</vt:lpstr>
      <vt:lpstr>等线 Light</vt:lpstr>
      <vt:lpstr>SimHei</vt:lpstr>
      <vt:lpstr>Arial</vt:lpstr>
      <vt:lpstr>Comic Sans MS</vt:lpstr>
      <vt:lpstr>Georgia</vt:lpstr>
      <vt:lpstr>Times New Roman</vt:lpstr>
      <vt:lpstr>Wingdings</vt:lpstr>
      <vt:lpstr>Office 主题​​</vt:lpstr>
      <vt:lpstr>网络层控制平面实验 分布式距离向量路由算法</vt:lpstr>
      <vt:lpstr>距离向量算法</vt:lpstr>
      <vt:lpstr>Bellman-Ford算法例子</vt:lpstr>
      <vt:lpstr>距离向量算法</vt:lpstr>
      <vt:lpstr>距离向量算法</vt:lpstr>
      <vt:lpstr>距离向量算法</vt:lpstr>
      <vt:lpstr>实验任务</vt:lpstr>
      <vt:lpstr>实验任务</vt:lpstr>
      <vt:lpstr>实验任务</vt:lpstr>
      <vt:lpstr>实验任务</vt:lpstr>
      <vt:lpstr>函数分析</vt:lpstr>
      <vt:lpstr>软件接口</vt:lpstr>
      <vt:lpstr>软件接口</vt:lpstr>
      <vt:lpstr>网络环境仿真</vt:lpstr>
      <vt:lpstr>作业要求</vt:lpstr>
      <vt:lpstr>作业要求</vt:lpstr>
      <vt:lpstr>参考材料</vt:lpstr>
      <vt:lpstr>提交方式</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应用层实验</dc:title>
  <dc:creator>jiang shao</dc:creator>
  <cp:lastModifiedBy>LuCianii11@outlook.com</cp:lastModifiedBy>
  <cp:revision>225</cp:revision>
  <dcterms:created xsi:type="dcterms:W3CDTF">2021-10-11T02:10:22Z</dcterms:created>
  <dcterms:modified xsi:type="dcterms:W3CDTF">2022-11-27T06:31:18Z</dcterms:modified>
</cp:coreProperties>
</file>