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811" r:id="rId3"/>
    <p:sldId id="818" r:id="rId4"/>
    <p:sldId id="817" r:id="rId5"/>
    <p:sldId id="816" r:id="rId6"/>
    <p:sldId id="813" r:id="rId7"/>
    <p:sldId id="810" r:id="rId8"/>
    <p:sldId id="812" r:id="rId9"/>
    <p:sldId id="832" r:id="rId10"/>
    <p:sldId id="833" r:id="rId11"/>
    <p:sldId id="819" r:id="rId12"/>
    <p:sldId id="820" r:id="rId13"/>
    <p:sldId id="822" r:id="rId14"/>
    <p:sldId id="823" r:id="rId15"/>
    <p:sldId id="824" r:id="rId16"/>
    <p:sldId id="826" r:id="rId17"/>
    <p:sldId id="825" r:id="rId18"/>
    <p:sldId id="821" r:id="rId19"/>
    <p:sldId id="827" r:id="rId20"/>
    <p:sldId id="830" r:id="rId21"/>
    <p:sldId id="829" r:id="rId22"/>
    <p:sldId id="2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80" autoAdjust="0"/>
  </p:normalViewPr>
  <p:slideViewPr>
    <p:cSldViewPr snapToGrid="0">
      <p:cViewPr varScale="1">
        <p:scale>
          <a:sx n="112" d="100"/>
          <a:sy n="112" d="100"/>
        </p:scale>
        <p:origin x="7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6F7D-35AC-40F2-9064-7BFFA6FD1EAD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F850-7CD2-4FBE-ADD6-8FD02857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6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7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https://ryu.readthedocs.io/en/latest/ryu_app_api.html#</a:t>
            </a:r>
          </a:p>
          <a:p>
            <a:r>
              <a:rPr lang="en-US" altLang="zh-CN"/>
              <a:t>https://ryu.readthedocs.io/en/latest/ofproto_v1_3_ref.html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83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https://ryu.readthedocs.io/en/latest/ofproto_v1_3_ref.html#action-structures</a:t>
            </a:r>
          </a:p>
          <a:p>
            <a:r>
              <a:rPr lang="en-US" altLang="zh-CN"/>
              <a:t>http://osrg.github.io/ryu-book/en/html/openflow_protocol.html#match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9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https://ryu.readthedocs.io/en/latest/ofproto_v1_3_ref.html#asynchronous-messages</a:t>
            </a:r>
          </a:p>
          <a:p>
            <a:r>
              <a:rPr lang="en-US" altLang="zh-CN"/>
              <a:t>https://ryu.readthedocs.io/en/latest/ofproto_v1_3_ref.html#action-structures</a:t>
            </a:r>
          </a:p>
          <a:p>
            <a:r>
              <a:rPr lang="en-US" altLang="zh-CN"/>
              <a:t>http://osrg.github.io/ryu-book/en/html/openflow_protocol.html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35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https://ryu.readthedocs.io/en/latest/library_packet_ref.html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3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46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7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python3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4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5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4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0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4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--verbose log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0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https://ryu.readthedocs.io/en/latest/components.html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6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9F8C-4F48-4AB3-8930-ECF9DBF2F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422DAA-C475-4B09-AFDE-CACE1A821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3887D-2D39-4305-8AF2-693D1465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8081-4AF4-4574-98CC-CAB6F3A68653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2A5F1-1B1D-4126-B9B9-DC5477E0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92E41-94A5-41AA-92D1-59427735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2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1F3A1-765E-4A78-AFBC-EF2614B8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AC0B9-8C56-4465-9630-9DA89271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E236A-36ED-4D6C-B941-B1278121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5FA-9767-4E59-962C-42ADCEED628A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1E878-087D-47B4-8055-373B2855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2CF86-812E-40FE-8212-1F4C0D07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4EF299-363A-407C-A5F8-BE862FFE4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8553C-07D8-4431-8B8E-46C934016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FF7F8-1F30-43FF-BEC9-758552C3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427C-2954-4031-B26A-1DA00DFE9E00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46324-8583-455A-9D26-27F11FC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4E81D-45F9-4B8A-A18C-BFA04D95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37F5F-BA3B-448E-A0A9-A5C5D242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776B8-BF00-445B-9259-4E321659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CAC77-18AC-41FA-8363-3C481F95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222-7973-4C6C-9FE5-B2222C300318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B094-8FD9-4FC7-B5E4-F99FE799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F66E0-FA06-4D0C-845F-14702AF0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2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BD01D-57E7-4A28-8AD5-42532943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9AE7C-2398-4B41-8E7B-A4C6F6FF5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4CDD5-E07E-4FAC-88B7-A4240AD6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E131-3B05-4B46-BEC8-280F7FDD6FB3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3991B-7709-4BC8-8143-1603EC4D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409F5-8A20-4BFC-B466-ECDCA3EE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A4D33-4C2F-4618-8F6F-DC9DB10B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6FE9E-A10E-47D2-8F7E-260D95AB3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0566F-1B2B-4D0A-A865-AD95CED0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BF963-F887-45D7-9999-87753413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F39-E60D-45B5-8912-C6C78EB4084E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668B5-BF3C-4D68-865E-A1C7841A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D4391-B4D1-47BB-9B98-C6C0F3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8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9F5A-EF60-49A7-88D7-DB5670A2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35329-792F-482D-B240-FE3009BA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2F8CC-66E9-47C5-A656-ADBF38A8A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6BFEAB-5AE6-481E-87F7-5072D897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B3A239-74E4-446E-94AB-800B80403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3C5D81-E73B-4AA0-BB9F-810FEE48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5443-0EA0-4199-85CB-45A7E25E8441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1EF46-B38C-48CA-AECC-AF49961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7AF355-D8E1-4A46-AA88-38060038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942BB-3DE6-4291-A3A1-E6BF09CF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AC527-E543-40BA-802C-4D147F3F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26-9A9B-4CC9-84B5-904516809AD3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668F37-C2C1-4D0C-ACB5-E51CB9C1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C4E05-E198-4149-9ED0-BD131D6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0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7A0598-400C-4B83-BA29-9541822E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025A-0B13-4938-A6B5-AF7B769B9CFF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88AFF-7840-425B-A6E5-17E1DC55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E1D1D-F933-4D07-9A99-7C771B3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1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BA651-9A17-455C-A3AC-15A4C0EE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28AC5-A36B-47C0-983D-68DABBD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D935C-7ED8-4A8B-B8B9-92F1CEE3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7B06F-B435-427A-B742-A4BDE505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DC2E-F2A6-45D4-A10A-A78C1B3A65AA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25968-EF2D-4C6E-8755-3D778EF8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F5213-330F-439C-B750-5E90B1A2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DB124-6D46-4004-8AAB-8EE1190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2FCA6F-9AB5-45E8-823B-E99BE5BF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ADCE6-3F19-419C-B7C6-E56E8A19B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5BAA1-AA57-4A4B-A4DE-EE3C4F4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130-A06B-4AFD-94B1-61D7C3FFD9E7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3C166-1D6E-4968-B023-4549B7E3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ECF4F-9D6A-4332-AE8D-5057606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431B3-D1A3-4567-9873-0927DEA6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DC9A0-8862-4F7E-A071-12014654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EEDF3-E68A-450B-82BE-0280D0399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8DF3-01BC-4C79-9D9A-74418D9579D3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0FF5F-EA88-4F2B-96E7-1984DDBA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992E9-6652-450B-BFD6-067A42AA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ucetsdn/ryu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yu.readthedocs.io/en/latest/index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62B0E-8311-4B82-9462-46AA0681C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网络层控制平面实验</a:t>
            </a:r>
            <a:br>
              <a:rPr lang="en-US" altLang="zh-CN"/>
            </a:br>
            <a:r>
              <a:rPr lang="zh-CN" altLang="en-US"/>
              <a:t>流表下发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E8500E-9C44-41A7-823C-545B250E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计算机网络 </a:t>
            </a:r>
            <a:r>
              <a:rPr lang="en-US" altLang="zh-CN" dirty="0"/>
              <a:t>2021</a:t>
            </a:r>
            <a:r>
              <a:rPr lang="zh-CN" altLang="en-US" dirty="0"/>
              <a:t>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8E097-9EBC-495B-89D4-BB9878BC8126}"/>
              </a:ext>
            </a:extLst>
          </p:cNvPr>
          <p:cNvSpPr txBox="1"/>
          <p:nvPr/>
        </p:nvSpPr>
        <p:spPr>
          <a:xfrm>
            <a:off x="6710205" y="4684769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梅昊</a:t>
            </a:r>
            <a:endParaRPr lang="en-US" altLang="zh-CN"/>
          </a:p>
          <a:p>
            <a:pPr algn="ctr"/>
            <a:r>
              <a:rPr lang="en-US" altLang="zh-CN"/>
              <a:t>22210240098@m.fudan.edu.cn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D803AA-6E60-467E-88AD-2A3AB3A430D1}"/>
              </a:ext>
            </a:extLst>
          </p:cNvPr>
          <p:cNvSpPr txBox="1"/>
          <p:nvPr/>
        </p:nvSpPr>
        <p:spPr>
          <a:xfrm>
            <a:off x="2568309" y="4684770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罗聪</a:t>
            </a:r>
            <a:endParaRPr lang="en-US" altLang="zh-CN"/>
          </a:p>
          <a:p>
            <a:pPr algn="ctr"/>
            <a:r>
              <a:rPr lang="en-US" altLang="zh-CN"/>
              <a:t>21210240093@m.fudan.edu.cn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EE19F-ADFB-48E3-BF73-87F8AEB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0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7A351-18D5-4BF7-9C70-92E33D83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ARP</a:t>
            </a:r>
            <a:r>
              <a:rPr lang="zh-CN" altLang="en-US"/>
              <a:t>协议：在同一个</a:t>
            </a:r>
            <a:r>
              <a:rPr lang="en-US" altLang="zh-CN"/>
              <a:t>LAN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D9FE53-656B-491D-A1B6-19B8F167670F}"/>
              </a:ext>
            </a:extLst>
          </p:cNvPr>
          <p:cNvSpPr txBox="1"/>
          <p:nvPr/>
        </p:nvSpPr>
        <p:spPr>
          <a:xfrm>
            <a:off x="2152651" y="1608082"/>
            <a:ext cx="378569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</a:t>
            </a:r>
            <a:r>
              <a:rPr lang="zh-CN" altLang="en-US" sz="2000"/>
              <a:t>要发送帧给</a:t>
            </a:r>
            <a:r>
              <a:rPr lang="en-US" altLang="zh-CN" sz="2000"/>
              <a:t>B(B</a:t>
            </a:r>
            <a:r>
              <a:rPr lang="zh-CN" altLang="en-US" sz="2000"/>
              <a:t>的</a:t>
            </a:r>
            <a:r>
              <a:rPr lang="en-US" altLang="zh-CN" sz="2000"/>
              <a:t>IP</a:t>
            </a:r>
            <a:r>
              <a:rPr lang="zh-CN" altLang="en-US" sz="2000"/>
              <a:t>地址已知</a:t>
            </a:r>
            <a:r>
              <a:rPr lang="en-US" altLang="zh-CN" sz="2000"/>
              <a:t>)</a:t>
            </a:r>
            <a:r>
              <a:rPr lang="zh-CN" altLang="en-US" sz="2000"/>
              <a:t>， 但</a:t>
            </a:r>
            <a:r>
              <a:rPr lang="en-US" altLang="zh-CN" sz="2000"/>
              <a:t>B</a:t>
            </a:r>
            <a:r>
              <a:rPr lang="zh-CN" altLang="en-US" sz="2000"/>
              <a:t>的</a:t>
            </a:r>
            <a:r>
              <a:rPr lang="en-US" altLang="zh-CN" sz="2000"/>
              <a:t>MAC</a:t>
            </a:r>
            <a:r>
              <a:rPr lang="zh-CN" altLang="en-US" sz="2000"/>
              <a:t>地址不在</a:t>
            </a:r>
            <a:r>
              <a:rPr lang="en-US" altLang="zh-CN" sz="2000"/>
              <a:t>A</a:t>
            </a:r>
            <a:r>
              <a:rPr lang="zh-CN" altLang="en-US" sz="2000"/>
              <a:t>的</a:t>
            </a:r>
            <a:r>
              <a:rPr lang="en-US" altLang="zh-CN" sz="2000"/>
              <a:t>ARP</a:t>
            </a:r>
            <a:r>
              <a:rPr lang="zh-CN" altLang="en-US" sz="2000"/>
              <a:t>表中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</a:t>
            </a:r>
            <a:r>
              <a:rPr lang="zh-CN" altLang="en-US" sz="2000">
                <a:solidFill>
                  <a:srgbClr val="FF0000"/>
                </a:solidFill>
              </a:rPr>
              <a:t>广播</a:t>
            </a:r>
            <a:r>
              <a:rPr lang="zh-CN" altLang="en-US" sz="2000"/>
              <a:t>包含</a:t>
            </a:r>
            <a:r>
              <a:rPr lang="en-US" altLang="zh-CN" sz="2000"/>
              <a:t>B</a:t>
            </a:r>
            <a:r>
              <a:rPr lang="zh-CN" altLang="en-US" sz="2000"/>
              <a:t>的</a:t>
            </a:r>
            <a:r>
              <a:rPr lang="en-US" altLang="zh-CN" sz="2000"/>
              <a:t>IP</a:t>
            </a:r>
            <a:r>
              <a:rPr lang="zh-CN" altLang="en-US" sz="2000"/>
              <a:t>地址的</a:t>
            </a:r>
            <a:r>
              <a:rPr lang="en-US" altLang="zh-CN" sz="2000"/>
              <a:t>ARP</a:t>
            </a:r>
            <a:r>
              <a:rPr lang="zh-CN" altLang="en-US" sz="2000"/>
              <a:t>查询包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Dest MAC address =FF-FF-FF-FF-FF-FF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LAN</a:t>
            </a:r>
            <a:r>
              <a:rPr lang="zh-CN" altLang="en-US"/>
              <a:t>上的所有节点都会收到该查询包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B</a:t>
            </a:r>
            <a:r>
              <a:rPr lang="zh-CN" altLang="en-US" sz="2000"/>
              <a:t>接收到</a:t>
            </a:r>
            <a:r>
              <a:rPr lang="en-US" altLang="zh-CN" sz="2000"/>
              <a:t>ARP</a:t>
            </a:r>
            <a:r>
              <a:rPr lang="zh-CN" altLang="en-US" sz="2000"/>
              <a:t>包，回复</a:t>
            </a:r>
            <a:r>
              <a:rPr lang="en-US" altLang="zh-CN" sz="2000"/>
              <a:t>A</a:t>
            </a:r>
            <a:r>
              <a:rPr lang="zh-CN" altLang="en-US" sz="2000"/>
              <a:t>自己的</a:t>
            </a:r>
            <a:r>
              <a:rPr lang="en-US" altLang="zh-CN" sz="2000"/>
              <a:t>MAC</a:t>
            </a:r>
            <a:r>
              <a:rPr lang="zh-CN" altLang="en-US" sz="2000"/>
              <a:t>地址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帧发送给</a:t>
            </a:r>
            <a:r>
              <a:rPr lang="en-US" altLang="zh-CN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用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MAC</a:t>
            </a:r>
            <a:r>
              <a:rPr lang="zh-CN" altLang="en-US"/>
              <a:t>地址（单播）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E2A0B-69FE-46E4-A5C9-83C295ADDC43}"/>
              </a:ext>
            </a:extLst>
          </p:cNvPr>
          <p:cNvSpPr txBox="1"/>
          <p:nvPr/>
        </p:nvSpPr>
        <p:spPr>
          <a:xfrm>
            <a:off x="6397516" y="1608082"/>
            <a:ext cx="36418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</a:t>
            </a:r>
            <a:r>
              <a:rPr lang="zh-CN" altLang="en-US" sz="2000"/>
              <a:t>在自己的</a:t>
            </a:r>
            <a:r>
              <a:rPr lang="en-US" altLang="zh-CN" sz="2000"/>
              <a:t>ARP</a:t>
            </a:r>
            <a:r>
              <a:rPr lang="zh-CN" altLang="en-US" sz="2000"/>
              <a:t>表中，缓存</a:t>
            </a:r>
            <a:r>
              <a:rPr lang="en-US" altLang="zh-CN" sz="2000"/>
              <a:t>IP-to-MAC</a:t>
            </a:r>
            <a:r>
              <a:rPr lang="zh-CN" altLang="en-US" sz="2000"/>
              <a:t>地址映射关系，直到信息超时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软状态</a:t>
            </a:r>
            <a:r>
              <a:rPr lang="en-US" altLang="zh-CN"/>
              <a:t>: </a:t>
            </a:r>
            <a:r>
              <a:rPr lang="zh-CN" altLang="en-US"/>
              <a:t>靠定期刷新维持的系统状态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定期刷新周期之间维护的状态信息可能和原有系统不一致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ARP</a:t>
            </a:r>
            <a:r>
              <a:rPr lang="zh-CN" altLang="en-US" sz="2000"/>
              <a:t>是即插即用的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节点自己创建</a:t>
            </a:r>
            <a:r>
              <a:rPr lang="en-US" altLang="zh-CN"/>
              <a:t>ARP</a:t>
            </a:r>
            <a:r>
              <a:rPr lang="zh-CN" altLang="en-US"/>
              <a:t>的表项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无需网络管理员的干预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9D8BE-961C-47ED-8550-2B7E807E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/>
              <a:t>6-</a:t>
            </a:r>
            <a:fld id="{0FF77860-30BC-E44B-B59F-0A62803B8F54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8245" y="5516844"/>
            <a:ext cx="858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所谓的</a:t>
            </a:r>
            <a:r>
              <a:rPr lang="en-US" altLang="zh-CN"/>
              <a:t>learning switches</a:t>
            </a:r>
            <a:r>
              <a:rPr lang="zh-CN" altLang="en-US"/>
              <a:t>指的是</a:t>
            </a:r>
            <a:r>
              <a:rPr lang="en-US" altLang="zh-CN"/>
              <a:t>A</a:t>
            </a:r>
            <a:r>
              <a:rPr lang="zh-CN" altLang="en-US"/>
              <a:t>找</a:t>
            </a:r>
            <a:r>
              <a:rPr lang="en-US" altLang="zh-CN"/>
              <a:t>B</a:t>
            </a:r>
            <a:r>
              <a:rPr lang="zh-CN" altLang="en-US"/>
              <a:t>泛洪一次，</a:t>
            </a:r>
            <a:r>
              <a:rPr lang="en-US" altLang="zh-CN"/>
              <a:t>B</a:t>
            </a:r>
            <a:r>
              <a:rPr lang="zh-CN" altLang="en-US"/>
              <a:t>再找</a:t>
            </a:r>
            <a:r>
              <a:rPr lang="en-US" altLang="zh-CN"/>
              <a:t>A</a:t>
            </a:r>
            <a:r>
              <a:rPr lang="zh-CN" altLang="en-US"/>
              <a:t>不需要了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找</a:t>
            </a:r>
            <a:r>
              <a:rPr lang="en-US" altLang="zh-CN"/>
              <a:t>B</a:t>
            </a:r>
            <a:r>
              <a:rPr lang="zh-CN" altLang="en-US"/>
              <a:t>的时候同时在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ARP</a:t>
            </a:r>
            <a:r>
              <a:rPr lang="zh-CN" altLang="en-US"/>
              <a:t>表中记录</a:t>
            </a:r>
            <a:r>
              <a:rPr lang="en-US" altLang="zh-CN"/>
              <a:t>A</a:t>
            </a:r>
            <a:r>
              <a:rPr lang="zh-CN" altLang="en-US"/>
              <a:t>的端口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62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49141-1C35-42CE-BDBE-16981C48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Ryu</a:t>
            </a:r>
            <a:r>
              <a:rPr lang="zh-CN" altLang="en-US"/>
              <a:t>组件介绍与代码分析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C98845-D553-42FB-B073-FC1F7C2B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C874C2-FC96-499C-8683-43ECCE880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37726"/>
            <a:ext cx="5645727" cy="3693319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B3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from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ryu.base </a:t>
            </a: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import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app_manager</a:t>
            </a: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from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ryu.ofproto </a:t>
            </a: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import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ofproto_v1_0</a:t>
            </a:r>
            <a:endParaRPr lang="zh-CN" altLang="zh-CN" sz="440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class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SimpleSwitch(app_manager.RyuApp):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OFP_VERSIONS = [ofproto_v1_0.OFP_VERSION]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def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__init__(self, *args, **kwargs):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    super(SimpleSwitch, self).__init__(*args, **kwargs)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    self.mac_to_port = {}</a:t>
            </a: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CCB0C1-1C4B-4F54-886A-5AFD587C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B181DFF-C682-46B2-ADB4-F04BA6EB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FE57A3-0FD2-4F02-850F-CADC16B9E7D0}"/>
              </a:ext>
            </a:extLst>
          </p:cNvPr>
          <p:cNvSpPr txBox="1"/>
          <p:nvPr/>
        </p:nvSpPr>
        <p:spPr>
          <a:xfrm>
            <a:off x="6655158" y="2060727"/>
            <a:ext cx="5046315" cy="3970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80808"/>
                </a:solidFill>
                <a:latin typeface="Arial Unicode MS"/>
              </a:rPr>
              <a:t>ryu.base.app_manager </a:t>
            </a:r>
            <a:r>
              <a:rPr lang="en-US" altLang="zh-CN"/>
              <a:t>Ryu</a:t>
            </a:r>
            <a:r>
              <a:rPr lang="zh-CN" altLang="en-US"/>
              <a:t>应用程序的中央管理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加载</a:t>
            </a:r>
            <a:r>
              <a:rPr lang="en-US" altLang="zh-CN"/>
              <a:t>Ryu</a:t>
            </a:r>
            <a:r>
              <a:rPr lang="zh-CN" altLang="en-US"/>
              <a:t>应用程序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为</a:t>
            </a:r>
            <a:r>
              <a:rPr lang="en-US" altLang="zh-CN"/>
              <a:t>Ryu</a:t>
            </a:r>
            <a:r>
              <a:rPr lang="zh-CN" altLang="en-US"/>
              <a:t>应用程序提供上下文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Ryu</a:t>
            </a:r>
            <a:r>
              <a:rPr lang="zh-CN" altLang="en-US"/>
              <a:t>应用程序之间路由消息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app_manager.RyuApp</a:t>
            </a:r>
            <a:r>
              <a:rPr lang="zh-CN" altLang="en-US"/>
              <a:t>是所有</a:t>
            </a:r>
            <a:r>
              <a:rPr lang="en-US" altLang="zh-CN"/>
              <a:t>Ryu Applications</a:t>
            </a:r>
            <a:r>
              <a:rPr lang="zh-CN" altLang="en-US"/>
              <a:t>的基类，我们要实现一个控制器应用，必须继承该基类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en-US" altLang="zh-CN">
                <a:solidFill>
                  <a:srgbClr val="080808"/>
                </a:solidFill>
                <a:latin typeface="Arial Unicode MS"/>
              </a:rPr>
              <a:t>OpenFlow </a:t>
            </a:r>
            <a:r>
              <a:rPr lang="pt-BR" altLang="zh-CN">
                <a:solidFill>
                  <a:srgbClr val="080808"/>
                </a:solidFill>
                <a:latin typeface="Arial Unicode MS"/>
              </a:rPr>
              <a:t>wire protocol encoder and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ryu.ofproto.ofproto_v1_0     OpenFlow 1.0</a:t>
            </a:r>
            <a:r>
              <a:rPr lang="zh-CN" altLang="en-US"/>
              <a:t>定义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zh-CN"/>
              <a:t>ryu.ofproto.ofproto_v1_0_parser       </a:t>
            </a:r>
            <a:r>
              <a:rPr lang="zh-CN" altLang="en-US"/>
              <a:t>实现</a:t>
            </a:r>
            <a:r>
              <a:rPr lang="en-US" altLang="zh-CN"/>
              <a:t>OpenFlow 1.0</a:t>
            </a:r>
            <a:r>
              <a:rPr lang="zh-CN" altLang="en-US"/>
              <a:t>的编码器和解码器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一直到</a:t>
            </a:r>
            <a:r>
              <a:rPr lang="en-US" altLang="zh-CN"/>
              <a:t>v1_5</a:t>
            </a:r>
            <a:r>
              <a:rPr lang="zh-CN" altLang="en-US"/>
              <a:t>，类似</a:t>
            </a:r>
            <a:endParaRPr lang="it-IT" altLang="zh-CN"/>
          </a:p>
          <a:p>
            <a:endParaRPr lang="en-US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3BCFEE-FA8F-4065-B927-A3960ACF0450}"/>
              </a:ext>
            </a:extLst>
          </p:cNvPr>
          <p:cNvSpPr/>
          <p:nvPr/>
        </p:nvSpPr>
        <p:spPr>
          <a:xfrm>
            <a:off x="891217" y="1512084"/>
            <a:ext cx="298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+mn-ea"/>
              </a:rPr>
              <a:t>以</a:t>
            </a:r>
            <a:r>
              <a:rPr lang="en-US" altLang="zh-CN">
                <a:latin typeface="+mn-ea"/>
              </a:rPr>
              <a:t>simple_switch.py</a:t>
            </a:r>
            <a:r>
              <a:rPr lang="zh-CN" altLang="en-US">
                <a:latin typeface="+mn-ea"/>
              </a:rPr>
              <a:t>为主分析</a:t>
            </a:r>
            <a:endParaRPr lang="en-US" altLang="zh-CN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56E18-5CBD-484A-9E25-2360410790EE}"/>
              </a:ext>
            </a:extLst>
          </p:cNvPr>
          <p:cNvSpPr/>
          <p:nvPr/>
        </p:nvSpPr>
        <p:spPr>
          <a:xfrm>
            <a:off x="962523" y="184131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PingFang SC"/>
              </a:rPr>
              <a:t>初始化</a:t>
            </a:r>
            <a:endParaRPr lang="zh-CN" altLang="en-US" b="1" i="0">
              <a:solidFill>
                <a:srgbClr val="FF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77168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49141-1C35-42CE-BDBE-16981C48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Ryu</a:t>
            </a:r>
            <a:r>
              <a:rPr lang="zh-CN" altLang="en-US"/>
              <a:t>组件介绍与代码分析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C98845-D553-42FB-B073-FC1F7C2B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F1BEA1-38BF-4643-B158-13C14313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A517B9-8E00-4166-8F20-37CD0D4A5CF8}"/>
              </a:ext>
            </a:extLst>
          </p:cNvPr>
          <p:cNvSpPr txBox="1"/>
          <p:nvPr/>
        </p:nvSpPr>
        <p:spPr>
          <a:xfrm>
            <a:off x="5647357" y="1401611"/>
            <a:ext cx="5706443" cy="4801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/>
              <a:t>ryu.controller.controller</a:t>
            </a:r>
            <a:r>
              <a:rPr lang="zh-CN" altLang="en-US" b="1"/>
              <a:t>：</a:t>
            </a:r>
            <a:r>
              <a:rPr lang="en-US" altLang="zh-CN"/>
              <a:t>OpenFlow</a:t>
            </a:r>
            <a:r>
              <a:rPr lang="zh-CN" altLang="en-US"/>
              <a:t>控制器的主要组件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ryu.controller.ofp_event </a:t>
            </a:r>
            <a:r>
              <a:rPr lang="en-US" altLang="zh-CN"/>
              <a:t>OpenFlow</a:t>
            </a:r>
            <a:r>
              <a:rPr lang="zh-CN" altLang="en-US"/>
              <a:t>事件类，描述了从已连接的交换机接收</a:t>
            </a:r>
            <a:r>
              <a:rPr lang="en-US" altLang="zh-CN"/>
              <a:t>OpenFlow</a:t>
            </a:r>
            <a:r>
              <a:rPr lang="zh-CN" altLang="en-US"/>
              <a:t>消息的过程</a:t>
            </a:r>
            <a:endParaRPr lang="en-US" altLang="zh-CN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rgbClr val="080808"/>
                </a:solidFill>
                <a:latin typeface="+mn-ea"/>
              </a:rPr>
              <a:t>ofp_event.EventOFP</a:t>
            </a:r>
            <a:r>
              <a:rPr lang="zh-CN" altLang="zh-CN" u="sng">
                <a:solidFill>
                  <a:srgbClr val="080808"/>
                </a:solidFill>
                <a:latin typeface="+mn-ea"/>
              </a:rPr>
              <a:t>PacketIn</a:t>
            </a:r>
            <a:endParaRPr lang="en-US" altLang="zh-CN" u="sng">
              <a:solidFill>
                <a:srgbClr val="080808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rgbClr val="080808"/>
                </a:solidFill>
                <a:latin typeface="+mn-ea"/>
              </a:rPr>
              <a:t>ofp_event.EventOFP</a:t>
            </a:r>
            <a:r>
              <a:rPr lang="zh-CN" altLang="zh-CN" u="sng">
                <a:solidFill>
                  <a:srgbClr val="080808"/>
                </a:solidFill>
                <a:latin typeface="+mn-ea"/>
              </a:rPr>
              <a:t>SwitchFeatures</a:t>
            </a:r>
            <a:endParaRPr lang="en-US" altLang="zh-CN" u="sng">
              <a:solidFill>
                <a:srgbClr val="080808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ryu.controller.handler.set_ev_cls(</a:t>
            </a:r>
            <a:r>
              <a:rPr lang="en-US" altLang="zh-CN" b="1" i="1"/>
              <a:t>ev_cls</a:t>
            </a:r>
            <a:r>
              <a:rPr lang="en-US" altLang="zh-CN" b="1"/>
              <a:t>, </a:t>
            </a:r>
            <a:r>
              <a:rPr lang="en-US" altLang="zh-CN" b="1" i="1"/>
              <a:t>dispatchers=None</a:t>
            </a:r>
            <a:r>
              <a:rPr lang="en-US" altLang="zh-CN" b="1"/>
              <a:t>)</a:t>
            </a:r>
            <a:endParaRPr lang="en-US" altLang="zh-CN" b="1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Ryu</a:t>
            </a:r>
            <a:r>
              <a:rPr lang="zh-CN" altLang="en-US"/>
              <a:t>的</a:t>
            </a:r>
            <a:r>
              <a:rPr lang="en-US" altLang="zh-CN"/>
              <a:t>OpenFlow</a:t>
            </a:r>
            <a:r>
              <a:rPr lang="zh-CN" altLang="en-US"/>
              <a:t>控制器部分自动解码从交换机接收到的</a:t>
            </a:r>
            <a:r>
              <a:rPr lang="en-US" altLang="zh-CN"/>
              <a:t>OpenFlow</a:t>
            </a:r>
            <a:r>
              <a:rPr lang="zh-CN" altLang="en-US"/>
              <a:t>消息，并将这些事件发送到</a:t>
            </a:r>
            <a:r>
              <a:rPr lang="en-US" altLang="zh-CN"/>
              <a:t>Ryu</a:t>
            </a:r>
            <a:r>
              <a:rPr lang="zh-CN" altLang="en-US"/>
              <a:t>应用程序，该应用程序使用</a:t>
            </a:r>
            <a:r>
              <a:rPr lang="en-US" altLang="zh-CN"/>
              <a:t>ryu.controller.handler.set_ev_cls</a:t>
            </a:r>
            <a:r>
              <a:rPr lang="zh-CN" altLang="en-US"/>
              <a:t>进行下一步处理</a:t>
            </a:r>
            <a:endParaRPr lang="zh-CN" altLang="zh-CN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ryu.controller.handler.dispatcher </a:t>
            </a:r>
            <a:r>
              <a:rPr lang="zh-CN" altLang="en-US"/>
              <a:t>指定了在协商的哪个阶段生成事件传给处理器</a:t>
            </a:r>
            <a:endParaRPr lang="en-US" altLang="zh-CN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'CONFIG_DISPATCHER’:</a:t>
            </a:r>
            <a:r>
              <a:rPr lang="zh-CN" altLang="en-US"/>
              <a:t>协商版本并发送功能请求消息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'MAIN_DISPATCHER’:</a:t>
            </a:r>
            <a:r>
              <a:rPr lang="zh-CN" altLang="en-US"/>
              <a:t>接收交换机功能信息并发送</a:t>
            </a:r>
            <a:r>
              <a:rPr lang="en-US" altLang="zh-CN"/>
              <a:t>set-config</a:t>
            </a:r>
            <a:r>
              <a:rPr lang="zh-CN" altLang="en-US"/>
              <a:t>消息</a:t>
            </a:r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3F91AB-B5E8-44B8-A7A8-05055880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0E5BC52-00FD-4437-8557-DF4F3E7D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EB15630-30C2-4135-9F6B-41A3B85B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491AD8E-CD08-47F6-9BA1-FBE584B9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25F0EB8-8A92-4A6F-BA87-ABF22B8A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4447D46-02AC-4726-A057-F8C0C9A7638A}"/>
              </a:ext>
            </a:extLst>
          </p:cNvPr>
          <p:cNvGrpSpPr/>
          <p:nvPr/>
        </p:nvGrpSpPr>
        <p:grpSpPr>
          <a:xfrm>
            <a:off x="584988" y="2115536"/>
            <a:ext cx="4726879" cy="3939540"/>
            <a:chOff x="1927884" y="1903730"/>
            <a:chExt cx="4726879" cy="3939540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383A161-39BF-4BFE-B7DA-F34082A341A0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58" y="3940767"/>
              <a:ext cx="0" cy="889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9A4C848-DB10-4684-992A-CFFF36A7592B}"/>
                </a:ext>
              </a:extLst>
            </p:cNvPr>
            <p:cNvGrpSpPr/>
            <p:nvPr/>
          </p:nvGrpSpPr>
          <p:grpSpPr>
            <a:xfrm>
              <a:off x="1927884" y="1903730"/>
              <a:ext cx="4726879" cy="3939540"/>
              <a:chOff x="838200" y="2030207"/>
              <a:chExt cx="4878022" cy="393954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DE50A05-80BA-411B-92F7-1C1C42BC6C72}"/>
                  </a:ext>
                </a:extLst>
              </p:cNvPr>
              <p:cNvSpPr/>
              <p:nvPr/>
            </p:nvSpPr>
            <p:spPr>
              <a:xfrm>
                <a:off x="838200" y="2030207"/>
                <a:ext cx="4878022" cy="393954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>
                    <a:solidFill>
                      <a:srgbClr val="0033B3"/>
                    </a:solidFill>
                    <a:latin typeface="Arial Unicode MS"/>
                    <a:ea typeface="JetBrains Mono"/>
                  </a:rPr>
                  <a:t>from </a:t>
                </a:r>
                <a:r>
                  <a:rPr lang="zh-CN" altLang="zh-CN">
                    <a:solidFill>
                      <a:srgbClr val="080808"/>
                    </a:solidFill>
                    <a:latin typeface="Arial Unicode MS"/>
                    <a:ea typeface="JetBrains Mono"/>
                  </a:rPr>
                  <a:t>ryu.controller </a:t>
                </a:r>
                <a:r>
                  <a:rPr lang="zh-CN" altLang="zh-CN">
                    <a:solidFill>
                      <a:srgbClr val="0033B3"/>
                    </a:solidFill>
                    <a:latin typeface="Arial Unicode MS"/>
                    <a:ea typeface="JetBrains Mono"/>
                  </a:rPr>
                  <a:t>import </a:t>
                </a:r>
                <a:r>
                  <a:rPr lang="zh-CN" altLang="zh-CN">
                    <a:solidFill>
                      <a:srgbClr val="080808"/>
                    </a:solidFill>
                    <a:latin typeface="Arial Unicode MS"/>
                    <a:ea typeface="JetBrains Mono"/>
                  </a:rPr>
                  <a:t>ofp_event</a:t>
                </a:r>
                <a:br>
                  <a:rPr lang="zh-CN" altLang="zh-CN">
                    <a:solidFill>
                      <a:srgbClr val="080808"/>
                    </a:solidFill>
                    <a:latin typeface="Arial Unicode MS"/>
                    <a:ea typeface="JetBrains Mono"/>
                  </a:rPr>
                </a:br>
                <a:r>
                  <a:rPr lang="zh-CN" altLang="zh-CN">
                    <a:solidFill>
                      <a:srgbClr val="0033B3"/>
                    </a:solidFill>
                    <a:latin typeface="Arial Unicode MS"/>
                    <a:ea typeface="JetBrains Mono"/>
                  </a:rPr>
                  <a:t>from </a:t>
                </a:r>
                <a:r>
                  <a:rPr lang="zh-CN" altLang="zh-CN">
                    <a:solidFill>
                      <a:srgbClr val="080808"/>
                    </a:solidFill>
                    <a:latin typeface="Arial Unicode MS"/>
                    <a:ea typeface="JetBrains Mono"/>
                  </a:rPr>
                  <a:t>ryu.controller.handler </a:t>
                </a:r>
                <a:r>
                  <a:rPr lang="zh-CN" altLang="zh-CN">
                    <a:solidFill>
                      <a:srgbClr val="0033B3"/>
                    </a:solidFill>
                    <a:latin typeface="Arial Unicode MS"/>
                    <a:ea typeface="JetBrains Mono"/>
                  </a:rPr>
                  <a:t>import </a:t>
                </a:r>
                <a:r>
                  <a:rPr lang="zh-CN" altLang="zh-CN">
                    <a:solidFill>
                      <a:srgbClr val="080808"/>
                    </a:solidFill>
                    <a:latin typeface="Arial Unicode MS"/>
                    <a:ea typeface="JetBrains Mono"/>
                  </a:rPr>
                  <a:t>MAIN_DISPATCHER</a:t>
                </a:r>
                <a:br>
                  <a:rPr lang="zh-CN" altLang="zh-CN">
                    <a:solidFill>
                      <a:srgbClr val="080808"/>
                    </a:solidFill>
                    <a:latin typeface="Arial Unicode MS"/>
                    <a:ea typeface="JetBrains Mono"/>
                  </a:rPr>
                </a:br>
                <a:r>
                  <a:rPr lang="zh-CN" altLang="zh-CN">
                    <a:solidFill>
                      <a:srgbClr val="0033B3"/>
                    </a:solidFill>
                    <a:latin typeface="Arial Unicode MS"/>
                    <a:ea typeface="JetBrains Mono"/>
                  </a:rPr>
                  <a:t>from </a:t>
                </a:r>
                <a:r>
                  <a:rPr lang="zh-CN" altLang="zh-CN">
                    <a:solidFill>
                      <a:srgbClr val="080808"/>
                    </a:solidFill>
                    <a:latin typeface="Arial Unicode MS"/>
                    <a:ea typeface="JetBrains Mono"/>
                  </a:rPr>
                  <a:t>ryu.controller.handler </a:t>
                </a:r>
                <a:r>
                  <a:rPr lang="zh-CN" altLang="zh-CN">
                    <a:solidFill>
                      <a:srgbClr val="0033B3"/>
                    </a:solidFill>
                    <a:latin typeface="Arial Unicode MS"/>
                    <a:ea typeface="JetBrains Mono"/>
                  </a:rPr>
                  <a:t>import </a:t>
                </a:r>
                <a:r>
                  <a:rPr lang="zh-CN" altLang="zh-CN">
                    <a:solidFill>
                      <a:srgbClr val="080808"/>
                    </a:solidFill>
                    <a:latin typeface="Arial Unicode MS"/>
                    <a:ea typeface="JetBrains Mono"/>
                  </a:rPr>
                  <a:t>set_ev_cls</a:t>
                </a:r>
                <a:endParaRPr lang="en-US" altLang="zh-CN">
                  <a:solidFill>
                    <a:srgbClr val="080808"/>
                  </a:solidFill>
                  <a:latin typeface="Arial Unicode MS"/>
                  <a:ea typeface="JetBrains Mono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>
                  <a:solidFill>
                    <a:srgbClr val="080808"/>
                  </a:solidFill>
                  <a:latin typeface="Arial Unicode MS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>
                  <a:solidFill>
                    <a:srgbClr val="080808"/>
                  </a:solidFill>
                  <a:latin typeface="Arial Unicode MS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>
                    <a:solidFill>
                      <a:srgbClr val="080808"/>
                    </a:solidFill>
                    <a:latin typeface="Arial Unicode MS"/>
                  </a:rPr>
                  <a:t>@set_ev_cls(ofp_event.EventOFPPacketIn, MAIN_DISPATCHER)</a:t>
                </a:r>
                <a:br>
                  <a:rPr lang="zh-CN" altLang="zh-CN">
                    <a:solidFill>
                      <a:srgbClr val="080808"/>
                    </a:solidFill>
                    <a:latin typeface="Arial Unicode MS"/>
                  </a:rPr>
                </a:br>
                <a:r>
                  <a:rPr lang="zh-CN" altLang="zh-CN">
                    <a:solidFill>
                      <a:srgbClr val="0033B3"/>
                    </a:solidFill>
                    <a:latin typeface="Arial Unicode MS"/>
                  </a:rPr>
                  <a:t>def</a:t>
                </a:r>
                <a:r>
                  <a:rPr lang="zh-CN" altLang="zh-CN">
                    <a:solidFill>
                      <a:srgbClr val="080808"/>
                    </a:solidFill>
                    <a:latin typeface="Arial Unicode MS"/>
                  </a:rPr>
                  <a:t> _packet_in_handler(self, ev):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4400">
                  <a:solidFill>
                    <a:srgbClr val="080808"/>
                  </a:solidFill>
                  <a:latin typeface="Arial Unicode MS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440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EAE58B-8EB5-4702-96EA-C27F4FDC79E8}"/>
                  </a:ext>
                </a:extLst>
              </p:cNvPr>
              <p:cNvSpPr/>
              <p:nvPr/>
            </p:nvSpPr>
            <p:spPr>
              <a:xfrm>
                <a:off x="838200" y="3682049"/>
                <a:ext cx="1455135" cy="3667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1FB09BE-0EC8-4F5F-A610-5DDD6D9A92BE}"/>
                  </a:ext>
                </a:extLst>
              </p:cNvPr>
              <p:cNvSpPr txBox="1"/>
              <p:nvPr/>
            </p:nvSpPr>
            <p:spPr>
              <a:xfrm>
                <a:off x="919290" y="4787153"/>
                <a:ext cx="4254160" cy="923330"/>
              </a:xfrm>
              <a:prstGeom prst="rect">
                <a:avLst/>
              </a:prstGeom>
              <a:noFill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装饰器 </a:t>
                </a:r>
                <a:endParaRPr lang="en-US" altLang="zh-CN"/>
              </a:p>
              <a:p>
                <a:r>
                  <a:rPr lang="zh-CN" altLang="en-US"/>
                  <a:t>参数</a:t>
                </a:r>
                <a:r>
                  <a:rPr lang="en-US" altLang="zh-CN"/>
                  <a:t>1</a:t>
                </a:r>
                <a:r>
                  <a:rPr lang="zh-CN" altLang="en-US"/>
                  <a:t>：指定触发该函数的事件</a:t>
                </a:r>
                <a:endParaRPr lang="en-US" altLang="zh-CN"/>
              </a:p>
              <a:p>
                <a:r>
                  <a:rPr lang="zh-CN" altLang="en-US"/>
                  <a:t>参数</a:t>
                </a:r>
                <a:r>
                  <a:rPr lang="en-US" altLang="zh-CN"/>
                  <a:t>2</a:t>
                </a:r>
                <a:r>
                  <a:rPr lang="zh-CN" altLang="en-US"/>
                  <a:t>：协商</a:t>
                </a: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1DB577ED-9F54-4A7C-B099-7E5483BDAE1A}"/>
              </a:ext>
            </a:extLst>
          </p:cNvPr>
          <p:cNvSpPr/>
          <p:nvPr/>
        </p:nvSpPr>
        <p:spPr>
          <a:xfrm>
            <a:off x="584988" y="1480940"/>
            <a:ext cx="370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PingFang SC"/>
              </a:rPr>
              <a:t>controller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处理收到的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OpenFlow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消息</a:t>
            </a:r>
            <a:endParaRPr lang="zh-CN" altLang="en-US" b="1" i="0">
              <a:solidFill>
                <a:srgbClr val="FF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57298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356561-C55E-434F-9578-787BEF37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FB4E05-C375-4CA5-B63C-0C668898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03243D-7221-4B18-B0F3-D8C26A6F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F94B8FA-58C1-4561-B4A7-1D3D4ACE2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7738B37-A549-4D54-9F59-BA895FCF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ED071E-321E-4600-94E6-D20B0DA1391D}"/>
              </a:ext>
            </a:extLst>
          </p:cNvPr>
          <p:cNvSpPr/>
          <p:nvPr/>
        </p:nvSpPr>
        <p:spPr>
          <a:xfrm>
            <a:off x="637309" y="1194321"/>
            <a:ext cx="8561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OpenFlow 1.3</a:t>
            </a:r>
            <a:r>
              <a:rPr lang="zh-CN" altLang="en-US">
                <a:solidFill>
                  <a:srgbClr val="080808"/>
                </a:solidFill>
                <a:latin typeface="Arial Unicode MS"/>
                <a:ea typeface="JetBrains Mono"/>
              </a:rPr>
              <a:t>及以后的版本需要加这部分代码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1C2C7137-01EF-492F-A011-56EA92FC2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5616E0-37B3-4521-8D7B-E7922103AAE7}"/>
              </a:ext>
            </a:extLst>
          </p:cNvPr>
          <p:cNvSpPr/>
          <p:nvPr/>
        </p:nvSpPr>
        <p:spPr>
          <a:xfrm>
            <a:off x="637309" y="1624904"/>
            <a:ext cx="10906991" cy="2862322"/>
          </a:xfrm>
          <a:prstGeom prst="rect">
            <a:avLst/>
          </a:prstGeom>
          <a:ln w="28575">
            <a:solidFill>
              <a:schemeClr val="accent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@set_ev_cls(ofp_event.EventOFPSwitchFeatures, CONFIG_DISPATCHER)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def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switch_features_handler(self, ev):   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</a:t>
            </a:r>
            <a:r>
              <a:rPr lang="en-US" altLang="zh-CN" i="1">
                <a:solidFill>
                  <a:srgbClr val="8C8C8C"/>
                </a:solidFill>
                <a:latin typeface="Arial Unicode MS"/>
                <a:ea typeface="JetBrains Mono"/>
              </a:rPr>
              <a:t> handshake</a:t>
            </a:r>
            <a:r>
              <a:rPr lang="zh-CN" altLang="en-US" i="1">
                <a:solidFill>
                  <a:srgbClr val="8C8C8C"/>
                </a:solidFill>
                <a:latin typeface="Arial Unicode MS"/>
                <a:ea typeface="JetBrains Mono"/>
              </a:rPr>
              <a:t>阶段</a:t>
            </a:r>
            <a:endParaRPr lang="en-US" altLang="zh-CN" i="1">
              <a:solidFill>
                <a:srgbClr val="8C8C8C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datapath = ev.msg.datapath           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</a:t>
            </a:r>
            <a:r>
              <a:rPr lang="en-US" altLang="zh-CN" i="1">
                <a:solidFill>
                  <a:srgbClr val="8C8C8C"/>
                </a:solidFill>
                <a:latin typeface="Arial Unicode MS"/>
                <a:ea typeface="JetBrains Mono"/>
              </a:rPr>
              <a:t>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OpenFlow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交换机实例</a:t>
            </a:r>
            <a:b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ofproto = datapath.ofproto           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协商的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openflow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协议版本</a:t>
            </a:r>
            <a:b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parser = datapath.ofproto_parser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 install the table-miss flow entry.</a:t>
            </a:r>
            <a:b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i="1">
                <a:solidFill>
                  <a:srgbClr val="8C8C8C"/>
                </a:solidFill>
                <a:latin typeface="Arial Unicode MS"/>
                <a:ea typeface="JetBrains Mono"/>
              </a:rPr>
              <a:t> 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match = parser.OFPMatch()            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</a:t>
            </a:r>
            <a:r>
              <a:rPr lang="en-US" altLang="zh-CN" i="1">
                <a:solidFill>
                  <a:srgbClr val="8C8C8C"/>
                </a:solidFill>
                <a:latin typeface="Arial Unicode MS"/>
                <a:ea typeface="JetBrains Mono"/>
              </a:rPr>
              <a:t> 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无参数意味着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match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任意一个包</a:t>
            </a:r>
            <a:b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actions = [parser.OFPActionOutput(ofproto.OFPP_CONTROLLER,ofproto.OFPCML_NO_BUFFER)]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self.add_flow(datapath, </a:t>
            </a:r>
            <a:r>
              <a:rPr lang="zh-CN" altLang="zh-CN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, match, actions)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i="1">
                <a:solidFill>
                  <a:srgbClr val="8C8C8C"/>
                </a:solidFill>
                <a:latin typeface="Arial Unicode MS"/>
              </a:rPr>
              <a:t># </a:t>
            </a:r>
            <a:r>
              <a:rPr lang="zh-CN" altLang="en-US" i="1">
                <a:solidFill>
                  <a:srgbClr val="8C8C8C"/>
                </a:solidFill>
                <a:latin typeface="Arial Unicode MS"/>
              </a:rPr>
              <a:t>向流表下发一条表项</a:t>
            </a:r>
            <a:endParaRPr lang="zh-CN" altLang="zh-CN" i="1">
              <a:solidFill>
                <a:srgbClr val="8C8C8C"/>
              </a:solidFill>
              <a:latin typeface="Arial Unicode M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2A4DC4-6985-48AF-88E5-E559AF3A787E}"/>
              </a:ext>
            </a:extLst>
          </p:cNvPr>
          <p:cNvSpPr txBox="1"/>
          <p:nvPr/>
        </p:nvSpPr>
        <p:spPr>
          <a:xfrm>
            <a:off x="637309" y="4796933"/>
            <a:ext cx="10906991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Arial Unicode MS"/>
                <a:ea typeface="SFMono-Regular"/>
              </a:rPr>
              <a:t>parser.</a:t>
            </a:r>
            <a:r>
              <a:rPr lang="zh-CN" altLang="zh-CN" b="1">
                <a:solidFill>
                  <a:srgbClr val="000000"/>
                </a:solidFill>
                <a:latin typeface="Arial Unicode MS"/>
                <a:ea typeface="SFMono-Regular"/>
              </a:rPr>
              <a:t>OFPActionOutput</a:t>
            </a:r>
            <a:r>
              <a:rPr lang="zh-CN" altLang="zh-CN" b="1">
                <a:solidFill>
                  <a:srgbClr val="2980B9"/>
                </a:solidFill>
                <a:ea typeface="Lato"/>
              </a:rPr>
              <a:t>(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port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max_len=65509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type_=None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len_=None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)</a:t>
            </a:r>
            <a:endParaRPr lang="en-US" altLang="zh-CN" b="1">
              <a:solidFill>
                <a:srgbClr val="2980B9"/>
              </a:solidFill>
              <a:latin typeface="Arial" panose="020B0604020202020204" pitchFamily="34" charset="0"/>
              <a:ea typeface="Lato"/>
            </a:endParaRPr>
          </a:p>
          <a:p>
            <a:r>
              <a:rPr lang="zh-CN" altLang="zh-CN" sz="800">
                <a:latin typeface="Arial" panose="020B0604020202020204" pitchFamily="34" charset="0"/>
              </a:rPr>
              <a:t> </a:t>
            </a:r>
            <a:r>
              <a:rPr lang="zh-CN" altLang="en-US"/>
              <a:t>用于指定</a:t>
            </a:r>
            <a:r>
              <a:rPr lang="en-US" altLang="zh-CN"/>
              <a:t>Packet-Out and Flow Mod messages</a:t>
            </a:r>
            <a:r>
              <a:rPr lang="zh-CN" altLang="en-US"/>
              <a:t>中的包转发</a:t>
            </a:r>
            <a:endParaRPr lang="en-US" altLang="zh-CN"/>
          </a:p>
          <a:p>
            <a:r>
              <a:rPr lang="zh-CN" altLang="en-US"/>
              <a:t>输出一个包到交换机的指定</a:t>
            </a:r>
            <a:r>
              <a:rPr lang="en-US" altLang="zh-CN"/>
              <a:t>port</a:t>
            </a:r>
            <a:r>
              <a:rPr lang="zh-CN" altLang="en-US"/>
              <a:t>，</a:t>
            </a:r>
            <a:r>
              <a:rPr lang="en-US" altLang="zh-CN"/>
              <a:t>max_len</a:t>
            </a:r>
            <a:r>
              <a:rPr lang="zh-CN" altLang="en-US"/>
              <a:t>是能传到控制器的最大包长</a:t>
            </a:r>
            <a:endParaRPr lang="en-US" altLang="zh-CN"/>
          </a:p>
          <a:p>
            <a:r>
              <a:rPr lang="zh-CN" altLang="en-US"/>
              <a:t>除了指定的交换机端口，还可以是特定值：</a:t>
            </a:r>
            <a:endParaRPr lang="en-US" altLang="zh-CN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b="1"/>
              <a:t>OFPP_CONTROLLER    </a:t>
            </a:r>
            <a:r>
              <a:rPr lang="en-US" altLang="zh-CN"/>
              <a:t>Sent to the controller as a Packet-In message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b="1"/>
              <a:t>OFPP_FLOOD       </a:t>
            </a:r>
            <a:r>
              <a:rPr lang="en-US" altLang="zh-CN"/>
              <a:t>Flooded to all physical ports of the VLAN except blocked ports and receiving ports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b="1"/>
              <a:t>OFPP_TABLE</a:t>
            </a:r>
            <a:r>
              <a:rPr lang="en-US" altLang="zh-CN"/>
              <a:t>	Perform actions in the flow table on the packet</a:t>
            </a:r>
            <a:endParaRPr lang="zh-CN" altLang="zh-CN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02C5AF95-CF28-47E3-9546-97A86661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136525"/>
            <a:ext cx="10515600" cy="1325563"/>
          </a:xfrm>
        </p:spPr>
        <p:txBody>
          <a:bodyPr/>
          <a:lstStyle/>
          <a:p>
            <a:r>
              <a:rPr lang="en-US" altLang="zh-CN"/>
              <a:t>Ryu</a:t>
            </a:r>
            <a:r>
              <a:rPr lang="zh-CN" altLang="en-US"/>
              <a:t>组件介绍与代码分析</a:t>
            </a:r>
            <a:endParaRPr lang="zh-CN" altLang="en-US" sz="1800" b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D6BA2F-2301-4D67-9A7D-B48B21593951}"/>
              </a:ext>
            </a:extLst>
          </p:cNvPr>
          <p:cNvSpPr/>
          <p:nvPr/>
        </p:nvSpPr>
        <p:spPr>
          <a:xfrm>
            <a:off x="9804994" y="1194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处理未命中表项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3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87D16E-C8A0-43A3-AEA4-D359D7E4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0B02308-DA13-45D9-AF66-5413FF34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136525"/>
            <a:ext cx="10515600" cy="1325563"/>
          </a:xfrm>
        </p:spPr>
        <p:txBody>
          <a:bodyPr/>
          <a:lstStyle/>
          <a:p>
            <a:r>
              <a:rPr lang="en-US" altLang="zh-CN"/>
              <a:t>Ryu</a:t>
            </a:r>
            <a:r>
              <a:rPr lang="zh-CN" altLang="en-US"/>
              <a:t>组件介绍与代码分析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2FD5F05-23C6-4221-9E01-A7779871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6FEFEF-E0B0-4A8F-B7E1-EEC359D3C816}"/>
              </a:ext>
            </a:extLst>
          </p:cNvPr>
          <p:cNvSpPr/>
          <p:nvPr/>
        </p:nvSpPr>
        <p:spPr>
          <a:xfrm>
            <a:off x="732558" y="1227562"/>
            <a:ext cx="10938741" cy="2308324"/>
          </a:xfrm>
          <a:prstGeom prst="rect">
            <a:avLst/>
          </a:prstGeom>
          <a:ln w="28575">
            <a:solidFill>
              <a:schemeClr val="accent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33B3"/>
                </a:solidFill>
                <a:latin typeface="Arial Unicode MS"/>
              </a:rPr>
              <a:t>def </a:t>
            </a:r>
            <a:r>
              <a:rPr lang="zh-CN" altLang="zh-CN">
                <a:solidFill>
                  <a:srgbClr val="080808"/>
                </a:solidFill>
                <a:latin typeface="Arial Unicode MS"/>
              </a:rPr>
              <a:t>add_flow(self, datapath, priority, match, actions):</a:t>
            </a:r>
            <a:r>
              <a:rPr lang="en-US" altLang="zh-CN">
                <a:solidFill>
                  <a:srgbClr val="080808"/>
                </a:solidFill>
                <a:latin typeface="Arial Unicode MS"/>
              </a:rPr>
              <a:t>  </a:t>
            </a:r>
            <a:r>
              <a:rPr lang="en-US" altLang="zh-CN" i="1">
                <a:solidFill>
                  <a:srgbClr val="8C8C8C"/>
                </a:solidFill>
                <a:latin typeface="Arial Unicode MS"/>
              </a:rPr>
              <a:t># </a:t>
            </a:r>
            <a:r>
              <a:rPr lang="zh-CN" altLang="en-US" i="1">
                <a:solidFill>
                  <a:srgbClr val="8C8C8C"/>
                </a:solidFill>
                <a:latin typeface="Arial Unicode MS"/>
              </a:rPr>
              <a:t>各协议版本传的参数有点不同，自行参考相应版本</a:t>
            </a:r>
            <a:br>
              <a:rPr lang="zh-CN" altLang="zh-CN">
                <a:solidFill>
                  <a:srgbClr val="080808"/>
                </a:solidFill>
                <a:latin typeface="Arial Unicode MS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</a:rPr>
              <a:t>    ofproto = datapath.ofproto</a:t>
            </a:r>
            <a:br>
              <a:rPr lang="zh-CN" altLang="zh-CN">
                <a:solidFill>
                  <a:srgbClr val="080808"/>
                </a:solidFill>
                <a:latin typeface="Arial Unicode MS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</a:rPr>
              <a:t>    parser = datapath.ofproto_parser</a:t>
            </a:r>
            <a:br>
              <a:rPr lang="zh-CN" altLang="zh-CN">
                <a:solidFill>
                  <a:srgbClr val="080808"/>
                </a:solidFill>
                <a:latin typeface="Arial Unicode MS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</a:rPr>
              <a:t>    inst = [parser.OFPInstructionActions(ofproto.OFPIT_APPLY_ACTIONS,actions)]</a:t>
            </a:r>
            <a:r>
              <a:rPr lang="en-US" altLang="zh-CN">
                <a:solidFill>
                  <a:srgbClr val="080808"/>
                </a:solidFill>
                <a:latin typeface="Arial Unicode MS"/>
              </a:rPr>
              <a:t> </a:t>
            </a:r>
            <a:r>
              <a:rPr lang="en-US" altLang="zh-CN" i="1">
                <a:solidFill>
                  <a:srgbClr val="8C8C8C"/>
                </a:solidFill>
                <a:latin typeface="Arial Unicode MS"/>
              </a:rPr>
              <a:t># instruction</a:t>
            </a:r>
            <a:r>
              <a:rPr lang="zh-CN" altLang="en-US" i="1">
                <a:solidFill>
                  <a:srgbClr val="8C8C8C"/>
                </a:solidFill>
                <a:latin typeface="Arial Unicode MS"/>
              </a:rPr>
              <a:t>是当包满足</a:t>
            </a:r>
            <a:r>
              <a:rPr lang="en-US" altLang="zh-CN" i="1">
                <a:solidFill>
                  <a:srgbClr val="8C8C8C"/>
                </a:solidFill>
                <a:latin typeface="Arial Unicode MS"/>
              </a:rPr>
              <a:t>match</a:t>
            </a:r>
            <a:r>
              <a:rPr lang="zh-CN" altLang="en-US" i="1">
                <a:solidFill>
                  <a:srgbClr val="8C8C8C"/>
                </a:solidFill>
                <a:latin typeface="Arial Unicode MS"/>
              </a:rPr>
              <a:t>时要执行的动作</a:t>
            </a:r>
            <a:br>
              <a:rPr lang="zh-CN" altLang="zh-CN">
                <a:solidFill>
                  <a:srgbClr val="080808"/>
                </a:solidFill>
                <a:latin typeface="Arial Unicode MS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</a:rPr>
              <a:t>    mod = parser.OFPFlowMod(datapath=datapath, priority=priority,match=match, instructions=inst)</a:t>
            </a:r>
            <a:r>
              <a:rPr lang="en-US" altLang="zh-CN">
                <a:solidFill>
                  <a:srgbClr val="080808"/>
                </a:solidFill>
                <a:latin typeface="Arial Unicode MS"/>
              </a:rPr>
              <a:t> </a:t>
            </a:r>
            <a:r>
              <a:rPr lang="en-US" altLang="zh-CN" i="1">
                <a:solidFill>
                  <a:srgbClr val="8C8C8C"/>
                </a:solidFill>
                <a:latin typeface="Arial Unicode MS"/>
              </a:rPr>
              <a:t># FlowMod</a:t>
            </a:r>
            <a:r>
              <a:rPr lang="zh-CN" altLang="en-US" i="1">
                <a:solidFill>
                  <a:srgbClr val="8C8C8C"/>
                </a:solidFill>
                <a:latin typeface="Arial Unicode MS"/>
              </a:rPr>
              <a:t>可以让我们向</a:t>
            </a:r>
            <a:r>
              <a:rPr lang="en-US" altLang="zh-CN" i="1">
                <a:solidFill>
                  <a:srgbClr val="8C8C8C"/>
                </a:solidFill>
                <a:latin typeface="Arial Unicode MS"/>
              </a:rPr>
              <a:t>switch</a:t>
            </a:r>
            <a:r>
              <a:rPr lang="zh-CN" altLang="en-US" i="1">
                <a:solidFill>
                  <a:srgbClr val="8C8C8C"/>
                </a:solidFill>
                <a:latin typeface="Arial Unicode MS"/>
              </a:rPr>
              <a:t>内写入定义的</a:t>
            </a:r>
            <a:r>
              <a:rPr lang="en-US" altLang="zh-CN" i="1">
                <a:solidFill>
                  <a:srgbClr val="8C8C8C"/>
                </a:solidFill>
                <a:latin typeface="Arial Unicode MS"/>
              </a:rPr>
              <a:t>flow entry</a:t>
            </a:r>
            <a:br>
              <a:rPr lang="zh-CN" altLang="zh-CN">
                <a:solidFill>
                  <a:srgbClr val="080808"/>
                </a:solidFill>
                <a:latin typeface="Arial Unicode MS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</a:rPr>
              <a:t>    datapath.send_msg(mod)</a:t>
            </a:r>
            <a:r>
              <a:rPr lang="en-US" altLang="zh-CN">
                <a:solidFill>
                  <a:srgbClr val="080808"/>
                </a:solidFill>
                <a:latin typeface="Arial Unicode MS"/>
              </a:rPr>
              <a:t> </a:t>
            </a:r>
            <a:r>
              <a:rPr lang="en-US" altLang="zh-CN" i="1">
                <a:solidFill>
                  <a:srgbClr val="8C8C8C"/>
                </a:solidFill>
                <a:latin typeface="Arial Unicode MS"/>
              </a:rPr>
              <a:t># </a:t>
            </a:r>
            <a:r>
              <a:rPr lang="zh-CN" altLang="en-US" i="1">
                <a:solidFill>
                  <a:srgbClr val="8C8C8C"/>
                </a:solidFill>
                <a:latin typeface="Arial Unicode MS"/>
              </a:rPr>
              <a:t>把</a:t>
            </a:r>
            <a:r>
              <a:rPr lang="en-US" altLang="zh-CN" i="1">
                <a:solidFill>
                  <a:srgbClr val="8C8C8C"/>
                </a:solidFill>
                <a:latin typeface="Arial Unicode MS"/>
              </a:rPr>
              <a:t>flow entry</a:t>
            </a:r>
            <a:r>
              <a:rPr lang="zh-CN" altLang="en-US" i="1">
                <a:solidFill>
                  <a:srgbClr val="8C8C8C"/>
                </a:solidFill>
                <a:latin typeface="Arial Unicode MS"/>
              </a:rPr>
              <a:t>发给交换机</a:t>
            </a:r>
            <a:endParaRPr lang="zh-CN" altLang="zh-CN" i="1">
              <a:solidFill>
                <a:srgbClr val="8C8C8C"/>
              </a:solidFill>
              <a:latin typeface="Arial Unicode M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9BF801-D3D5-42BC-9A67-AFD9F1FF32CA}"/>
              </a:ext>
            </a:extLst>
          </p:cNvPr>
          <p:cNvSpPr txBox="1"/>
          <p:nvPr/>
        </p:nvSpPr>
        <p:spPr>
          <a:xfrm>
            <a:off x="732558" y="3686929"/>
            <a:ext cx="10938740" cy="313932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self.add_flow(datapath, </a:t>
            </a:r>
            <a:r>
              <a:rPr lang="zh-CN" altLang="zh-CN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, match, actions)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en-US">
                <a:solidFill>
                  <a:srgbClr val="080808"/>
                </a:solidFill>
                <a:latin typeface="Arial Unicode MS"/>
                <a:ea typeface="JetBrains Mono"/>
              </a:rPr>
              <a:t>任意匹配的优先级应该最低</a:t>
            </a: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r>
              <a:rPr lang="zh-CN" altLang="zh-CN" b="1">
                <a:solidFill>
                  <a:srgbClr val="000000"/>
                </a:solidFill>
                <a:latin typeface="Arial Unicode MS"/>
                <a:ea typeface="SFMono-Regular"/>
              </a:rPr>
              <a:t>parser.OFPInstructionActions</a:t>
            </a:r>
            <a:r>
              <a:rPr lang="zh-CN" altLang="zh-CN" b="1">
                <a:solidFill>
                  <a:srgbClr val="2980B9"/>
                </a:solidFill>
                <a:ea typeface="Lato"/>
              </a:rPr>
              <a:t>(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type_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actions=None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len_=None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)</a:t>
            </a:r>
            <a:r>
              <a:rPr lang="zh-CN" altLang="zh-CN" sz="800">
                <a:latin typeface="Arial" panose="020B0604020202020204" pitchFamily="34" charset="0"/>
              </a:rPr>
              <a:t> </a:t>
            </a:r>
            <a:endParaRPr lang="zh-CN" altLang="zh-CN" sz="4000">
              <a:latin typeface="Arial" panose="020B0604020202020204" pitchFamily="34" charset="0"/>
            </a:endParaRPr>
          </a:p>
          <a:p>
            <a:r>
              <a:rPr lang="zh-CN" altLang="en-US"/>
              <a:t>对动作本身维护，</a:t>
            </a:r>
            <a:r>
              <a:rPr lang="en-US" altLang="zh-CN"/>
              <a:t>type</a:t>
            </a:r>
            <a:r>
              <a:rPr lang="zh-CN" altLang="en-US"/>
              <a:t>指定操作类型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OFPIT_WRITE_ACTIONS  Add an action that is specified in the current set of actions. If same type of action has been set already, it is replaced with the new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OFPIT_APPLY_ACTIONS	Immediately apply the specified action without changing the action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OFPIT_CLEAR_ACTIONS  Delete all actions in the current action set.</a:t>
            </a:r>
          </a:p>
          <a:p>
            <a:r>
              <a:rPr lang="zh-CN" altLang="zh-CN" b="1">
                <a:solidFill>
                  <a:srgbClr val="000000"/>
                </a:solidFill>
                <a:latin typeface="Arial Unicode MS"/>
                <a:ea typeface="SFMono-Regular"/>
              </a:rPr>
              <a:t>parser.OFPFlowMod</a:t>
            </a:r>
            <a:r>
              <a:rPr lang="zh-CN" altLang="zh-CN" b="1">
                <a:solidFill>
                  <a:srgbClr val="2980B9"/>
                </a:solidFill>
                <a:ea typeface="Lato"/>
              </a:rPr>
              <a:t>(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datapath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cookie=0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cookie_mask=0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table_id=0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command=0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idle_timeout=0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hard_timeout=0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priority=32768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buffer_id=4294967295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out_port=0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out_group=0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flags=0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match=None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, </a:t>
            </a:r>
            <a:r>
              <a:rPr lang="zh-CN" altLang="zh-CN" b="1" i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instructions=None</a:t>
            </a:r>
            <a:r>
              <a:rPr lang="zh-CN" altLang="zh-CN" b="1">
                <a:solidFill>
                  <a:srgbClr val="2980B9"/>
                </a:solidFill>
                <a:latin typeface="Arial" panose="020B0604020202020204" pitchFamily="34" charset="0"/>
                <a:ea typeface="Lato"/>
              </a:rPr>
              <a:t>)</a:t>
            </a:r>
            <a:r>
              <a:rPr lang="zh-CN" altLang="zh-CN" sz="800">
                <a:latin typeface="Arial" panose="020B0604020202020204" pitchFamily="34" charset="0"/>
              </a:rPr>
              <a:t> </a:t>
            </a:r>
            <a:endParaRPr lang="en-US" altLang="zh-CN" sz="800">
              <a:latin typeface="Arial" panose="020B0604020202020204" pitchFamily="34" charset="0"/>
            </a:endParaRPr>
          </a:p>
          <a:p>
            <a:r>
              <a:rPr lang="zh-CN" altLang="en-US"/>
              <a:t>修改流表项，控制器将该消息发出，以修改流表</a:t>
            </a:r>
            <a:endParaRPr lang="zh-CN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0BD0C7-FDF1-4B23-AE6C-2A8282E69B8A}"/>
              </a:ext>
            </a:extLst>
          </p:cNvPr>
          <p:cNvSpPr/>
          <p:nvPr/>
        </p:nvSpPr>
        <p:spPr>
          <a:xfrm>
            <a:off x="9639973" y="85823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PingFang SC"/>
              </a:rPr>
              <a:t>在流表中增加表项</a:t>
            </a:r>
            <a:endParaRPr lang="zh-CN" altLang="en-US" b="1" i="0">
              <a:solidFill>
                <a:srgbClr val="FF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54204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87D16E-C8A0-43A3-AEA4-D359D7E4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0B02308-DA13-45D9-AF66-5413FF34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136525"/>
            <a:ext cx="10515600" cy="1325563"/>
          </a:xfrm>
        </p:spPr>
        <p:txBody>
          <a:bodyPr/>
          <a:lstStyle/>
          <a:p>
            <a:r>
              <a:rPr lang="en-US" altLang="zh-CN"/>
              <a:t>Ryu</a:t>
            </a:r>
            <a:r>
              <a:rPr lang="zh-CN" altLang="en-US"/>
              <a:t>组件介绍与代码分析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2FD5F05-23C6-4221-9E01-A7779871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6FEFEF-E0B0-4A8F-B7E1-EEC359D3C816}"/>
              </a:ext>
            </a:extLst>
          </p:cNvPr>
          <p:cNvSpPr/>
          <p:nvPr/>
        </p:nvSpPr>
        <p:spPr>
          <a:xfrm>
            <a:off x="732558" y="1227562"/>
            <a:ext cx="10938741" cy="4247317"/>
          </a:xfrm>
          <a:prstGeom prst="rect">
            <a:avLst/>
          </a:prstGeom>
          <a:ln w="28575">
            <a:solidFill>
              <a:schemeClr val="accent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@set_ev_cls(ofp_event.EventOFPPacketIn, MAIN_DISPATCHER)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def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_packet_in_handler(self, ev):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msg = ev.msg                  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#switch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送来的</a:t>
            </a:r>
            <a:r>
              <a:rPr lang="zh-CN" altLang="en-US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ev,ev.msg 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是表示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packet_in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数据结构的一个对象</a:t>
            </a:r>
            <a:b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datapath = msg.datapath       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#msg.datapath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switch Datapath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的一个对象，是哪个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switch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发来的消息</a:t>
            </a:r>
            <a:b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ofproto = datapath.ofproto    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协商的版本</a:t>
            </a:r>
            <a:b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pkt = packet.Packet(msg.data)</a:t>
            </a: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eth = pkt.get_protocol(ethernet.ethernet)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获取二层包头信息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eth.ethertype == ether_types.ETH_TYPE_LLDP: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 ignore lldp packet</a:t>
            </a:r>
            <a:b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return</a:t>
            </a:r>
            <a:b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 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dst = eth.dst                  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 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得到目的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MAC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lang="en-US" altLang="zh-CN" i="1">
              <a:solidFill>
                <a:srgbClr val="8C8C8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src = eth.src                 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 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得到源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MAC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b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dpid = datapath.id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self.mac_to_port.setdefault(dpid, {})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self.logger.info(</a:t>
            </a:r>
            <a:r>
              <a:rPr lang="zh-CN" altLang="zh-CN" b="1">
                <a:solidFill>
                  <a:srgbClr val="008080"/>
                </a:solidFill>
                <a:latin typeface="Arial Unicode MS"/>
                <a:ea typeface="JetBrains Mono"/>
              </a:rPr>
              <a:t>"packet in %s %s %s %s"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, dpid, src, dst, msg.in_port)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EB11FB-3C16-43DF-9401-1ABD9903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A63AA2-136A-44EB-821F-6E4D85552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901128-3D88-4BA7-8007-D7A0354D5A77}"/>
              </a:ext>
            </a:extLst>
          </p:cNvPr>
          <p:cNvSpPr txBox="1"/>
          <p:nvPr/>
        </p:nvSpPr>
        <p:spPr>
          <a:xfrm>
            <a:off x="732558" y="5521146"/>
            <a:ext cx="1093874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/>
              <a:t>get_protocol(</a:t>
            </a:r>
            <a:r>
              <a:rPr lang="en-US" altLang="zh-CN" b="1" i="1"/>
              <a:t>protocol</a:t>
            </a:r>
            <a:r>
              <a:rPr lang="en-US" altLang="zh-CN" b="1"/>
              <a:t>):</a:t>
            </a:r>
            <a:r>
              <a:rPr lang="zh-CN" altLang="en-US" b="1"/>
              <a:t> </a:t>
            </a:r>
            <a:r>
              <a:rPr lang="en-US" altLang="zh-CN"/>
              <a:t>Returns the firstly found protocol that matches to the specified protocol.</a:t>
            </a:r>
          </a:p>
          <a:p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_ipv4 = pkt.get_protocol(ipv4.ipv4)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       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arp_pkt = pkt.get_protocol(arp.arp)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  </a:t>
            </a:r>
          </a:p>
          <a:p>
            <a:r>
              <a:rPr lang="zh-CN" altLang="zh-CN">
                <a:solidFill>
                  <a:srgbClr val="080808"/>
                </a:solidFill>
                <a:latin typeface="Arial Unicode MS"/>
              </a:rPr>
              <a:t>src_ip =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_ipv4 </a:t>
            </a:r>
            <a:r>
              <a:rPr lang="zh-CN" altLang="zh-CN">
                <a:solidFill>
                  <a:srgbClr val="080808"/>
                </a:solidFill>
                <a:latin typeface="Arial Unicode MS"/>
              </a:rPr>
              <a:t>.src</a:t>
            </a:r>
            <a:r>
              <a:rPr lang="en-US" altLang="zh-CN">
                <a:solidFill>
                  <a:srgbClr val="080808"/>
                </a:solidFill>
                <a:latin typeface="Arial Unicode MS"/>
              </a:rPr>
              <a:t>                                  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src_ip = arp_pkt.src_ip</a:t>
            </a:r>
            <a:br>
              <a:rPr lang="zh-CN" altLang="zh-CN">
                <a:solidFill>
                  <a:srgbClr val="080808"/>
                </a:solidFill>
                <a:latin typeface="Arial Unicode MS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</a:rPr>
              <a:t>dst_ip =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_ipv4 </a:t>
            </a:r>
            <a:r>
              <a:rPr lang="zh-CN" altLang="zh-CN">
                <a:solidFill>
                  <a:srgbClr val="080808"/>
                </a:solidFill>
                <a:latin typeface="Arial Unicode MS"/>
              </a:rPr>
              <a:t>.dst</a:t>
            </a:r>
            <a:r>
              <a:rPr lang="en-US" altLang="zh-CN">
                <a:solidFill>
                  <a:srgbClr val="080808"/>
                </a:solidFill>
                <a:latin typeface="Arial Unicode MS"/>
              </a:rPr>
              <a:t>                                    dst</a:t>
            </a:r>
            <a:r>
              <a:rPr lang="zh-CN" altLang="zh-CN">
                <a:solidFill>
                  <a:srgbClr val="080808"/>
                </a:solidFill>
                <a:latin typeface="Arial Unicode MS"/>
              </a:rPr>
              <a:t>_ip = arp_pkt.</a:t>
            </a:r>
            <a:r>
              <a:rPr lang="en-US" altLang="zh-CN">
                <a:solidFill>
                  <a:srgbClr val="080808"/>
                </a:solidFill>
                <a:latin typeface="Arial Unicode MS"/>
              </a:rPr>
              <a:t>dst</a:t>
            </a:r>
            <a:r>
              <a:rPr lang="zh-CN" altLang="zh-CN">
                <a:solidFill>
                  <a:srgbClr val="080808"/>
                </a:solidFill>
                <a:latin typeface="Arial Unicode MS"/>
              </a:rPr>
              <a:t>_ip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131786F-CCC1-4BEC-8DCF-A3BFCA7C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2562B12-BFD0-41A0-8300-7FF2A4060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3D0F4E-2572-4AA7-A3DD-A6DDCF5F7D71}"/>
              </a:ext>
            </a:extLst>
          </p:cNvPr>
          <p:cNvSpPr/>
          <p:nvPr/>
        </p:nvSpPr>
        <p:spPr>
          <a:xfrm>
            <a:off x="8065726" y="835097"/>
            <a:ext cx="370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PingFang SC"/>
              </a:rPr>
              <a:t>controller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处理收到的</a:t>
            </a:r>
            <a:r>
              <a:rPr lang="en-US" altLang="zh-CN" b="1">
                <a:solidFill>
                  <a:srgbClr val="FF0000"/>
                </a:solidFill>
                <a:latin typeface="PingFang SC"/>
              </a:rPr>
              <a:t>OpenFlow</a:t>
            </a:r>
            <a:r>
              <a:rPr lang="zh-CN" altLang="en-US" b="1">
                <a:solidFill>
                  <a:srgbClr val="FF0000"/>
                </a:solidFill>
                <a:latin typeface="PingFang SC"/>
              </a:rPr>
              <a:t>消息</a:t>
            </a:r>
            <a:endParaRPr lang="zh-CN" altLang="en-US" b="1" i="0">
              <a:solidFill>
                <a:srgbClr val="FF0000"/>
              </a:solidFill>
              <a:effectLst/>
              <a:latin typeface="PingFang SC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2040B55-9527-444D-961E-8756A5595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1D6020B-D2B2-42D5-B139-BF5CFD69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4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87D16E-C8A0-43A3-AEA4-D359D7E4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0B02308-DA13-45D9-AF66-5413FF34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136525"/>
            <a:ext cx="10515600" cy="1325563"/>
          </a:xfrm>
        </p:spPr>
        <p:txBody>
          <a:bodyPr/>
          <a:lstStyle/>
          <a:p>
            <a:r>
              <a:rPr lang="en-US" altLang="zh-CN"/>
              <a:t>Ryu</a:t>
            </a:r>
            <a:r>
              <a:rPr lang="zh-CN" altLang="en-US"/>
              <a:t>组件介绍与代码分析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2FD5F05-23C6-4221-9E01-A7779871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6FEFEF-E0B0-4A8F-B7E1-EEC359D3C816}"/>
              </a:ext>
            </a:extLst>
          </p:cNvPr>
          <p:cNvSpPr/>
          <p:nvPr/>
        </p:nvSpPr>
        <p:spPr>
          <a:xfrm>
            <a:off x="732558" y="1157712"/>
            <a:ext cx="10938741" cy="4801314"/>
          </a:xfrm>
          <a:prstGeom prst="rect">
            <a:avLst/>
          </a:prstGeom>
          <a:ln w="28575">
            <a:solidFill>
              <a:schemeClr val="accent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 learn a mac address to avoid FLOOD next time.</a:t>
            </a:r>
            <a:b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self.mac_to_port[dpid][src] = msg.in_port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dst </a:t>
            </a: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in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self.mac_to_port[dpid]: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out_port = self.mac_to_port[dpid][dst]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else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out_port = ofproto.OFPP_FLOOD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actions = [datapath.ofproto_parser.OFPActionOutput(out_port)]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 install a flow to avoid packet_in next time</a:t>
            </a:r>
            <a:b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out_port != ofproto.OFPP_FLOOD: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self.add_flow(datapath, msg.in_port, dst, src, actions)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data = </a:t>
            </a: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None</a:t>
            </a:r>
            <a:b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msg.buffer_id == ofproto.OFP_NO_BUFFER:  </a:t>
            </a:r>
            <a:r>
              <a:rPr lang="zh-CN" altLang="zh-CN" i="1">
                <a:solidFill>
                  <a:srgbClr val="8C8C8C"/>
                </a:solidFill>
                <a:latin typeface="Arial Unicode MS"/>
                <a:ea typeface="JetBrains Mono"/>
              </a:rPr>
              <a:t># 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还得把</a:t>
            </a:r>
            <a:r>
              <a:rPr lang="zh-CN" altLang="en-US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送往该去的端口</a:t>
            </a:r>
            <a:b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data = msg.data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out = datapath.ofproto_parser.OFPPacketOut(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datapath=datapath, buffer_id=msg.buffer_id, in_port=msg.in_port,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    actions=actions, data=data)</a:t>
            </a:r>
            <a:b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datapath.send_msg(out)</a:t>
            </a:r>
            <a:endParaRPr lang="zh-CN" altLang="zh-CN" sz="440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EB11FB-3C16-43DF-9401-1ABD9903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A63AA2-136A-44EB-821F-6E4D85552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131786F-CCC1-4BEC-8DCF-A3BFCA7C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2562B12-BFD0-41A0-8300-7FF2A4060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9B5038F-FD71-4F55-83F6-A70FC099F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D86F82-415E-448E-9641-EA1B9A5E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6E187C0-0FCE-4590-B8D6-0F211440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实验任务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5FAB33-1F75-4379-AB65-4D2E84228EF4}"/>
              </a:ext>
            </a:extLst>
          </p:cNvPr>
          <p:cNvSpPr txBox="1"/>
          <p:nvPr/>
        </p:nvSpPr>
        <p:spPr>
          <a:xfrm>
            <a:off x="1016000" y="6064250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162228-2EB3-4A28-8E8B-31E593566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4726726" y="2459251"/>
            <a:ext cx="414865" cy="3209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455824-B12C-42E8-A5BA-29A79C10C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5420063" y="2459251"/>
            <a:ext cx="414865" cy="3209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0F0123-7D0F-443E-AED5-3335E7ACC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6113400" y="2459251"/>
            <a:ext cx="414865" cy="3209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217721D-2544-4AC7-9E64-959C5AC5A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6806737" y="2459250"/>
            <a:ext cx="414865" cy="3209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D9E231A-A1E9-419D-AE13-C056FA9F9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3311931" y="3511158"/>
            <a:ext cx="414865" cy="3209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DD4EF27-0271-432D-BAB2-D43D1B9E3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3924884" y="3515851"/>
            <a:ext cx="414865" cy="3209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C43A873-6537-4313-8918-379206567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3311931" y="4124435"/>
            <a:ext cx="414865" cy="3209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1C6A2BA-2D37-40CD-92ED-4CC837C62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3924884" y="4124436"/>
            <a:ext cx="414865" cy="320971"/>
          </a:xfrm>
          <a:prstGeom prst="rect">
            <a:avLst/>
          </a:prstGeom>
        </p:spPr>
      </p:pic>
      <p:sp>
        <p:nvSpPr>
          <p:cNvPr id="20" name="圆角矩形 1">
            <a:extLst>
              <a:ext uri="{FF2B5EF4-FFF2-40B4-BE49-F238E27FC236}">
                <a16:creationId xmlns:a16="http://schemas.microsoft.com/office/drawing/2014/main" id="{36830B34-9A09-4E22-8526-5D1663D43BFC}"/>
              </a:ext>
            </a:extLst>
          </p:cNvPr>
          <p:cNvSpPr/>
          <p:nvPr/>
        </p:nvSpPr>
        <p:spPr>
          <a:xfrm>
            <a:off x="3199144" y="3365500"/>
            <a:ext cx="1249110" cy="119575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10F0376-3421-4F52-818E-0F47ADC79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4757339" y="3511158"/>
            <a:ext cx="414865" cy="32097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4491F01-4BC4-4C17-A79F-B289235B8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5370292" y="3515851"/>
            <a:ext cx="414865" cy="32097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B4CCBA-BA0B-4CAE-82CF-F5AB0413E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4757339" y="4124435"/>
            <a:ext cx="414865" cy="32097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3C59DA7-D69C-41E0-A539-FF0106191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5370292" y="4124436"/>
            <a:ext cx="414865" cy="320971"/>
          </a:xfrm>
          <a:prstGeom prst="rect">
            <a:avLst/>
          </a:prstGeom>
        </p:spPr>
      </p:pic>
      <p:sp>
        <p:nvSpPr>
          <p:cNvPr id="25" name="圆角矩形 27">
            <a:extLst>
              <a:ext uri="{FF2B5EF4-FFF2-40B4-BE49-F238E27FC236}">
                <a16:creationId xmlns:a16="http://schemas.microsoft.com/office/drawing/2014/main" id="{8C6EA0A1-F65E-4FA8-8DE6-84648C209123}"/>
              </a:ext>
            </a:extLst>
          </p:cNvPr>
          <p:cNvSpPr/>
          <p:nvPr/>
        </p:nvSpPr>
        <p:spPr>
          <a:xfrm>
            <a:off x="4644552" y="3365500"/>
            <a:ext cx="1249110" cy="119575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AAF2069-1F48-4C90-AEA5-24E4B543D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6202747" y="3511158"/>
            <a:ext cx="414865" cy="32097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2F76152-72B2-4DEC-AA97-F25F55B7E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6815700" y="3515851"/>
            <a:ext cx="414865" cy="32097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BD5566C-E29B-44A0-8665-7DBC24554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6202747" y="4124435"/>
            <a:ext cx="414865" cy="32097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F7BB2B9-C0E2-44CA-8BAC-DACF36926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6815700" y="4124436"/>
            <a:ext cx="414865" cy="320971"/>
          </a:xfrm>
          <a:prstGeom prst="rect">
            <a:avLst/>
          </a:prstGeom>
        </p:spPr>
      </p:pic>
      <p:sp>
        <p:nvSpPr>
          <p:cNvPr id="30" name="圆角矩形 37">
            <a:extLst>
              <a:ext uri="{FF2B5EF4-FFF2-40B4-BE49-F238E27FC236}">
                <a16:creationId xmlns:a16="http://schemas.microsoft.com/office/drawing/2014/main" id="{B77E72D1-EA63-4EAA-8C2C-D4D8033BAB33}"/>
              </a:ext>
            </a:extLst>
          </p:cNvPr>
          <p:cNvSpPr/>
          <p:nvPr/>
        </p:nvSpPr>
        <p:spPr>
          <a:xfrm>
            <a:off x="6089960" y="3365500"/>
            <a:ext cx="1249110" cy="119575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F2D5212-D4CB-4E89-970C-E47C1569F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7648155" y="3511158"/>
            <a:ext cx="414865" cy="32097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0FC0C0F-FFAA-43CB-B76C-F3186BA12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8261108" y="3515851"/>
            <a:ext cx="414865" cy="32097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DAB641C-D5A1-471B-AEA2-4B6424EB9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7648155" y="4124435"/>
            <a:ext cx="414865" cy="32097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D4213DA-8CE8-452D-82D0-882166507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7" t="11065" r="13364" b="12300"/>
          <a:stretch/>
        </p:blipFill>
        <p:spPr>
          <a:xfrm>
            <a:off x="8261108" y="4124436"/>
            <a:ext cx="414865" cy="320971"/>
          </a:xfrm>
          <a:prstGeom prst="rect">
            <a:avLst/>
          </a:prstGeom>
        </p:spPr>
      </p:pic>
      <p:sp>
        <p:nvSpPr>
          <p:cNvPr id="35" name="圆角矩形 42">
            <a:extLst>
              <a:ext uri="{FF2B5EF4-FFF2-40B4-BE49-F238E27FC236}">
                <a16:creationId xmlns:a16="http://schemas.microsoft.com/office/drawing/2014/main" id="{10133D57-0258-457D-98FA-77EF380CF255}"/>
              </a:ext>
            </a:extLst>
          </p:cNvPr>
          <p:cNvSpPr/>
          <p:nvPr/>
        </p:nvSpPr>
        <p:spPr>
          <a:xfrm>
            <a:off x="7535368" y="3365500"/>
            <a:ext cx="1249110" cy="119575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36" name="直线连接符 51">
            <a:extLst>
              <a:ext uri="{FF2B5EF4-FFF2-40B4-BE49-F238E27FC236}">
                <a16:creationId xmlns:a16="http://schemas.microsoft.com/office/drawing/2014/main" id="{EF143B60-7072-45CB-831E-08D9A6CDE318}"/>
              </a:ext>
            </a:extLst>
          </p:cNvPr>
          <p:cNvCxnSpPr>
            <a:cxnSpLocks/>
          </p:cNvCxnSpPr>
          <p:nvPr/>
        </p:nvCxnSpPr>
        <p:spPr>
          <a:xfrm>
            <a:off x="4858796" y="2664282"/>
            <a:ext cx="0" cy="872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55">
            <a:extLst>
              <a:ext uri="{FF2B5EF4-FFF2-40B4-BE49-F238E27FC236}">
                <a16:creationId xmlns:a16="http://schemas.microsoft.com/office/drawing/2014/main" id="{7BDC61A5-5661-4D08-A377-BBDECF4837B7}"/>
              </a:ext>
            </a:extLst>
          </p:cNvPr>
          <p:cNvCxnSpPr>
            <a:cxnSpLocks/>
          </p:cNvCxnSpPr>
          <p:nvPr/>
        </p:nvCxnSpPr>
        <p:spPr>
          <a:xfrm flipH="1">
            <a:off x="3567836" y="2645208"/>
            <a:ext cx="1273841" cy="980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58">
            <a:extLst>
              <a:ext uri="{FF2B5EF4-FFF2-40B4-BE49-F238E27FC236}">
                <a16:creationId xmlns:a16="http://schemas.microsoft.com/office/drawing/2014/main" id="{140C9333-4CE7-4D3F-B32E-DAF74027C2C5}"/>
              </a:ext>
            </a:extLst>
          </p:cNvPr>
          <p:cNvCxnSpPr>
            <a:cxnSpLocks/>
          </p:cNvCxnSpPr>
          <p:nvPr/>
        </p:nvCxnSpPr>
        <p:spPr>
          <a:xfrm flipH="1">
            <a:off x="3589284" y="2665817"/>
            <a:ext cx="1926492" cy="959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64">
            <a:extLst>
              <a:ext uri="{FF2B5EF4-FFF2-40B4-BE49-F238E27FC236}">
                <a16:creationId xmlns:a16="http://schemas.microsoft.com/office/drawing/2014/main" id="{D1552E68-8E6F-4EFB-914A-89F5EB7D9F4E}"/>
              </a:ext>
            </a:extLst>
          </p:cNvPr>
          <p:cNvCxnSpPr>
            <a:cxnSpLocks/>
          </p:cNvCxnSpPr>
          <p:nvPr/>
        </p:nvCxnSpPr>
        <p:spPr>
          <a:xfrm flipH="1">
            <a:off x="4183156" y="2652836"/>
            <a:ext cx="2058360" cy="972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8">
            <a:extLst>
              <a:ext uri="{FF2B5EF4-FFF2-40B4-BE49-F238E27FC236}">
                <a16:creationId xmlns:a16="http://schemas.microsoft.com/office/drawing/2014/main" id="{4F7B17C0-802E-4D6D-93DB-92DEB45E6ABF}"/>
              </a:ext>
            </a:extLst>
          </p:cNvPr>
          <p:cNvCxnSpPr>
            <a:cxnSpLocks/>
          </p:cNvCxnSpPr>
          <p:nvPr/>
        </p:nvCxnSpPr>
        <p:spPr>
          <a:xfrm flipH="1">
            <a:off x="4195993" y="2645208"/>
            <a:ext cx="2730704" cy="980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75">
            <a:extLst>
              <a:ext uri="{FF2B5EF4-FFF2-40B4-BE49-F238E27FC236}">
                <a16:creationId xmlns:a16="http://schemas.microsoft.com/office/drawing/2014/main" id="{5145B8A0-AAD7-4AA2-BA37-157CCB7F83F8}"/>
              </a:ext>
            </a:extLst>
          </p:cNvPr>
          <p:cNvCxnSpPr>
            <a:cxnSpLocks/>
          </p:cNvCxnSpPr>
          <p:nvPr/>
        </p:nvCxnSpPr>
        <p:spPr>
          <a:xfrm flipH="1">
            <a:off x="4858796" y="2645208"/>
            <a:ext cx="702549" cy="891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78">
            <a:extLst>
              <a:ext uri="{FF2B5EF4-FFF2-40B4-BE49-F238E27FC236}">
                <a16:creationId xmlns:a16="http://schemas.microsoft.com/office/drawing/2014/main" id="{083E1293-43EB-459B-8BC1-D617845E4D6B}"/>
              </a:ext>
            </a:extLst>
          </p:cNvPr>
          <p:cNvCxnSpPr>
            <a:cxnSpLocks/>
          </p:cNvCxnSpPr>
          <p:nvPr/>
        </p:nvCxnSpPr>
        <p:spPr>
          <a:xfrm flipH="1">
            <a:off x="5538403" y="2664282"/>
            <a:ext cx="748682" cy="916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82">
            <a:extLst>
              <a:ext uri="{FF2B5EF4-FFF2-40B4-BE49-F238E27FC236}">
                <a16:creationId xmlns:a16="http://schemas.microsoft.com/office/drawing/2014/main" id="{A256925C-442F-4906-B33E-B048D595AC67}"/>
              </a:ext>
            </a:extLst>
          </p:cNvPr>
          <p:cNvCxnSpPr>
            <a:cxnSpLocks/>
          </p:cNvCxnSpPr>
          <p:nvPr/>
        </p:nvCxnSpPr>
        <p:spPr>
          <a:xfrm flipH="1">
            <a:off x="5532569" y="2652836"/>
            <a:ext cx="1434687" cy="94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87">
            <a:extLst>
              <a:ext uri="{FF2B5EF4-FFF2-40B4-BE49-F238E27FC236}">
                <a16:creationId xmlns:a16="http://schemas.microsoft.com/office/drawing/2014/main" id="{898D0385-54E4-4131-9E98-872319E0A4EB}"/>
              </a:ext>
            </a:extLst>
          </p:cNvPr>
          <p:cNvCxnSpPr>
            <a:cxnSpLocks/>
          </p:cNvCxnSpPr>
          <p:nvPr/>
        </p:nvCxnSpPr>
        <p:spPr>
          <a:xfrm>
            <a:off x="5081387" y="2744727"/>
            <a:ext cx="1176922" cy="835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91">
            <a:extLst>
              <a:ext uri="{FF2B5EF4-FFF2-40B4-BE49-F238E27FC236}">
                <a16:creationId xmlns:a16="http://schemas.microsoft.com/office/drawing/2014/main" id="{98CA3C09-B767-4D3A-A79F-E84839D9FA0C}"/>
              </a:ext>
            </a:extLst>
          </p:cNvPr>
          <p:cNvCxnSpPr>
            <a:cxnSpLocks/>
          </p:cNvCxnSpPr>
          <p:nvPr/>
        </p:nvCxnSpPr>
        <p:spPr>
          <a:xfrm>
            <a:off x="5743482" y="2740034"/>
            <a:ext cx="510871" cy="840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94">
            <a:extLst>
              <a:ext uri="{FF2B5EF4-FFF2-40B4-BE49-F238E27FC236}">
                <a16:creationId xmlns:a16="http://schemas.microsoft.com/office/drawing/2014/main" id="{3AEAE983-9117-455F-8807-3C70A4F3B397}"/>
              </a:ext>
            </a:extLst>
          </p:cNvPr>
          <p:cNvCxnSpPr>
            <a:cxnSpLocks/>
          </p:cNvCxnSpPr>
          <p:nvPr/>
        </p:nvCxnSpPr>
        <p:spPr>
          <a:xfrm>
            <a:off x="6433273" y="2738070"/>
            <a:ext cx="436400" cy="798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98">
            <a:extLst>
              <a:ext uri="{FF2B5EF4-FFF2-40B4-BE49-F238E27FC236}">
                <a16:creationId xmlns:a16="http://schemas.microsoft.com/office/drawing/2014/main" id="{A0F84360-D0E6-41BF-99B8-A0FF744D0413}"/>
              </a:ext>
            </a:extLst>
          </p:cNvPr>
          <p:cNvCxnSpPr>
            <a:cxnSpLocks/>
          </p:cNvCxnSpPr>
          <p:nvPr/>
        </p:nvCxnSpPr>
        <p:spPr>
          <a:xfrm>
            <a:off x="7014170" y="2700397"/>
            <a:ext cx="8963" cy="889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04">
            <a:extLst>
              <a:ext uri="{FF2B5EF4-FFF2-40B4-BE49-F238E27FC236}">
                <a16:creationId xmlns:a16="http://schemas.microsoft.com/office/drawing/2014/main" id="{C60E6AF3-8727-49A0-9D65-172330C2BCAF}"/>
              </a:ext>
            </a:extLst>
          </p:cNvPr>
          <p:cNvCxnSpPr>
            <a:cxnSpLocks/>
          </p:cNvCxnSpPr>
          <p:nvPr/>
        </p:nvCxnSpPr>
        <p:spPr>
          <a:xfrm>
            <a:off x="5125026" y="2733351"/>
            <a:ext cx="2523129" cy="823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111">
            <a:extLst>
              <a:ext uri="{FF2B5EF4-FFF2-40B4-BE49-F238E27FC236}">
                <a16:creationId xmlns:a16="http://schemas.microsoft.com/office/drawing/2014/main" id="{A53912D4-820F-45E6-8006-76EEB2E937E5}"/>
              </a:ext>
            </a:extLst>
          </p:cNvPr>
          <p:cNvCxnSpPr>
            <a:cxnSpLocks/>
          </p:cNvCxnSpPr>
          <p:nvPr/>
        </p:nvCxnSpPr>
        <p:spPr>
          <a:xfrm>
            <a:off x="5817067" y="2744727"/>
            <a:ext cx="1874727" cy="812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16">
            <a:extLst>
              <a:ext uri="{FF2B5EF4-FFF2-40B4-BE49-F238E27FC236}">
                <a16:creationId xmlns:a16="http://schemas.microsoft.com/office/drawing/2014/main" id="{791599D0-D6C6-43B7-BB35-363D0EB5AEE5}"/>
              </a:ext>
            </a:extLst>
          </p:cNvPr>
          <p:cNvCxnSpPr>
            <a:cxnSpLocks/>
          </p:cNvCxnSpPr>
          <p:nvPr/>
        </p:nvCxnSpPr>
        <p:spPr>
          <a:xfrm>
            <a:off x="6499788" y="2729051"/>
            <a:ext cx="1761320" cy="828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19">
            <a:extLst>
              <a:ext uri="{FF2B5EF4-FFF2-40B4-BE49-F238E27FC236}">
                <a16:creationId xmlns:a16="http://schemas.microsoft.com/office/drawing/2014/main" id="{0F01F58D-480C-4141-A640-F4574C88925A}"/>
              </a:ext>
            </a:extLst>
          </p:cNvPr>
          <p:cNvCxnSpPr>
            <a:cxnSpLocks/>
          </p:cNvCxnSpPr>
          <p:nvPr/>
        </p:nvCxnSpPr>
        <p:spPr>
          <a:xfrm>
            <a:off x="7187771" y="2744727"/>
            <a:ext cx="1094987" cy="812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23">
            <a:extLst>
              <a:ext uri="{FF2B5EF4-FFF2-40B4-BE49-F238E27FC236}">
                <a16:creationId xmlns:a16="http://schemas.microsoft.com/office/drawing/2014/main" id="{615685F5-923B-49C4-8612-CD7F0288B948}"/>
              </a:ext>
            </a:extLst>
          </p:cNvPr>
          <p:cNvCxnSpPr>
            <a:cxnSpLocks/>
          </p:cNvCxnSpPr>
          <p:nvPr/>
        </p:nvCxnSpPr>
        <p:spPr>
          <a:xfrm>
            <a:off x="3519364" y="3753106"/>
            <a:ext cx="0" cy="452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127">
            <a:extLst>
              <a:ext uri="{FF2B5EF4-FFF2-40B4-BE49-F238E27FC236}">
                <a16:creationId xmlns:a16="http://schemas.microsoft.com/office/drawing/2014/main" id="{6FE5EB07-FF82-43E5-B2CF-9092FFFEC4BE}"/>
              </a:ext>
            </a:extLst>
          </p:cNvPr>
          <p:cNvCxnSpPr>
            <a:cxnSpLocks/>
          </p:cNvCxnSpPr>
          <p:nvPr/>
        </p:nvCxnSpPr>
        <p:spPr>
          <a:xfrm>
            <a:off x="4134611" y="3758750"/>
            <a:ext cx="0" cy="452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28">
            <a:extLst>
              <a:ext uri="{FF2B5EF4-FFF2-40B4-BE49-F238E27FC236}">
                <a16:creationId xmlns:a16="http://schemas.microsoft.com/office/drawing/2014/main" id="{3CF50734-2F5C-476D-AD62-D9E297174621}"/>
              </a:ext>
            </a:extLst>
          </p:cNvPr>
          <p:cNvCxnSpPr>
            <a:cxnSpLocks/>
          </p:cNvCxnSpPr>
          <p:nvPr/>
        </p:nvCxnSpPr>
        <p:spPr>
          <a:xfrm>
            <a:off x="3660475" y="3804961"/>
            <a:ext cx="337203" cy="36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31">
            <a:extLst>
              <a:ext uri="{FF2B5EF4-FFF2-40B4-BE49-F238E27FC236}">
                <a16:creationId xmlns:a16="http://schemas.microsoft.com/office/drawing/2014/main" id="{E0BFAD3D-06AE-4236-95EA-23A690D45F5C}"/>
              </a:ext>
            </a:extLst>
          </p:cNvPr>
          <p:cNvCxnSpPr>
            <a:cxnSpLocks/>
          </p:cNvCxnSpPr>
          <p:nvPr/>
        </p:nvCxnSpPr>
        <p:spPr>
          <a:xfrm flipV="1">
            <a:off x="3551970" y="3720111"/>
            <a:ext cx="542978" cy="509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134">
            <a:extLst>
              <a:ext uri="{FF2B5EF4-FFF2-40B4-BE49-F238E27FC236}">
                <a16:creationId xmlns:a16="http://schemas.microsoft.com/office/drawing/2014/main" id="{385A51C3-D9D0-4477-B567-46E2CBCE8D2C}"/>
              </a:ext>
            </a:extLst>
          </p:cNvPr>
          <p:cNvCxnSpPr>
            <a:cxnSpLocks/>
          </p:cNvCxnSpPr>
          <p:nvPr/>
        </p:nvCxnSpPr>
        <p:spPr>
          <a:xfrm>
            <a:off x="4948158" y="3731945"/>
            <a:ext cx="0" cy="452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35">
            <a:extLst>
              <a:ext uri="{FF2B5EF4-FFF2-40B4-BE49-F238E27FC236}">
                <a16:creationId xmlns:a16="http://schemas.microsoft.com/office/drawing/2014/main" id="{30998075-0FCB-4D1A-AA57-666F1D03D932}"/>
              </a:ext>
            </a:extLst>
          </p:cNvPr>
          <p:cNvCxnSpPr>
            <a:cxnSpLocks/>
          </p:cNvCxnSpPr>
          <p:nvPr/>
        </p:nvCxnSpPr>
        <p:spPr>
          <a:xfrm>
            <a:off x="5563405" y="3737589"/>
            <a:ext cx="0" cy="452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36">
            <a:extLst>
              <a:ext uri="{FF2B5EF4-FFF2-40B4-BE49-F238E27FC236}">
                <a16:creationId xmlns:a16="http://schemas.microsoft.com/office/drawing/2014/main" id="{402C11AB-786B-4F03-AC30-C13B85B75AE2}"/>
              </a:ext>
            </a:extLst>
          </p:cNvPr>
          <p:cNvCxnSpPr>
            <a:cxnSpLocks/>
          </p:cNvCxnSpPr>
          <p:nvPr/>
        </p:nvCxnSpPr>
        <p:spPr>
          <a:xfrm>
            <a:off x="5089269" y="3783800"/>
            <a:ext cx="337203" cy="36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137">
            <a:extLst>
              <a:ext uri="{FF2B5EF4-FFF2-40B4-BE49-F238E27FC236}">
                <a16:creationId xmlns:a16="http://schemas.microsoft.com/office/drawing/2014/main" id="{F48E2D83-99CC-4967-AFFE-2D9195C5B83C}"/>
              </a:ext>
            </a:extLst>
          </p:cNvPr>
          <p:cNvCxnSpPr>
            <a:cxnSpLocks/>
          </p:cNvCxnSpPr>
          <p:nvPr/>
        </p:nvCxnSpPr>
        <p:spPr>
          <a:xfrm flipV="1">
            <a:off x="4980764" y="3698950"/>
            <a:ext cx="542978" cy="509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38">
            <a:extLst>
              <a:ext uri="{FF2B5EF4-FFF2-40B4-BE49-F238E27FC236}">
                <a16:creationId xmlns:a16="http://schemas.microsoft.com/office/drawing/2014/main" id="{F2CB9A9C-A999-45DF-8C21-0727FD592D69}"/>
              </a:ext>
            </a:extLst>
          </p:cNvPr>
          <p:cNvCxnSpPr>
            <a:cxnSpLocks/>
          </p:cNvCxnSpPr>
          <p:nvPr/>
        </p:nvCxnSpPr>
        <p:spPr>
          <a:xfrm>
            <a:off x="6418225" y="3750829"/>
            <a:ext cx="0" cy="452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139">
            <a:extLst>
              <a:ext uri="{FF2B5EF4-FFF2-40B4-BE49-F238E27FC236}">
                <a16:creationId xmlns:a16="http://schemas.microsoft.com/office/drawing/2014/main" id="{86E6633A-A069-42AD-B347-0D80183B793C}"/>
              </a:ext>
            </a:extLst>
          </p:cNvPr>
          <p:cNvCxnSpPr>
            <a:cxnSpLocks/>
          </p:cNvCxnSpPr>
          <p:nvPr/>
        </p:nvCxnSpPr>
        <p:spPr>
          <a:xfrm>
            <a:off x="7033472" y="3756473"/>
            <a:ext cx="0" cy="452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40">
            <a:extLst>
              <a:ext uri="{FF2B5EF4-FFF2-40B4-BE49-F238E27FC236}">
                <a16:creationId xmlns:a16="http://schemas.microsoft.com/office/drawing/2014/main" id="{B1E161C6-37C3-468F-8180-87013EA7A6A7}"/>
              </a:ext>
            </a:extLst>
          </p:cNvPr>
          <p:cNvCxnSpPr>
            <a:cxnSpLocks/>
          </p:cNvCxnSpPr>
          <p:nvPr/>
        </p:nvCxnSpPr>
        <p:spPr>
          <a:xfrm>
            <a:off x="6559336" y="3802684"/>
            <a:ext cx="337203" cy="36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141">
            <a:extLst>
              <a:ext uri="{FF2B5EF4-FFF2-40B4-BE49-F238E27FC236}">
                <a16:creationId xmlns:a16="http://schemas.microsoft.com/office/drawing/2014/main" id="{EEC18F79-89DD-4F03-A81D-4D374520F782}"/>
              </a:ext>
            </a:extLst>
          </p:cNvPr>
          <p:cNvCxnSpPr>
            <a:cxnSpLocks/>
          </p:cNvCxnSpPr>
          <p:nvPr/>
        </p:nvCxnSpPr>
        <p:spPr>
          <a:xfrm flipV="1">
            <a:off x="6450831" y="3717834"/>
            <a:ext cx="542978" cy="509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142">
            <a:extLst>
              <a:ext uri="{FF2B5EF4-FFF2-40B4-BE49-F238E27FC236}">
                <a16:creationId xmlns:a16="http://schemas.microsoft.com/office/drawing/2014/main" id="{A56C396D-4184-49D7-B0A5-BE7248098589}"/>
              </a:ext>
            </a:extLst>
          </p:cNvPr>
          <p:cNvCxnSpPr>
            <a:cxnSpLocks/>
          </p:cNvCxnSpPr>
          <p:nvPr/>
        </p:nvCxnSpPr>
        <p:spPr>
          <a:xfrm>
            <a:off x="7898395" y="3776547"/>
            <a:ext cx="0" cy="452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43">
            <a:extLst>
              <a:ext uri="{FF2B5EF4-FFF2-40B4-BE49-F238E27FC236}">
                <a16:creationId xmlns:a16="http://schemas.microsoft.com/office/drawing/2014/main" id="{22144230-CE55-48A1-87CC-572949955254}"/>
              </a:ext>
            </a:extLst>
          </p:cNvPr>
          <p:cNvCxnSpPr>
            <a:cxnSpLocks/>
          </p:cNvCxnSpPr>
          <p:nvPr/>
        </p:nvCxnSpPr>
        <p:spPr>
          <a:xfrm>
            <a:off x="8513642" y="3782191"/>
            <a:ext cx="0" cy="452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144">
            <a:extLst>
              <a:ext uri="{FF2B5EF4-FFF2-40B4-BE49-F238E27FC236}">
                <a16:creationId xmlns:a16="http://schemas.microsoft.com/office/drawing/2014/main" id="{0B801833-E91F-48FC-873C-1FFECE5FFE7C}"/>
              </a:ext>
            </a:extLst>
          </p:cNvPr>
          <p:cNvCxnSpPr>
            <a:cxnSpLocks/>
          </p:cNvCxnSpPr>
          <p:nvPr/>
        </p:nvCxnSpPr>
        <p:spPr>
          <a:xfrm>
            <a:off x="8039506" y="3828402"/>
            <a:ext cx="337203" cy="36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145">
            <a:extLst>
              <a:ext uri="{FF2B5EF4-FFF2-40B4-BE49-F238E27FC236}">
                <a16:creationId xmlns:a16="http://schemas.microsoft.com/office/drawing/2014/main" id="{5CF91FAD-F5CD-4BFA-8BFD-A32FA1E41606}"/>
              </a:ext>
            </a:extLst>
          </p:cNvPr>
          <p:cNvCxnSpPr>
            <a:cxnSpLocks/>
          </p:cNvCxnSpPr>
          <p:nvPr/>
        </p:nvCxnSpPr>
        <p:spPr>
          <a:xfrm flipV="1">
            <a:off x="7931001" y="3743552"/>
            <a:ext cx="542978" cy="509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6F39E59D-B315-469A-8467-818AC07DF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491" y="4687638"/>
            <a:ext cx="320426" cy="413180"/>
          </a:xfrm>
          <a:prstGeom prst="rect">
            <a:avLst/>
          </a:prstGeom>
        </p:spPr>
      </p:pic>
      <p:cxnSp>
        <p:nvCxnSpPr>
          <p:cNvPr id="69" name="直线连接符 147">
            <a:extLst>
              <a:ext uri="{FF2B5EF4-FFF2-40B4-BE49-F238E27FC236}">
                <a16:creationId xmlns:a16="http://schemas.microsoft.com/office/drawing/2014/main" id="{2F2F46C5-7C95-4C7A-BF28-E9C883A7AA9A}"/>
              </a:ext>
            </a:extLst>
          </p:cNvPr>
          <p:cNvCxnSpPr>
            <a:cxnSpLocks/>
          </p:cNvCxnSpPr>
          <p:nvPr/>
        </p:nvCxnSpPr>
        <p:spPr>
          <a:xfrm flipV="1">
            <a:off x="3211813" y="4353911"/>
            <a:ext cx="253375" cy="310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51">
            <a:extLst>
              <a:ext uri="{FF2B5EF4-FFF2-40B4-BE49-F238E27FC236}">
                <a16:creationId xmlns:a16="http://schemas.microsoft.com/office/drawing/2014/main" id="{37B1C4CF-17EE-4F88-BE12-21720A414EB1}"/>
              </a:ext>
            </a:extLst>
          </p:cNvPr>
          <p:cNvCxnSpPr>
            <a:cxnSpLocks/>
          </p:cNvCxnSpPr>
          <p:nvPr/>
        </p:nvCxnSpPr>
        <p:spPr>
          <a:xfrm flipH="1" flipV="1">
            <a:off x="3477858" y="4345499"/>
            <a:ext cx="50513" cy="331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片 70">
            <a:extLst>
              <a:ext uri="{FF2B5EF4-FFF2-40B4-BE49-F238E27FC236}">
                <a16:creationId xmlns:a16="http://schemas.microsoft.com/office/drawing/2014/main" id="{1EFC926A-EFB9-4E08-8E03-9052C81BC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555" y="4691610"/>
            <a:ext cx="320426" cy="41318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91CC638B-D97F-47C2-882A-B0FCCEA5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427" y="4687638"/>
            <a:ext cx="320426" cy="41318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828FE8CF-682B-4CB7-B057-76DB774D9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509" y="4694528"/>
            <a:ext cx="320426" cy="413180"/>
          </a:xfrm>
          <a:prstGeom prst="rect">
            <a:avLst/>
          </a:prstGeom>
        </p:spPr>
      </p:pic>
      <p:cxnSp>
        <p:nvCxnSpPr>
          <p:cNvPr id="74" name="直线连接符 175">
            <a:extLst>
              <a:ext uri="{FF2B5EF4-FFF2-40B4-BE49-F238E27FC236}">
                <a16:creationId xmlns:a16="http://schemas.microsoft.com/office/drawing/2014/main" id="{0CCC9CB4-037D-4619-B656-FE1609214B52}"/>
              </a:ext>
            </a:extLst>
          </p:cNvPr>
          <p:cNvCxnSpPr>
            <a:cxnSpLocks/>
          </p:cNvCxnSpPr>
          <p:nvPr/>
        </p:nvCxnSpPr>
        <p:spPr>
          <a:xfrm flipH="1">
            <a:off x="3949430" y="4351269"/>
            <a:ext cx="144806" cy="330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80">
            <a:extLst>
              <a:ext uri="{FF2B5EF4-FFF2-40B4-BE49-F238E27FC236}">
                <a16:creationId xmlns:a16="http://schemas.microsoft.com/office/drawing/2014/main" id="{0275553B-DDB6-4F8C-9B53-E9EB8CF72D30}"/>
              </a:ext>
            </a:extLst>
          </p:cNvPr>
          <p:cNvCxnSpPr>
            <a:cxnSpLocks/>
          </p:cNvCxnSpPr>
          <p:nvPr/>
        </p:nvCxnSpPr>
        <p:spPr>
          <a:xfrm>
            <a:off x="4101915" y="4352739"/>
            <a:ext cx="167323" cy="338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>
            <a:extLst>
              <a:ext uri="{FF2B5EF4-FFF2-40B4-BE49-F238E27FC236}">
                <a16:creationId xmlns:a16="http://schemas.microsoft.com/office/drawing/2014/main" id="{ACF6F82E-98C2-4B15-A12E-97B66BC5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82" y="4687638"/>
            <a:ext cx="320426" cy="413180"/>
          </a:xfrm>
          <a:prstGeom prst="rect">
            <a:avLst/>
          </a:prstGeom>
        </p:spPr>
      </p:pic>
      <p:cxnSp>
        <p:nvCxnSpPr>
          <p:cNvPr id="77" name="直线连接符 184">
            <a:extLst>
              <a:ext uri="{FF2B5EF4-FFF2-40B4-BE49-F238E27FC236}">
                <a16:creationId xmlns:a16="http://schemas.microsoft.com/office/drawing/2014/main" id="{C9BF32F4-9AF6-4153-B3F7-D078A2F5060F}"/>
              </a:ext>
            </a:extLst>
          </p:cNvPr>
          <p:cNvCxnSpPr>
            <a:cxnSpLocks/>
          </p:cNvCxnSpPr>
          <p:nvPr/>
        </p:nvCxnSpPr>
        <p:spPr>
          <a:xfrm flipV="1">
            <a:off x="4675004" y="4336935"/>
            <a:ext cx="253375" cy="34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185">
            <a:extLst>
              <a:ext uri="{FF2B5EF4-FFF2-40B4-BE49-F238E27FC236}">
                <a16:creationId xmlns:a16="http://schemas.microsoft.com/office/drawing/2014/main" id="{23601DDC-730C-4204-B48A-CFE1AFCB926B}"/>
              </a:ext>
            </a:extLst>
          </p:cNvPr>
          <p:cNvCxnSpPr>
            <a:cxnSpLocks/>
          </p:cNvCxnSpPr>
          <p:nvPr/>
        </p:nvCxnSpPr>
        <p:spPr>
          <a:xfrm flipH="1" flipV="1">
            <a:off x="4941049" y="4345499"/>
            <a:ext cx="50513" cy="331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FE2A3F9C-C81F-4315-8B40-531DC0610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746" y="4691610"/>
            <a:ext cx="320426" cy="41318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24AE549A-DE12-4F29-97BD-EC493EFC9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618" y="4687638"/>
            <a:ext cx="320426" cy="41318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CB5BD6AA-4DD6-4131-B8F4-D166BFE87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700" y="4694528"/>
            <a:ext cx="320426" cy="413180"/>
          </a:xfrm>
          <a:prstGeom prst="rect">
            <a:avLst/>
          </a:prstGeom>
        </p:spPr>
      </p:pic>
      <p:cxnSp>
        <p:nvCxnSpPr>
          <p:cNvPr id="82" name="直线连接符 189">
            <a:extLst>
              <a:ext uri="{FF2B5EF4-FFF2-40B4-BE49-F238E27FC236}">
                <a16:creationId xmlns:a16="http://schemas.microsoft.com/office/drawing/2014/main" id="{645C7C21-B750-491B-842D-97237E949960}"/>
              </a:ext>
            </a:extLst>
          </p:cNvPr>
          <p:cNvCxnSpPr>
            <a:cxnSpLocks/>
          </p:cNvCxnSpPr>
          <p:nvPr/>
        </p:nvCxnSpPr>
        <p:spPr>
          <a:xfrm flipH="1">
            <a:off x="5412621" y="4351269"/>
            <a:ext cx="144806" cy="330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190">
            <a:extLst>
              <a:ext uri="{FF2B5EF4-FFF2-40B4-BE49-F238E27FC236}">
                <a16:creationId xmlns:a16="http://schemas.microsoft.com/office/drawing/2014/main" id="{275A2752-DFB2-4C17-9AE8-C826FFC1692E}"/>
              </a:ext>
            </a:extLst>
          </p:cNvPr>
          <p:cNvCxnSpPr>
            <a:cxnSpLocks/>
          </p:cNvCxnSpPr>
          <p:nvPr/>
        </p:nvCxnSpPr>
        <p:spPr>
          <a:xfrm>
            <a:off x="5565106" y="4352739"/>
            <a:ext cx="167323" cy="338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72326C77-BE86-485E-9662-535266C9D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10" y="4680748"/>
            <a:ext cx="320426" cy="413180"/>
          </a:xfrm>
          <a:prstGeom prst="rect">
            <a:avLst/>
          </a:prstGeom>
        </p:spPr>
      </p:pic>
      <p:cxnSp>
        <p:nvCxnSpPr>
          <p:cNvPr id="85" name="直线连接符 192">
            <a:extLst>
              <a:ext uri="{FF2B5EF4-FFF2-40B4-BE49-F238E27FC236}">
                <a16:creationId xmlns:a16="http://schemas.microsoft.com/office/drawing/2014/main" id="{7A2040CF-50FF-4E0F-B73A-B2B3E26D7D50}"/>
              </a:ext>
            </a:extLst>
          </p:cNvPr>
          <p:cNvCxnSpPr>
            <a:cxnSpLocks/>
          </p:cNvCxnSpPr>
          <p:nvPr/>
        </p:nvCxnSpPr>
        <p:spPr>
          <a:xfrm flipV="1">
            <a:off x="6142032" y="4357779"/>
            <a:ext cx="253375" cy="310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193">
            <a:extLst>
              <a:ext uri="{FF2B5EF4-FFF2-40B4-BE49-F238E27FC236}">
                <a16:creationId xmlns:a16="http://schemas.microsoft.com/office/drawing/2014/main" id="{30AD2C7B-DC84-44A8-8229-863BFBE2A21C}"/>
              </a:ext>
            </a:extLst>
          </p:cNvPr>
          <p:cNvCxnSpPr>
            <a:cxnSpLocks/>
          </p:cNvCxnSpPr>
          <p:nvPr/>
        </p:nvCxnSpPr>
        <p:spPr>
          <a:xfrm flipH="1" flipV="1">
            <a:off x="6408077" y="4338609"/>
            <a:ext cx="50513" cy="331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851CB695-3CEC-4FCB-B6BF-1AD6E20BB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774" y="4684720"/>
            <a:ext cx="320426" cy="413180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0718D16C-F013-4202-B388-B5917B373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646" y="4680748"/>
            <a:ext cx="320426" cy="41318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838B3CC0-3F01-4E85-8CBA-A9E63A8F5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728" y="4687638"/>
            <a:ext cx="320426" cy="413180"/>
          </a:xfrm>
          <a:prstGeom prst="rect">
            <a:avLst/>
          </a:prstGeom>
        </p:spPr>
      </p:pic>
      <p:cxnSp>
        <p:nvCxnSpPr>
          <p:cNvPr id="90" name="直线连接符 197">
            <a:extLst>
              <a:ext uri="{FF2B5EF4-FFF2-40B4-BE49-F238E27FC236}">
                <a16:creationId xmlns:a16="http://schemas.microsoft.com/office/drawing/2014/main" id="{24DAA4FB-3B8A-4D2D-BBA1-69732FF2130A}"/>
              </a:ext>
            </a:extLst>
          </p:cNvPr>
          <p:cNvCxnSpPr>
            <a:cxnSpLocks/>
          </p:cNvCxnSpPr>
          <p:nvPr/>
        </p:nvCxnSpPr>
        <p:spPr>
          <a:xfrm flipH="1">
            <a:off x="6879649" y="4355137"/>
            <a:ext cx="144806" cy="330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198">
            <a:extLst>
              <a:ext uri="{FF2B5EF4-FFF2-40B4-BE49-F238E27FC236}">
                <a16:creationId xmlns:a16="http://schemas.microsoft.com/office/drawing/2014/main" id="{9F00791E-8049-4A77-8506-C3C1EB34A24A}"/>
              </a:ext>
            </a:extLst>
          </p:cNvPr>
          <p:cNvCxnSpPr>
            <a:cxnSpLocks/>
          </p:cNvCxnSpPr>
          <p:nvPr/>
        </p:nvCxnSpPr>
        <p:spPr>
          <a:xfrm>
            <a:off x="7032134" y="4356607"/>
            <a:ext cx="167323" cy="338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图片 91">
            <a:extLst>
              <a:ext uri="{FF2B5EF4-FFF2-40B4-BE49-F238E27FC236}">
                <a16:creationId xmlns:a16="http://schemas.microsoft.com/office/drawing/2014/main" id="{BB3CE8AE-30F7-4D01-ACB4-EF346D7B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738" y="4687638"/>
            <a:ext cx="320426" cy="413180"/>
          </a:xfrm>
          <a:prstGeom prst="rect">
            <a:avLst/>
          </a:prstGeom>
        </p:spPr>
      </p:pic>
      <p:cxnSp>
        <p:nvCxnSpPr>
          <p:cNvPr id="93" name="直线连接符 207">
            <a:extLst>
              <a:ext uri="{FF2B5EF4-FFF2-40B4-BE49-F238E27FC236}">
                <a16:creationId xmlns:a16="http://schemas.microsoft.com/office/drawing/2014/main" id="{BE76A3C2-6E8C-4E2C-9905-30763DC14C70}"/>
              </a:ext>
            </a:extLst>
          </p:cNvPr>
          <p:cNvCxnSpPr>
            <a:cxnSpLocks/>
          </p:cNvCxnSpPr>
          <p:nvPr/>
        </p:nvCxnSpPr>
        <p:spPr>
          <a:xfrm flipV="1">
            <a:off x="7609060" y="4338369"/>
            <a:ext cx="253375" cy="34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208">
            <a:extLst>
              <a:ext uri="{FF2B5EF4-FFF2-40B4-BE49-F238E27FC236}">
                <a16:creationId xmlns:a16="http://schemas.microsoft.com/office/drawing/2014/main" id="{7D82905B-464E-4CD0-881E-AD916915F35C}"/>
              </a:ext>
            </a:extLst>
          </p:cNvPr>
          <p:cNvCxnSpPr>
            <a:cxnSpLocks/>
          </p:cNvCxnSpPr>
          <p:nvPr/>
        </p:nvCxnSpPr>
        <p:spPr>
          <a:xfrm flipH="1" flipV="1">
            <a:off x="7864347" y="4356257"/>
            <a:ext cx="50513" cy="331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>
            <a:extLst>
              <a:ext uri="{FF2B5EF4-FFF2-40B4-BE49-F238E27FC236}">
                <a16:creationId xmlns:a16="http://schemas.microsoft.com/office/drawing/2014/main" id="{3EAA6BF3-FE21-44D5-B2B4-87147083C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802" y="4691610"/>
            <a:ext cx="320426" cy="41318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58F52EE1-AF99-4202-9668-3136ED75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674" y="4687638"/>
            <a:ext cx="320426" cy="41318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F4572FE4-1FDD-4ABB-95DD-CE6E89AC5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756" y="4694528"/>
            <a:ext cx="320426" cy="413180"/>
          </a:xfrm>
          <a:prstGeom prst="rect">
            <a:avLst/>
          </a:prstGeom>
        </p:spPr>
      </p:pic>
      <p:cxnSp>
        <p:nvCxnSpPr>
          <p:cNvPr id="98" name="直线连接符 212">
            <a:extLst>
              <a:ext uri="{FF2B5EF4-FFF2-40B4-BE49-F238E27FC236}">
                <a16:creationId xmlns:a16="http://schemas.microsoft.com/office/drawing/2014/main" id="{490CAA3B-4759-484E-A2BA-3F4A200DBB5A}"/>
              </a:ext>
            </a:extLst>
          </p:cNvPr>
          <p:cNvCxnSpPr>
            <a:cxnSpLocks/>
          </p:cNvCxnSpPr>
          <p:nvPr/>
        </p:nvCxnSpPr>
        <p:spPr>
          <a:xfrm flipH="1">
            <a:off x="8346677" y="4362027"/>
            <a:ext cx="144806" cy="330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213">
            <a:extLst>
              <a:ext uri="{FF2B5EF4-FFF2-40B4-BE49-F238E27FC236}">
                <a16:creationId xmlns:a16="http://schemas.microsoft.com/office/drawing/2014/main" id="{890B5396-FC3B-4CDF-B35B-0A0A934C85EF}"/>
              </a:ext>
            </a:extLst>
          </p:cNvPr>
          <p:cNvCxnSpPr>
            <a:cxnSpLocks/>
          </p:cNvCxnSpPr>
          <p:nvPr/>
        </p:nvCxnSpPr>
        <p:spPr>
          <a:xfrm>
            <a:off x="8499162" y="4363497"/>
            <a:ext cx="167323" cy="338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E69E1522-AA26-4ABF-BCA4-D162F01A1B01}"/>
              </a:ext>
            </a:extLst>
          </p:cNvPr>
          <p:cNvSpPr txBox="1"/>
          <p:nvPr/>
        </p:nvSpPr>
        <p:spPr>
          <a:xfrm>
            <a:off x="2795847" y="4166481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C56B60E3-C7CE-48DE-882A-5EABB93AEAE8}"/>
              </a:ext>
            </a:extLst>
          </p:cNvPr>
          <p:cNvSpPr txBox="1"/>
          <p:nvPr/>
        </p:nvSpPr>
        <p:spPr>
          <a:xfrm>
            <a:off x="3684673" y="4166481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8803B1B-5D34-46E8-B7C7-94F4F4734C95}"/>
              </a:ext>
            </a:extLst>
          </p:cNvPr>
          <p:cNvSpPr txBox="1"/>
          <p:nvPr/>
        </p:nvSpPr>
        <p:spPr>
          <a:xfrm>
            <a:off x="4447256" y="4166481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7AFC7A03-52E6-4E37-82E4-69E6E0C87795}"/>
              </a:ext>
            </a:extLst>
          </p:cNvPr>
          <p:cNvSpPr txBox="1"/>
          <p:nvPr/>
        </p:nvSpPr>
        <p:spPr>
          <a:xfrm>
            <a:off x="5120513" y="4166481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A2DDD38-82C1-4B1E-BECA-41C566368F09}"/>
              </a:ext>
            </a:extLst>
          </p:cNvPr>
          <p:cNvSpPr txBox="1"/>
          <p:nvPr/>
        </p:nvSpPr>
        <p:spPr>
          <a:xfrm>
            <a:off x="5926068" y="4166481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s5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DC593A3D-21FB-453C-9AE0-1A8BFCBFE524}"/>
              </a:ext>
            </a:extLst>
          </p:cNvPr>
          <p:cNvSpPr txBox="1"/>
          <p:nvPr/>
        </p:nvSpPr>
        <p:spPr>
          <a:xfrm>
            <a:off x="6642885" y="4166481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s6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82AB44A-3C9A-4217-AB3B-91FD945C53E0}"/>
              </a:ext>
            </a:extLst>
          </p:cNvPr>
          <p:cNvSpPr txBox="1"/>
          <p:nvPr/>
        </p:nvSpPr>
        <p:spPr>
          <a:xfrm>
            <a:off x="7418617" y="4166481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s7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F678B911-816F-4A89-A553-7488EE8DCCDC}"/>
              </a:ext>
            </a:extLst>
          </p:cNvPr>
          <p:cNvSpPr txBox="1"/>
          <p:nvPr/>
        </p:nvSpPr>
        <p:spPr>
          <a:xfrm>
            <a:off x="8041422" y="4166481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s8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E29C647-36A8-492F-99B5-7F314FDAB3C3}"/>
              </a:ext>
            </a:extLst>
          </p:cNvPr>
          <p:cNvSpPr txBox="1"/>
          <p:nvPr/>
        </p:nvSpPr>
        <p:spPr>
          <a:xfrm>
            <a:off x="2743736" y="3659014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s9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0EC4CDA-952E-4D82-866C-45A39E111D4E}"/>
              </a:ext>
            </a:extLst>
          </p:cNvPr>
          <p:cNvSpPr txBox="1"/>
          <p:nvPr/>
        </p:nvSpPr>
        <p:spPr>
          <a:xfrm>
            <a:off x="8032908" y="3671429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s16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F8D02408-72CD-4437-A6A1-1171A99C0436}"/>
              </a:ext>
            </a:extLst>
          </p:cNvPr>
          <p:cNvSpPr txBox="1"/>
          <p:nvPr/>
        </p:nvSpPr>
        <p:spPr>
          <a:xfrm>
            <a:off x="3632562" y="3715390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s10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1CAC8E2-4823-4C8E-9A12-AD5835F3CFE4}"/>
              </a:ext>
            </a:extLst>
          </p:cNvPr>
          <p:cNvSpPr txBox="1"/>
          <p:nvPr/>
        </p:nvSpPr>
        <p:spPr>
          <a:xfrm>
            <a:off x="4395145" y="3715390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s11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B207D7C3-175C-4CCB-8602-4DD5F34EAF75}"/>
              </a:ext>
            </a:extLst>
          </p:cNvPr>
          <p:cNvSpPr txBox="1"/>
          <p:nvPr/>
        </p:nvSpPr>
        <p:spPr>
          <a:xfrm>
            <a:off x="5068402" y="3715390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s12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809E71CD-FD4E-4281-AC8B-B52770A76AFC}"/>
              </a:ext>
            </a:extLst>
          </p:cNvPr>
          <p:cNvSpPr txBox="1"/>
          <p:nvPr/>
        </p:nvSpPr>
        <p:spPr>
          <a:xfrm>
            <a:off x="5873957" y="3715390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s13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6A251E7-6398-4E86-B639-78B787825745}"/>
              </a:ext>
            </a:extLst>
          </p:cNvPr>
          <p:cNvSpPr txBox="1"/>
          <p:nvPr/>
        </p:nvSpPr>
        <p:spPr>
          <a:xfrm>
            <a:off x="6590774" y="3715390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s14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37DCAAFA-B265-480D-9AD2-DA8B173F0774}"/>
              </a:ext>
            </a:extLst>
          </p:cNvPr>
          <p:cNvSpPr txBox="1"/>
          <p:nvPr/>
        </p:nvSpPr>
        <p:spPr>
          <a:xfrm>
            <a:off x="7366506" y="3715390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s15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A0D2975B-601E-448E-A7D3-F348B92E80CA}"/>
              </a:ext>
            </a:extLst>
          </p:cNvPr>
          <p:cNvSpPr txBox="1"/>
          <p:nvPr/>
        </p:nvSpPr>
        <p:spPr>
          <a:xfrm>
            <a:off x="5307674" y="2103420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s18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1C0653E9-6263-46CD-B63B-46776B2A23A6}"/>
              </a:ext>
            </a:extLst>
          </p:cNvPr>
          <p:cNvSpPr txBox="1"/>
          <p:nvPr/>
        </p:nvSpPr>
        <p:spPr>
          <a:xfrm>
            <a:off x="4598873" y="2103420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s17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54DB8C6-ED30-4923-B7AF-6C269939E032}"/>
              </a:ext>
            </a:extLst>
          </p:cNvPr>
          <p:cNvSpPr txBox="1"/>
          <p:nvPr/>
        </p:nvSpPr>
        <p:spPr>
          <a:xfrm>
            <a:off x="6004837" y="2103420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s19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D4543A6A-7C9F-4784-B5C8-F4A7C51DEF4F}"/>
              </a:ext>
            </a:extLst>
          </p:cNvPr>
          <p:cNvSpPr txBox="1"/>
          <p:nvPr/>
        </p:nvSpPr>
        <p:spPr>
          <a:xfrm>
            <a:off x="6711561" y="2103420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s20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B1622A79-1D4D-45BA-9E2F-5B4B60FABFC2}"/>
              </a:ext>
            </a:extLst>
          </p:cNvPr>
          <p:cNvSpPr txBox="1"/>
          <p:nvPr/>
        </p:nvSpPr>
        <p:spPr>
          <a:xfrm>
            <a:off x="2897201" y="5100818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64C79F68-0E6B-4C50-ABCE-8F2E6D7A1C78}"/>
              </a:ext>
            </a:extLst>
          </p:cNvPr>
          <p:cNvSpPr txBox="1"/>
          <p:nvPr/>
        </p:nvSpPr>
        <p:spPr>
          <a:xfrm>
            <a:off x="3285588" y="5100818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5169C37C-97C3-4097-A8BF-31BFA4A88C19}"/>
              </a:ext>
            </a:extLst>
          </p:cNvPr>
          <p:cNvSpPr txBox="1"/>
          <p:nvPr/>
        </p:nvSpPr>
        <p:spPr>
          <a:xfrm>
            <a:off x="3679072" y="5100818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7C64D7B8-D35B-4DBF-BB48-CA8A13BD7C7A}"/>
              </a:ext>
            </a:extLst>
          </p:cNvPr>
          <p:cNvSpPr txBox="1"/>
          <p:nvPr/>
        </p:nvSpPr>
        <p:spPr>
          <a:xfrm>
            <a:off x="4007619" y="5100818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A0DEEA0A-6002-46BF-9443-BAEC84B6D8C1}"/>
              </a:ext>
            </a:extLst>
          </p:cNvPr>
          <p:cNvSpPr txBox="1"/>
          <p:nvPr/>
        </p:nvSpPr>
        <p:spPr>
          <a:xfrm>
            <a:off x="4426713" y="5100818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h5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270378F-EE41-4EC9-B1E5-026EBB153FDC}"/>
              </a:ext>
            </a:extLst>
          </p:cNvPr>
          <p:cNvSpPr txBox="1"/>
          <p:nvPr/>
        </p:nvSpPr>
        <p:spPr>
          <a:xfrm>
            <a:off x="4815100" y="5100818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h6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7AD7EA65-29C2-4F96-BD88-DEADB021A088}"/>
              </a:ext>
            </a:extLst>
          </p:cNvPr>
          <p:cNvSpPr txBox="1"/>
          <p:nvPr/>
        </p:nvSpPr>
        <p:spPr>
          <a:xfrm>
            <a:off x="5208584" y="5100818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h7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FA0CA783-AE6B-4076-9FB6-445CC868269C}"/>
              </a:ext>
            </a:extLst>
          </p:cNvPr>
          <p:cNvSpPr txBox="1"/>
          <p:nvPr/>
        </p:nvSpPr>
        <p:spPr>
          <a:xfrm>
            <a:off x="5537131" y="5100818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h8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BBE97249-75BE-4C1C-9E41-1491B21ED875}"/>
              </a:ext>
            </a:extLst>
          </p:cNvPr>
          <p:cNvSpPr txBox="1"/>
          <p:nvPr/>
        </p:nvSpPr>
        <p:spPr>
          <a:xfrm>
            <a:off x="5875224" y="5100818"/>
            <a:ext cx="5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h9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C76CD632-250B-4C44-872F-69DFB0B37DDB}"/>
              </a:ext>
            </a:extLst>
          </p:cNvPr>
          <p:cNvSpPr txBox="1"/>
          <p:nvPr/>
        </p:nvSpPr>
        <p:spPr>
          <a:xfrm>
            <a:off x="6195178" y="5108775"/>
            <a:ext cx="58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h10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0EEB36B8-6583-48AD-B3CA-3FFEF3AD8B6D}"/>
              </a:ext>
            </a:extLst>
          </p:cNvPr>
          <p:cNvSpPr txBox="1"/>
          <p:nvPr/>
        </p:nvSpPr>
        <p:spPr>
          <a:xfrm>
            <a:off x="6601307" y="5089598"/>
            <a:ext cx="6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h11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43FF911-353D-498B-AFF2-39CD57D22568}"/>
              </a:ext>
            </a:extLst>
          </p:cNvPr>
          <p:cNvSpPr txBox="1"/>
          <p:nvPr/>
        </p:nvSpPr>
        <p:spPr>
          <a:xfrm>
            <a:off x="6966930" y="5140201"/>
            <a:ext cx="62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</a:rPr>
              <a:t>h12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1D4625A6-FDB1-452B-A0E4-0DB51FBD93BF}"/>
              </a:ext>
            </a:extLst>
          </p:cNvPr>
          <p:cNvSpPr txBox="1"/>
          <p:nvPr/>
        </p:nvSpPr>
        <p:spPr>
          <a:xfrm>
            <a:off x="7317777" y="5100818"/>
            <a:ext cx="75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h13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D637440-C8B9-4AF5-B066-C06A10504094}"/>
              </a:ext>
            </a:extLst>
          </p:cNvPr>
          <p:cNvSpPr txBox="1"/>
          <p:nvPr/>
        </p:nvSpPr>
        <p:spPr>
          <a:xfrm>
            <a:off x="7706164" y="5100818"/>
            <a:ext cx="6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h14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7D620A0B-3811-42C2-A678-54D86EAC348D}"/>
              </a:ext>
            </a:extLst>
          </p:cNvPr>
          <p:cNvSpPr txBox="1"/>
          <p:nvPr/>
        </p:nvSpPr>
        <p:spPr>
          <a:xfrm>
            <a:off x="8099648" y="5100818"/>
            <a:ext cx="68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h15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55A5582-62FB-49B5-A662-6DE3587B3075}"/>
              </a:ext>
            </a:extLst>
          </p:cNvPr>
          <p:cNvSpPr txBox="1"/>
          <p:nvPr/>
        </p:nvSpPr>
        <p:spPr>
          <a:xfrm>
            <a:off x="8552860" y="5100818"/>
            <a:ext cx="8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h16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4" name="曲线连接符 3"/>
          <p:cNvCxnSpPr>
            <a:stCxn id="219" idx="2"/>
            <a:endCxn id="223" idx="2"/>
          </p:cNvCxnSpPr>
          <p:nvPr/>
        </p:nvCxnSpPr>
        <p:spPr>
          <a:xfrm rot="16200000" flipH="1">
            <a:off x="4726076" y="4705394"/>
            <a:ext cx="12700" cy="152951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219" idx="2"/>
            <a:endCxn id="224" idx="2"/>
          </p:cNvCxnSpPr>
          <p:nvPr/>
        </p:nvCxnSpPr>
        <p:spPr>
          <a:xfrm rot="16200000" flipH="1">
            <a:off x="4890349" y="4541120"/>
            <a:ext cx="12700" cy="185805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6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AE01-77CF-4005-830D-DFC27FE3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实验任务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081084-E4FC-4231-9879-5215D5E6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/>
              <a:t>要求下发流表实现以下路由算法：</a:t>
            </a:r>
            <a:endParaRPr lang="en-US" altLang="zh-CN"/>
          </a:p>
          <a:p>
            <a:pPr algn="just"/>
            <a:r>
              <a:rPr lang="en-US" altLang="zh-CN"/>
              <a:t>Left Path Routing (LPR)</a:t>
            </a:r>
            <a:r>
              <a:rPr lang="zh-CN" altLang="en-US"/>
              <a:t>：所有的流都从最左边的路径到达目的地，如</a:t>
            </a:r>
            <a:r>
              <a:rPr lang="en-US" altLang="zh-CN"/>
              <a:t>H3</a:t>
            </a:r>
            <a:r>
              <a:rPr lang="zh-CN" altLang="en-US"/>
              <a:t>到</a:t>
            </a:r>
            <a:r>
              <a:rPr lang="en-US" altLang="zh-CN"/>
              <a:t>H8</a:t>
            </a:r>
            <a:r>
              <a:rPr lang="zh-CN" altLang="en-US"/>
              <a:t>的路径为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H3-&gt;S2-&gt;S9-&gt;S17-&gt;S11-&gt;S4-&gt;H8</a:t>
            </a:r>
          </a:p>
          <a:p>
            <a:pPr algn="just"/>
            <a:r>
              <a:rPr lang="en-US" altLang="zh-CN"/>
              <a:t>Random Selection Routing (RSR)</a:t>
            </a:r>
            <a:r>
              <a:rPr lang="zh-CN" altLang="en-US"/>
              <a:t>：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从可选路径中随机选择一条路径</a:t>
            </a:r>
            <a:endParaRPr lang="en-US" altLang="zh-CN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/>
              <a:t>Least Loaded Routing (LLR):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该方案下流轮流到来，每个流应该选择最大负载最小的路径。例如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H1-&gt;S1-&gt;S9-&gt;S2-&gt;H3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的链路负载为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(2Mbps, 2Mbps, 4Mpbs, 2Mbps)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H1-&gt;S1-&gt;S10-&gt;S2-&gt;H3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的链路负载为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(3Mbps, 3Mbps, 3Mbps, 3Mbps)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，从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H3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的路径应选择后者</a:t>
            </a:r>
            <a:endParaRPr lang="zh-CN" altLang="en-US"/>
          </a:p>
          <a:p>
            <a:pPr algn="just"/>
            <a:endParaRPr lang="zh-CN" altLang="en-US"/>
          </a:p>
          <a:p>
            <a:pPr algn="just"/>
            <a:endParaRPr lang="zh-CN" altLang="en-US"/>
          </a:p>
          <a:p>
            <a:pPr algn="just"/>
            <a:endParaRPr lang="zh-CN" altLang="en-US"/>
          </a:p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1699AF-E014-4877-A8DA-66C35C09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7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AE01-77CF-4005-830D-DFC27FE3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实验任务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081084-E4FC-4231-9879-5215D5E6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给定上述拓扑，并生成流，其中</a:t>
            </a:r>
            <a:endParaRPr lang="en-US" altLang="zh-CN"/>
          </a:p>
          <a:p>
            <a:pPr lvl="1"/>
            <a:r>
              <a:rPr lang="zh-CN" altLang="en-US"/>
              <a:t>每台</a:t>
            </a:r>
            <a:r>
              <a:rPr lang="en-US" altLang="zh-CN"/>
              <a:t>host i (1&lt;=i&lt;=15)</a:t>
            </a:r>
            <a:r>
              <a:rPr lang="zh-CN" altLang="en-US"/>
              <a:t>发送</a:t>
            </a:r>
            <a:r>
              <a:rPr lang="en-US" altLang="zh-CN"/>
              <a:t>8</a:t>
            </a:r>
            <a:r>
              <a:rPr lang="zh-CN" altLang="en-US"/>
              <a:t>条流，每流大小为</a:t>
            </a:r>
            <a:r>
              <a:rPr lang="en-US" altLang="zh-CN"/>
              <a:t>1Mbps</a:t>
            </a:r>
          </a:p>
          <a:p>
            <a:pPr lvl="1"/>
            <a:r>
              <a:rPr lang="zh-CN" altLang="en-US"/>
              <a:t>其中四条流发给</a:t>
            </a:r>
            <a:r>
              <a:rPr lang="en-US" altLang="zh-CN"/>
              <a:t>(i+4)%16</a:t>
            </a:r>
            <a:r>
              <a:rPr lang="zh-CN" altLang="en-US"/>
              <a:t>，另外四条流发给</a:t>
            </a:r>
            <a:r>
              <a:rPr lang="en-US" altLang="zh-CN"/>
              <a:t>(i+5)%16</a:t>
            </a:r>
          </a:p>
          <a:p>
            <a:pPr lvl="1"/>
            <a:r>
              <a:rPr lang="zh-CN" altLang="en-US"/>
              <a:t>所有的</a:t>
            </a:r>
            <a:r>
              <a:rPr lang="en-US" altLang="zh-CN"/>
              <a:t>MAC</a:t>
            </a:r>
            <a:r>
              <a:rPr lang="zh-CN" altLang="en-US"/>
              <a:t>地址给定</a:t>
            </a:r>
            <a:endParaRPr lang="en-US" altLang="zh-CN"/>
          </a:p>
          <a:p>
            <a:r>
              <a:rPr lang="en-US" altLang="zh-CN"/>
              <a:t>mininet</a:t>
            </a:r>
            <a:r>
              <a:rPr lang="zh-CN" altLang="en-US"/>
              <a:t>启动时</a:t>
            </a:r>
            <a:r>
              <a:rPr lang="en-US" altLang="zh-CN"/>
              <a:t>iperf</a:t>
            </a:r>
            <a:r>
              <a:rPr lang="zh-CN" altLang="en-US"/>
              <a:t>会自动产生流</a:t>
            </a:r>
            <a:endParaRPr lang="en-US" altLang="zh-CN"/>
          </a:p>
          <a:p>
            <a:r>
              <a:rPr lang="en-US" altLang="zh-CN">
                <a:latin typeface="+mn-ea"/>
                <a:cs typeface="Times New Roman" panose="02020603050405020304" pitchFamily="18" charset="0"/>
              </a:rPr>
              <a:t>parallel_traffic_generator.py </a:t>
            </a:r>
            <a:r>
              <a:rPr lang="zh-CN" altLang="en-US">
                <a:latin typeface="+mn-ea"/>
                <a:cs typeface="Times New Roman" panose="02020603050405020304" pitchFamily="18" charset="0"/>
              </a:rPr>
              <a:t>流同时生成</a:t>
            </a:r>
            <a:endParaRPr lang="zh-CN" altLang="en-US">
              <a:latin typeface="+mn-ea"/>
            </a:endParaRPr>
          </a:p>
          <a:p>
            <a:r>
              <a:rPr lang="en-US" altLang="zh-CN">
                <a:latin typeface="+mn-ea"/>
                <a:cs typeface="Times New Roman" panose="02020603050405020304" pitchFamily="18" charset="0"/>
              </a:rPr>
              <a:t>sequential_traffic_generator.py </a:t>
            </a:r>
            <a:r>
              <a:rPr lang="zh-CN" altLang="en-US">
                <a:latin typeface="+mn-ea"/>
                <a:cs typeface="Times New Roman" panose="02020603050405020304" pitchFamily="18" charset="0"/>
              </a:rPr>
              <a:t>流间隔生成</a:t>
            </a:r>
            <a:endParaRPr lang="en-US" altLang="zh-CN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+mn-ea"/>
              </a:rPr>
              <a:t>每个脚本持续</a:t>
            </a:r>
            <a:r>
              <a:rPr lang="en-US" altLang="zh-CN">
                <a:latin typeface="+mn-ea"/>
              </a:rPr>
              <a:t>100s</a:t>
            </a:r>
            <a:endParaRPr lang="zh-CN" altLang="en-US">
              <a:latin typeface="+mn-ea"/>
            </a:endParaRPr>
          </a:p>
          <a:p>
            <a:endParaRPr lang="en-US" altLang="zh-CN"/>
          </a:p>
          <a:p>
            <a:pPr marL="457200" lvl="1" indent="0">
              <a:buNone/>
            </a:pPr>
            <a:endParaRPr lang="zh-CN" altLang="en-US"/>
          </a:p>
          <a:p>
            <a:endParaRPr lang="zh-CN" altLang="en-US" sz="2400"/>
          </a:p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1699AF-E014-4877-A8DA-66C35C09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4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F072-9804-4C30-ABCD-C32A4242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基本介绍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0B26E3-28BF-47CE-984C-1C29233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5550E-F68A-4A46-8208-23245CFA5DBE}"/>
              </a:ext>
            </a:extLst>
          </p:cNvPr>
          <p:cNvSpPr txBox="1"/>
          <p:nvPr/>
        </p:nvSpPr>
        <p:spPr>
          <a:xfrm>
            <a:off x="838200" y="2078182"/>
            <a:ext cx="1086196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网络组件：</a:t>
            </a:r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Ryu Controller</a:t>
            </a:r>
            <a:r>
              <a:rPr lang="zh-CN" altLang="en-US" sz="2000"/>
              <a:t>：</a:t>
            </a:r>
            <a:r>
              <a:rPr lang="en-US" altLang="zh-CN" sz="2000"/>
              <a:t>OpenFlow</a:t>
            </a:r>
            <a:r>
              <a:rPr lang="zh-CN" altLang="en-US" sz="2000"/>
              <a:t>接口之上，可以在</a:t>
            </a:r>
            <a:r>
              <a:rPr lang="en-US" altLang="zh-CN" sz="2000"/>
              <a:t>Ryu</a:t>
            </a:r>
            <a:r>
              <a:rPr lang="zh-CN" altLang="en-US" sz="2000"/>
              <a:t>编写自己的控制程序，基于</a:t>
            </a:r>
            <a:r>
              <a:rPr lang="en-US" altLang="zh-CN" sz="200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OpenFlow VirtualSwitch</a:t>
            </a:r>
            <a:r>
              <a:rPr lang="zh-CN" altLang="en-US" sz="2000"/>
              <a:t>：</a:t>
            </a:r>
            <a:r>
              <a:rPr lang="en-US" altLang="zh-CN" sz="2000"/>
              <a:t>OpenFlow</a:t>
            </a:r>
            <a:r>
              <a:rPr lang="zh-CN" altLang="en-US" sz="2000"/>
              <a:t>接口之下，行为与硬件交换机一致，性能弱于硬件交换机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mininet</a:t>
            </a:r>
            <a:r>
              <a:rPr lang="zh-CN" altLang="en-US" sz="2000"/>
              <a:t>：网络模拟平台，建立虚拟的</a:t>
            </a:r>
            <a:r>
              <a:rPr lang="en-US" altLang="zh-CN" sz="2000"/>
              <a:t>OpenFlow</a:t>
            </a:r>
            <a:r>
              <a:rPr lang="zh-CN" altLang="en-US" sz="2000"/>
              <a:t>网络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r>
              <a:rPr lang="en-US" altLang="zh-CN" sz="2000" b="1"/>
              <a:t>Ryu</a:t>
            </a:r>
            <a:r>
              <a:rPr lang="zh-CN" altLang="en-US" sz="2000" b="1"/>
              <a:t>控制器安装：</a:t>
            </a:r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方式</a:t>
            </a:r>
            <a:r>
              <a:rPr lang="en-US" altLang="zh-CN" sz="2000"/>
              <a:t>1</a:t>
            </a:r>
            <a:r>
              <a:rPr lang="zh-CN" altLang="en-US" sz="2000"/>
              <a:t>：</a:t>
            </a:r>
            <a:r>
              <a:rPr lang="en-US" altLang="zh-CN" sz="2000"/>
              <a:t>pip install ryu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方式</a:t>
            </a:r>
            <a:r>
              <a:rPr lang="en-US" altLang="zh-CN" sz="2000"/>
              <a:t>2</a:t>
            </a:r>
            <a:r>
              <a:rPr lang="zh-CN" altLang="en-US" sz="2000"/>
              <a:t>：</a:t>
            </a:r>
            <a:endParaRPr lang="en-US" altLang="zh-CN" sz="2000"/>
          </a:p>
          <a:p>
            <a:r>
              <a:rPr lang="en-US" altLang="zh-CN" sz="2000"/>
              <a:t>     git clone </a:t>
            </a:r>
            <a:r>
              <a:rPr lang="en-US" altLang="zh-CN" sz="2000">
                <a:hlinkClick r:id="rId3"/>
              </a:rPr>
              <a:t>https://github.com/faucetsdn/ryu.git</a:t>
            </a:r>
            <a:endParaRPr lang="en-US" altLang="zh-CN" sz="2000"/>
          </a:p>
          <a:p>
            <a:r>
              <a:rPr lang="en-US" altLang="zh-CN" sz="2000"/>
              <a:t>     cd ryu; pip install .</a:t>
            </a:r>
          </a:p>
          <a:p>
            <a:endParaRPr lang="en-US" altLang="zh-CN" sz="2000"/>
          </a:p>
          <a:p>
            <a:r>
              <a:rPr lang="zh-CN" altLang="en-US" sz="2000" b="1"/>
              <a:t>参考资料</a:t>
            </a:r>
            <a:r>
              <a:rPr lang="zh-CN" altLang="en-US" sz="2000"/>
              <a:t>：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hlinkClick r:id="rId4"/>
              </a:rPr>
              <a:t>https://ryu.readthedocs.io/en/latest/index.html</a:t>
            </a:r>
            <a:r>
              <a:rPr lang="en-US" altLang="zh-CN" sz="2000"/>
              <a:t>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1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3F61D-E135-4579-90B6-AB1B9EDF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实验任务分析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8A15C-274E-4161-9A8C-4671DA4C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下发的流表格式：</a:t>
            </a:r>
            <a:endParaRPr lang="en-US" altLang="zh-CN"/>
          </a:p>
          <a:p>
            <a:pPr marL="0" indent="0">
              <a:buNone/>
            </a:pPr>
            <a:r>
              <a:rPr lang="en-US" altLang="zh-CN" sz="2200" b="1"/>
              <a:t>IP</a:t>
            </a:r>
            <a:r>
              <a:rPr lang="zh-CN" altLang="en-US" sz="2200" b="1"/>
              <a:t>包：</a:t>
            </a:r>
            <a:endParaRPr lang="en-US" altLang="zh-CN" sz="2200" b="1"/>
          </a:p>
          <a:p>
            <a:pPr marL="0" indent="0">
              <a:buNone/>
            </a:pPr>
            <a:r>
              <a:rPr lang="en-US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Match: </a:t>
            </a:r>
            <a:r>
              <a:rPr lang="zh-CN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eth_type</a:t>
            </a:r>
            <a:r>
              <a:rPr lang="en-US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200">
                <a:solidFill>
                  <a:srgbClr val="FF0000"/>
                </a:solidFill>
                <a:latin typeface="Arial Unicode MS"/>
                <a:ea typeface="JetBrains Mono"/>
              </a:rPr>
              <a:t>in_port</a:t>
            </a:r>
            <a:r>
              <a:rPr lang="en-US" altLang="zh-CN" sz="2200">
                <a:solidFill>
                  <a:srgbClr val="080808"/>
                </a:solidFill>
                <a:latin typeface="Arial Unicode MS"/>
              </a:rPr>
              <a:t>, </a:t>
            </a:r>
            <a:r>
              <a:rPr lang="zh-CN" altLang="zh-CN" sz="2200">
                <a:solidFill>
                  <a:srgbClr val="080808"/>
                </a:solidFill>
                <a:latin typeface="Arial Unicode MS"/>
              </a:rPr>
              <a:t>i</a:t>
            </a:r>
            <a:r>
              <a:rPr lang="zh-CN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pv4_src</a:t>
            </a:r>
            <a:r>
              <a:rPr lang="en-US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ipv4_dst</a:t>
            </a:r>
            <a:endParaRPr lang="en-US" altLang="zh-CN" sz="22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0" indent="0">
              <a:buNone/>
            </a:pPr>
            <a:r>
              <a:rPr lang="en-US" altLang="zh-CN" sz="2200">
                <a:solidFill>
                  <a:srgbClr val="080808"/>
                </a:solidFill>
                <a:latin typeface="Arial Unicode MS"/>
              </a:rPr>
              <a:t>Action: </a:t>
            </a:r>
            <a:r>
              <a:rPr lang="zh-CN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OFPActionOutput(</a:t>
            </a:r>
            <a:r>
              <a:rPr lang="en-US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Arial Unicode MS"/>
                <a:ea typeface="JetBrains Mono"/>
              </a:rPr>
              <a:t>outport</a:t>
            </a:r>
            <a:r>
              <a:rPr lang="en-US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endParaRPr lang="en-US" altLang="zh-CN" sz="2200"/>
          </a:p>
          <a:p>
            <a:pPr marL="0" indent="0">
              <a:buNone/>
            </a:pPr>
            <a:r>
              <a:rPr lang="en-US" altLang="zh-CN" sz="2200" b="1"/>
              <a:t>ARP</a:t>
            </a:r>
            <a:r>
              <a:rPr lang="zh-CN" altLang="en-US" sz="2200" b="1"/>
              <a:t>包：</a:t>
            </a:r>
            <a:endParaRPr lang="en-US" altLang="zh-CN" sz="2200" b="1"/>
          </a:p>
          <a:p>
            <a:pPr marL="0" indent="0">
              <a:buNone/>
            </a:pPr>
            <a:r>
              <a:rPr lang="en-US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Match: </a:t>
            </a:r>
            <a:r>
              <a:rPr lang="zh-CN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eth_type</a:t>
            </a:r>
            <a:r>
              <a:rPr lang="en-US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200">
                <a:solidFill>
                  <a:srgbClr val="FF0000"/>
                </a:solidFill>
                <a:latin typeface="Arial Unicode MS"/>
                <a:ea typeface="JetBrains Mono"/>
              </a:rPr>
              <a:t>in_port</a:t>
            </a:r>
            <a:r>
              <a:rPr lang="en-US" altLang="zh-CN" sz="2200">
                <a:solidFill>
                  <a:srgbClr val="080808"/>
                </a:solidFill>
                <a:latin typeface="Arial Unicode MS"/>
              </a:rPr>
              <a:t>, arp_spa</a:t>
            </a:r>
            <a:r>
              <a:rPr lang="en-US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, arp_tpa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80808"/>
                </a:solidFill>
                <a:latin typeface="Arial Unicode MS"/>
              </a:rPr>
              <a:t>Action: </a:t>
            </a:r>
            <a:r>
              <a:rPr lang="zh-CN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OFPActionOutput(</a:t>
            </a:r>
            <a:r>
              <a:rPr lang="en-US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Arial Unicode MS"/>
                <a:ea typeface="JetBrains Mono"/>
              </a:rPr>
              <a:t>outport </a:t>
            </a:r>
            <a:r>
              <a:rPr lang="zh-CN" altLang="zh-CN" sz="220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endParaRPr lang="en-US" altLang="zh-CN" sz="2200"/>
          </a:p>
          <a:p>
            <a:r>
              <a:rPr lang="zh-CN" altLang="en-US"/>
              <a:t>处理首包：</a:t>
            </a:r>
            <a:endParaRPr lang="en-US" altLang="zh-CN"/>
          </a:p>
          <a:p>
            <a:pPr marL="0" indent="0">
              <a:buNone/>
            </a:pPr>
            <a:r>
              <a:rPr lang="zh-CN" altLang="en-US" sz="2400"/>
              <a:t>参考</a:t>
            </a:r>
            <a:r>
              <a:rPr lang="en-US" altLang="zh-CN" sz="2400"/>
              <a:t>simple_switch</a:t>
            </a:r>
            <a:r>
              <a:rPr lang="zh-CN" altLang="en-US" sz="2400"/>
              <a:t>的首包处理，将</a:t>
            </a:r>
            <a:r>
              <a:rPr lang="zh-CN" altLang="zh-CN" sz="2400"/>
              <a:t>actions</a:t>
            </a:r>
            <a:r>
              <a:rPr lang="zh-CN" altLang="en-US" sz="2400"/>
              <a:t>改为</a:t>
            </a:r>
            <a:r>
              <a:rPr lang="zh-CN" altLang="zh-CN" sz="2400"/>
              <a:t> OFPActionOutput(ofproto.OFPP_TABLE)</a:t>
            </a:r>
            <a:endParaRPr lang="en-US" altLang="zh-CN" sz="2400"/>
          </a:p>
          <a:p>
            <a:pPr marL="0" indent="0">
              <a:buNone/>
            </a:pPr>
            <a:endParaRPr lang="zh-CN" altLang="zh-CN" sz="2400"/>
          </a:p>
          <a:p>
            <a:r>
              <a:rPr lang="zh-CN" altLang="en-US" sz="2400"/>
              <a:t>核心工作</a:t>
            </a:r>
            <a:r>
              <a:rPr lang="en-US" altLang="zh-CN" sz="2400"/>
              <a:t>1</a:t>
            </a:r>
            <a:r>
              <a:rPr lang="zh-CN" altLang="en-US" sz="2400"/>
              <a:t>：按要求计算路由</a:t>
            </a:r>
            <a:endParaRPr lang="en-US" altLang="zh-CN" sz="2400"/>
          </a:p>
          <a:p>
            <a:r>
              <a:rPr lang="zh-CN" altLang="en-US" sz="2400"/>
              <a:t>核心工作</a:t>
            </a:r>
            <a:r>
              <a:rPr lang="en-US" altLang="zh-CN" sz="2400"/>
              <a:t>2</a:t>
            </a:r>
            <a:r>
              <a:rPr lang="zh-CN" altLang="en-US" sz="2400"/>
              <a:t>：确定路由路径上每个交换机的</a:t>
            </a:r>
            <a:r>
              <a:rPr lang="en-US" altLang="zh-CN" sz="2400"/>
              <a:t>in_port</a:t>
            </a:r>
            <a:r>
              <a:rPr lang="zh-CN" altLang="en-US" sz="2400"/>
              <a:t>值和</a:t>
            </a:r>
            <a:r>
              <a:rPr lang="en-US" altLang="zh-CN" sz="2400"/>
              <a:t>out_port</a:t>
            </a:r>
            <a:r>
              <a:rPr lang="zh-CN" altLang="en-US" sz="2400"/>
              <a:t>值，以便写</a:t>
            </a:r>
            <a:r>
              <a:rPr lang="en-US" altLang="zh-CN" sz="2400"/>
              <a:t>flow entry</a:t>
            </a:r>
          </a:p>
          <a:p>
            <a:pPr marL="0" indent="0">
              <a:buNone/>
            </a:pPr>
            <a:r>
              <a:rPr lang="zh-CN" altLang="en-US" sz="2400"/>
              <a:t>注：通用代码及交换机间的连接情况已提供（</a:t>
            </a:r>
            <a:r>
              <a:rPr lang="de-DE" altLang="zh-CN" sz="1800" b="0" i="0" u="none" strike="noStrike" baseline="0">
                <a:solidFill>
                  <a:srgbClr val="333333"/>
                </a:solidFill>
                <a:latin typeface="LucidaConsole"/>
              </a:rPr>
              <a:t> ryu-manager </a:t>
            </a:r>
            <a:r>
              <a:rPr lang="en-US" altLang="zh-CN" sz="1800" b="0" i="0" u="none" strike="noStrike" baseline="0">
                <a:solidFill>
                  <a:srgbClr val="333333"/>
                </a:solidFill>
                <a:latin typeface="LucidaConsole"/>
              </a:rPr>
              <a:t>xxx</a:t>
            </a:r>
            <a:r>
              <a:rPr lang="de-DE" altLang="zh-CN" sz="1800" b="0" i="0" u="none" strike="noStrike" baseline="0">
                <a:solidFill>
                  <a:srgbClr val="333333"/>
                </a:solidFill>
                <a:latin typeface="LucidaConsole"/>
              </a:rPr>
              <a:t>.py </a:t>
            </a:r>
            <a:r>
              <a:rPr lang="de-DE" altLang="zh-CN" sz="1800" b="0" i="0" u="none" strike="noStrike" baseline="0">
                <a:solidFill>
                  <a:srgbClr val="0000CD"/>
                </a:solidFill>
                <a:latin typeface="LucidaConsole"/>
              </a:rPr>
              <a:t>--verbose --observe-links </a:t>
            </a:r>
            <a:r>
              <a:rPr lang="zh-CN" altLang="en-US" sz="2400"/>
              <a:t>）</a:t>
            </a: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17CA6-F437-44A6-A9C9-DA505E23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9F1134-53D8-45DE-9D26-14A6DA1D2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33DCB8B-F960-4D4D-B895-1AB13FDF0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FC7E45-C0FA-4B8F-93F5-349CDE18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D51075D-0ED5-45CB-97A7-E133D7E8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274BAD8-64D5-4095-98CD-F26226E0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3D9854F-DEB0-45E7-91D7-0BF22CF1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064AE-23E7-4787-8471-1FACDF01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8F3A2D-DFB7-439C-BBA7-8248E9ADD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提交</a:t>
                </a:r>
                <a:r>
                  <a:rPr lang="en-US" altLang="zh-CN"/>
                  <a:t>LPR.py</a:t>
                </a:r>
                <a:r>
                  <a:rPr lang="zh-CN" altLang="en-US"/>
                  <a:t>，</a:t>
                </a:r>
                <a:r>
                  <a:rPr lang="en-US" altLang="zh-CN"/>
                  <a:t>RSR.py</a:t>
                </a:r>
                <a:r>
                  <a:rPr lang="zh-CN" altLang="en-US"/>
                  <a:t>，</a:t>
                </a:r>
                <a:r>
                  <a:rPr lang="en-US" altLang="zh-CN"/>
                  <a:t>LLR.py</a:t>
                </a:r>
              </a:p>
              <a:p>
                <a:r>
                  <a:rPr lang="zh-CN" altLang="en-US"/>
                  <a:t>使用</a:t>
                </a:r>
                <a:r>
                  <a:rPr lang="en-US" altLang="zh-CN">
                    <a:latin typeface="+mn-ea"/>
                    <a:cs typeface="Times New Roman" panose="02020603050405020304" pitchFamily="18" charset="0"/>
                  </a:rPr>
                  <a:t>parallel_traffic_generator.py </a:t>
                </a:r>
                <a:r>
                  <a:rPr lang="zh-CN" altLang="en-US">
                    <a:latin typeface="+mn-ea"/>
                    <a:cs typeface="Times New Roman" panose="02020603050405020304" pitchFamily="18" charset="0"/>
                  </a:rPr>
                  <a:t>测试</a:t>
                </a:r>
                <a:r>
                  <a:rPr lang="en-US" altLang="zh-CN">
                    <a:latin typeface="+mn-ea"/>
                    <a:cs typeface="Times New Roman" panose="02020603050405020304" pitchFamily="18" charset="0"/>
                  </a:rPr>
                  <a:t>LPR, RSR</a:t>
                </a:r>
              </a:p>
              <a:p>
                <a:r>
                  <a:rPr lang="zh-CN" altLang="en-US">
                    <a:latin typeface="+mn-ea"/>
                    <a:cs typeface="Times New Roman" panose="02020603050405020304" pitchFamily="18" charset="0"/>
                  </a:rPr>
                  <a:t>使用</a:t>
                </a:r>
                <a:r>
                  <a:rPr lang="en-US" altLang="zh-CN">
                    <a:latin typeface="+mn-ea"/>
                    <a:cs typeface="Times New Roman" panose="02020603050405020304" pitchFamily="18" charset="0"/>
                  </a:rPr>
                  <a:t>sequential_traffic_generator.py </a:t>
                </a:r>
                <a:r>
                  <a:rPr lang="zh-CN" altLang="en-US">
                    <a:latin typeface="+mn-ea"/>
                    <a:cs typeface="Times New Roman" panose="02020603050405020304" pitchFamily="18" charset="0"/>
                  </a:rPr>
                  <a:t>测试</a:t>
                </a:r>
                <a:r>
                  <a:rPr lang="en-US" altLang="zh-CN">
                    <a:latin typeface="+mn-ea"/>
                    <a:cs typeface="Times New Roman" panose="02020603050405020304" pitchFamily="18" charset="0"/>
                  </a:rPr>
                  <a:t>LLR.py</a:t>
                </a:r>
              </a:p>
              <a:p>
                <a:r>
                  <a:rPr lang="zh-CN" altLang="en-US"/>
                  <a:t>要求</a:t>
                </a:r>
                <a:r>
                  <a:rPr lang="en-US" altLang="zh-CN"/>
                  <a:t>iperf</a:t>
                </a:r>
                <a:r>
                  <a:rPr lang="zh-CN" altLang="en-US"/>
                  <a:t>流能正确建立</a:t>
                </a:r>
                <a:endParaRPr lang="en-US" altLang="zh-CN"/>
              </a:p>
              <a:p>
                <a:r>
                  <a:rPr lang="en-US" altLang="zh-CN"/>
                  <a:t>LPR/RSR</a:t>
                </a:r>
                <a:r>
                  <a:rPr lang="zh-CN" altLang="en-US"/>
                  <a:t>下输出</a:t>
                </a:r>
                <a:r>
                  <a:rPr lang="en-US" altLang="zh-CN">
                    <a:latin typeface="+mn-ea"/>
                    <a:cs typeface="Times New Roman" panose="02020603050405020304" pitchFamily="18" charset="0"/>
                  </a:rPr>
                  <a:t>H{x%16}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>
                    <a:latin typeface="+mn-ea"/>
                    <a:cs typeface="Times New Roman" panose="02020603050405020304" pitchFamily="18" charset="0"/>
                  </a:rPr>
                  <a:t> H{(x+4)%16}</a:t>
                </a:r>
                <a:r>
                  <a:rPr lang="zh-CN" altLang="en-US">
                    <a:latin typeface="+mn-ea"/>
                    <a:cs typeface="Times New Roman" panose="02020603050405020304" pitchFamily="18" charset="0"/>
                  </a:rPr>
                  <a:t>及</a:t>
                </a:r>
                <a:r>
                  <a:rPr lang="en-US" altLang="zh-CN">
                    <a:latin typeface="+mn-ea"/>
                    <a:cs typeface="Times New Roman" panose="02020603050405020304" pitchFamily="18" charset="0"/>
                  </a:rPr>
                  <a:t>H{x%16}</a:t>
                </a:r>
                <a:r>
                  <a:rPr lang="en-US" altLang="zh-CN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altLang="zh-CN">
                    <a:latin typeface="+mn-ea"/>
                    <a:cs typeface="Times New Roman" panose="02020603050405020304" pitchFamily="18" charset="0"/>
                  </a:rPr>
                  <a:t>H{(x+5)%16}</a:t>
                </a:r>
                <a:r>
                  <a:rPr lang="zh-CN" altLang="en-US">
                    <a:latin typeface="+mn-ea"/>
                    <a:cs typeface="Times New Roman" panose="02020603050405020304" pitchFamily="18" charset="0"/>
                  </a:rPr>
                  <a:t>的路径，其中</a:t>
                </a:r>
                <a:r>
                  <a:rPr lang="en-US" altLang="zh-CN"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zh-CN" altLang="en-US">
                    <a:latin typeface="+mn-ea"/>
                    <a:cs typeface="Times New Roman" panose="02020603050405020304" pitchFamily="18" charset="0"/>
                  </a:rPr>
                  <a:t>为学号的后两位</a:t>
                </a:r>
                <a:endParaRPr lang="en-US" altLang="zh-CN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/>
                  <a:t>LLR</a:t>
                </a:r>
                <a:r>
                  <a:rPr lang="zh-CN" altLang="en-US"/>
                  <a:t>下打印出前</a:t>
                </a:r>
                <a:r>
                  <a:rPr lang="en-US" altLang="zh-CN"/>
                  <a:t>10</a:t>
                </a:r>
                <a:r>
                  <a:rPr lang="zh-CN" altLang="en-US"/>
                  <a:t>条流的路径</a:t>
                </a:r>
              </a:p>
              <a:p>
                <a:endParaRPr lang="en-US" altLang="zh-CN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8F3A2D-DFB7-439C-BBA7-8248E9ADD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56ECD-2633-408A-99CC-225F34C2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5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297F-1F24-4056-A6B6-B6E9336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FB043-F92E-46FA-A816-DEE9115CE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按照实验要求完成实验，提交</a:t>
            </a:r>
            <a:r>
              <a:rPr lang="zh-CN" altLang="en-US"/>
              <a:t>实验报告与源码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提交</a:t>
            </a:r>
            <a:r>
              <a:rPr lang="zh-CN" altLang="en-US"/>
              <a:t>方式：上</a:t>
            </a:r>
            <a:r>
              <a:rPr lang="zh-CN" altLang="en-US" dirty="0"/>
              <a:t>传</a:t>
            </a:r>
            <a:r>
              <a:rPr lang="en-US" altLang="zh-CN" dirty="0" err="1"/>
              <a:t>elearning</a:t>
            </a:r>
            <a:r>
              <a:rPr lang="zh-CN" altLang="en-US" dirty="0"/>
              <a:t>，命名格式：学号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实验</a:t>
            </a:r>
            <a:r>
              <a:rPr lang="zh-CN" altLang="en-US"/>
              <a:t>五</a:t>
            </a:r>
            <a:r>
              <a:rPr lang="en-US" altLang="zh-CN"/>
              <a:t>(2)</a:t>
            </a:r>
            <a:r>
              <a:rPr lang="zh-CN" altLang="en-US"/>
              <a:t> </a:t>
            </a:r>
            <a:endParaRPr lang="en-US" altLang="zh-CN" dirty="0"/>
          </a:p>
          <a:p>
            <a:r>
              <a:rPr lang="en-US" altLang="zh-CN" dirty="0" err="1"/>
              <a:t>ddl</a:t>
            </a:r>
            <a:r>
              <a:rPr lang="en-US" altLang="zh-CN"/>
              <a:t>: 2022/12/22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6B130-8649-4944-9599-4E815248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33059-BF9A-4884-8BF8-53712037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基本介绍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2E90E0-A264-4B20-84E0-2565254D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122" name="Picture 2" descr="openvswitch-intro">
            <a:extLst>
              <a:ext uri="{FF2B5EF4-FFF2-40B4-BE49-F238E27FC236}">
                <a16:creationId xmlns:a16="http://schemas.microsoft.com/office/drawing/2014/main" id="{40AC4E1A-FFB2-4D2B-B21F-280ED1D52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39" y="3370890"/>
            <a:ext cx="5272267" cy="27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2C8C86-C0FC-4ADF-B015-48E9D30FCED3}"/>
              </a:ext>
            </a:extLst>
          </p:cNvPr>
          <p:cNvSpPr txBox="1"/>
          <p:nvPr/>
        </p:nvSpPr>
        <p:spPr>
          <a:xfrm>
            <a:off x="1051316" y="1736987"/>
            <a:ext cx="9051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OpenFlow VirtualSwitch(OVS)</a:t>
            </a:r>
          </a:p>
          <a:p>
            <a:r>
              <a:rPr lang="zh-CN" altLang="en-US"/>
              <a:t>作用：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传递虚拟机</a:t>
            </a:r>
            <a:r>
              <a:rPr lang="en-US" altLang="zh-CN"/>
              <a:t>VM</a:t>
            </a:r>
            <a:r>
              <a:rPr lang="zh-CN" altLang="en-US"/>
              <a:t>之间的流量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以及实现</a:t>
            </a:r>
            <a:r>
              <a:rPr lang="en-US" altLang="zh-CN"/>
              <a:t>VM</a:t>
            </a:r>
            <a:r>
              <a:rPr lang="zh-CN" altLang="en-US"/>
              <a:t>和外界网络的通信</a:t>
            </a:r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334B2D-2575-4C61-9198-6046F576C2EA}"/>
              </a:ext>
            </a:extLst>
          </p:cNvPr>
          <p:cNvSpPr txBox="1"/>
          <p:nvPr/>
        </p:nvSpPr>
        <p:spPr>
          <a:xfrm>
            <a:off x="6354756" y="1797026"/>
            <a:ext cx="5498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Bridge: </a:t>
            </a:r>
            <a:r>
              <a:rPr lang="zh-CN" altLang="en-US"/>
              <a:t>代表一个以太网交换机（</a:t>
            </a:r>
            <a:r>
              <a:rPr lang="en-US" altLang="zh-CN"/>
              <a:t>Switch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Port: </a:t>
            </a:r>
            <a:r>
              <a:rPr lang="zh-CN" altLang="en-US"/>
              <a:t>端口是收发数据包的单元，每个 </a:t>
            </a:r>
            <a:r>
              <a:rPr lang="en-US" altLang="zh-CN"/>
              <a:t>Port </a:t>
            </a:r>
            <a:r>
              <a:rPr lang="zh-CN" altLang="en-US"/>
              <a:t>都隶属于一个 </a:t>
            </a:r>
            <a:r>
              <a:rPr lang="en-US" altLang="zh-CN"/>
              <a:t>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Interface: OVS</a:t>
            </a:r>
            <a:r>
              <a:rPr lang="zh-CN" altLang="en-US"/>
              <a:t>与外部交换数据包的组件，一个接口就是一个网卡，</a:t>
            </a:r>
            <a:r>
              <a:rPr lang="en-US" altLang="zh-CN"/>
              <a:t>OVS</a:t>
            </a:r>
            <a:r>
              <a:rPr lang="zh-CN" altLang="en-US"/>
              <a:t>生成</a:t>
            </a:r>
            <a:r>
              <a:rPr lang="en-US" altLang="zh-CN"/>
              <a:t>/</a:t>
            </a:r>
            <a:r>
              <a:rPr lang="zh-CN" altLang="en-US"/>
              <a:t>物理网卡挂在</a:t>
            </a:r>
            <a:r>
              <a:rPr lang="en-US" altLang="zh-CN"/>
              <a:t>/OS</a:t>
            </a:r>
            <a:r>
              <a:rPr lang="zh-CN" altLang="en-US"/>
              <a:t>生成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datapath: </a:t>
            </a:r>
            <a:r>
              <a:rPr lang="zh-CN" altLang="en-US"/>
              <a:t>在 </a:t>
            </a:r>
            <a:r>
              <a:rPr lang="en-US" altLang="zh-CN"/>
              <a:t>OVS </a:t>
            </a:r>
            <a:r>
              <a:rPr lang="zh-CN" altLang="en-US"/>
              <a:t>中，</a:t>
            </a:r>
            <a:r>
              <a:rPr lang="en-US" altLang="zh-CN"/>
              <a:t>datapath</a:t>
            </a:r>
            <a:r>
              <a:rPr lang="zh-CN" altLang="en-US"/>
              <a:t>负责执行数据交换，每个交换机有一个</a:t>
            </a:r>
            <a:r>
              <a:rPr lang="en-US" altLang="zh-CN"/>
              <a:t>datapath-id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Flow table:</a:t>
            </a:r>
            <a:r>
              <a:rPr lang="zh-CN" altLang="en-US"/>
              <a:t>定义了端口之间数据包的交换规则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5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33059-BF9A-4884-8BF8-53712037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基本介绍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2E90E0-A264-4B20-84E0-2565254D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4487"/>
            <a:ext cx="8801100" cy="4924425"/>
          </a:xfrm>
          <a:prstGeom prst="rect">
            <a:avLst/>
          </a:prstGeom>
        </p:spPr>
      </p:pic>
      <p:cxnSp>
        <p:nvCxnSpPr>
          <p:cNvPr id="40" name="直接箭头连接符 39"/>
          <p:cNvCxnSpPr/>
          <p:nvPr/>
        </p:nvCxnSpPr>
        <p:spPr>
          <a:xfrm flipV="1">
            <a:off x="3065318" y="2493818"/>
            <a:ext cx="2140527" cy="303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771900" y="3927764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异步消息：出现</a:t>
            </a:r>
            <a:r>
              <a:rPr lang="en-US" altLang="zh-CN" b="1"/>
              <a:t>Packet In</a:t>
            </a:r>
            <a:r>
              <a:rPr lang="zh-CN" altLang="en-US" b="1"/>
              <a:t>事件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564582" y="2389909"/>
            <a:ext cx="155863" cy="342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642513" y="3469521"/>
            <a:ext cx="24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根据策略下发规则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329034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33059-BF9A-4884-8BF8-53712037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基本介绍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2E90E0-A264-4B20-84E0-2565254D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BDA6CE-8690-4D4B-BE81-0B6F4BBD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120621" cy="40439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F0135A-CEEC-4FC4-8D6A-169AE7F8848A}"/>
              </a:ext>
            </a:extLst>
          </p:cNvPr>
          <p:cNvSpPr/>
          <p:nvPr/>
        </p:nvSpPr>
        <p:spPr>
          <a:xfrm>
            <a:off x="3334871" y="3584252"/>
            <a:ext cx="870391" cy="444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5C4DF65-0D05-40DB-8BF9-83A922CD57B3}"/>
              </a:ext>
            </a:extLst>
          </p:cNvPr>
          <p:cNvCxnSpPr>
            <a:cxnSpLocks/>
          </p:cNvCxnSpPr>
          <p:nvPr/>
        </p:nvCxnSpPr>
        <p:spPr>
          <a:xfrm>
            <a:off x="4127025" y="4029228"/>
            <a:ext cx="689467" cy="17053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5ED69CB-69A3-4CEC-B487-3B1D418E2E3C}"/>
              </a:ext>
            </a:extLst>
          </p:cNvPr>
          <p:cNvSpPr txBox="1"/>
          <p:nvPr/>
        </p:nvSpPr>
        <p:spPr>
          <a:xfrm>
            <a:off x="4816491" y="5696663"/>
            <a:ext cx="5080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</a:t>
            </a:r>
            <a:r>
              <a:rPr lang="zh-CN" altLang="en-US"/>
              <a:t>的核心部件，实现交换功能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和上层 </a:t>
            </a:r>
            <a:r>
              <a:rPr lang="en-US" altLang="zh-CN"/>
              <a:t>controller </a:t>
            </a:r>
            <a:r>
              <a:rPr lang="zh-CN" altLang="en-US"/>
              <a:t>通信遵从 </a:t>
            </a:r>
            <a:r>
              <a:rPr lang="en-US" altLang="zh-CN"/>
              <a:t>OPENFLOW </a:t>
            </a:r>
            <a:r>
              <a:rPr lang="zh-CN" altLang="en-US"/>
              <a:t>协议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和内核模块通过</a:t>
            </a:r>
            <a:r>
              <a:rPr lang="en-US" altLang="zh-CN"/>
              <a:t>netlink</a:t>
            </a:r>
            <a:r>
              <a:rPr lang="zh-CN" altLang="en-US"/>
              <a:t>通信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30097A-7682-4269-95FA-8ACBE696AF97}"/>
              </a:ext>
            </a:extLst>
          </p:cNvPr>
          <p:cNvSpPr/>
          <p:nvPr/>
        </p:nvSpPr>
        <p:spPr>
          <a:xfrm>
            <a:off x="5097165" y="3599737"/>
            <a:ext cx="870391" cy="444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CE63E95-EC20-465B-BE9B-44240ECD49D7}"/>
              </a:ext>
            </a:extLst>
          </p:cNvPr>
          <p:cNvCxnSpPr>
            <a:stCxn id="13" idx="3"/>
          </p:cNvCxnSpPr>
          <p:nvPr/>
        </p:nvCxnSpPr>
        <p:spPr>
          <a:xfrm>
            <a:off x="5967556" y="3822225"/>
            <a:ext cx="452803" cy="260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8A9FFA5-CD16-493A-AC46-B7804214034E}"/>
              </a:ext>
            </a:extLst>
          </p:cNvPr>
          <p:cNvSpPr txBox="1"/>
          <p:nvPr/>
        </p:nvSpPr>
        <p:spPr>
          <a:xfrm>
            <a:off x="6701932" y="3584252"/>
            <a:ext cx="528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存了整个</a:t>
            </a:r>
            <a:r>
              <a:rPr lang="en-US" altLang="zh-CN"/>
              <a:t>OVS </a:t>
            </a:r>
            <a:r>
              <a:rPr lang="zh-CN" altLang="en-US"/>
              <a:t>的配置信息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ovs-vswitchd </a:t>
            </a:r>
            <a:r>
              <a:rPr lang="zh-CN" altLang="en-US"/>
              <a:t>会根据数据库中的配置信息工作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12E67E-CA08-4C5F-81E3-E3CB796EAECC}"/>
              </a:ext>
            </a:extLst>
          </p:cNvPr>
          <p:cNvSpPr txBox="1"/>
          <p:nvPr/>
        </p:nvSpPr>
        <p:spPr>
          <a:xfrm>
            <a:off x="6513266" y="841052"/>
            <a:ext cx="5012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命令行工具：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ovs-dpctl</a:t>
            </a:r>
            <a:r>
              <a:rPr lang="zh-CN" altLang="en-US"/>
              <a:t>：用来配置交换机内核模块，可以控制转发规则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ovs-ofctl</a:t>
            </a:r>
            <a:r>
              <a:rPr lang="zh-CN" altLang="en-US"/>
              <a:t>：用来控制</a:t>
            </a:r>
            <a:r>
              <a:rPr lang="en-US" altLang="zh-CN"/>
              <a:t>OVS </a:t>
            </a:r>
            <a:r>
              <a:rPr lang="zh-CN" altLang="en-US"/>
              <a:t>作为</a:t>
            </a:r>
            <a:r>
              <a:rPr lang="en-US" altLang="zh-CN"/>
              <a:t>OpenFlow </a:t>
            </a:r>
            <a:r>
              <a:rPr lang="zh-CN" altLang="en-US"/>
              <a:t>交换机工作时候的流表内容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ovs-vsctl</a:t>
            </a:r>
            <a:r>
              <a:rPr lang="zh-CN" altLang="en-US"/>
              <a:t>：主要是获取或者更改</a:t>
            </a:r>
            <a:r>
              <a:rPr lang="en-US" altLang="zh-CN"/>
              <a:t>ovs-vswitchd </a:t>
            </a:r>
            <a:r>
              <a:rPr lang="zh-CN" altLang="en-US"/>
              <a:t>的配置信息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ovsdb-tool</a:t>
            </a:r>
            <a:r>
              <a:rPr lang="zh-CN" altLang="en-US"/>
              <a:t>：数据库管理工具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37FC8E8-8D3A-4DDD-B3A9-C4ADBA5C3CD1}"/>
              </a:ext>
            </a:extLst>
          </p:cNvPr>
          <p:cNvSpPr/>
          <p:nvPr/>
        </p:nvSpPr>
        <p:spPr>
          <a:xfrm>
            <a:off x="1893184" y="4597264"/>
            <a:ext cx="870391" cy="444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F6FBF5-98DA-460B-B534-D60DCA42051A}"/>
              </a:ext>
            </a:extLst>
          </p:cNvPr>
          <p:cNvSpPr/>
          <p:nvPr/>
        </p:nvSpPr>
        <p:spPr>
          <a:xfrm>
            <a:off x="1116514" y="5854133"/>
            <a:ext cx="3142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把从接收端口收到的数据包在流表中进行匹配，并执行匹配到的动作</a:t>
            </a:r>
            <a:endParaRPr lang="en-US" altLang="zh-CN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2ADA0B-15AD-4FC1-8BF5-889D89686597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328380" y="5042240"/>
            <a:ext cx="359403" cy="811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F072-9804-4C30-ABCD-C32A4242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OVS</a:t>
            </a:r>
            <a:r>
              <a:rPr lang="zh-CN" altLang="en-US"/>
              <a:t>命令操作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0B26E3-28BF-47CE-984C-1C29233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5550E-F68A-4A46-8208-23245CFA5DBE}"/>
              </a:ext>
            </a:extLst>
          </p:cNvPr>
          <p:cNvSpPr txBox="1"/>
          <p:nvPr/>
        </p:nvSpPr>
        <p:spPr>
          <a:xfrm>
            <a:off x="877318" y="1405518"/>
            <a:ext cx="10960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命令行工具</a:t>
            </a:r>
            <a:r>
              <a:rPr lang="zh-CN" altLang="en-US"/>
              <a:t>：</a:t>
            </a:r>
            <a:r>
              <a:rPr lang="en-US" altLang="zh-CN"/>
              <a:t> ovs-ofctl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ovs-ofctl --help                             </a:t>
            </a:r>
            <a:r>
              <a:rPr lang="zh-CN" altLang="en-US"/>
              <a:t>显示功能及用法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ovs-ofctl show SWITCH                  </a:t>
            </a:r>
            <a:r>
              <a:rPr lang="zh-CN" altLang="en-US"/>
              <a:t>查看设备信息 </a:t>
            </a:r>
            <a:r>
              <a:rPr lang="en-US" altLang="zh-CN"/>
              <a:t>	  ovs-ofctl show s1</a:t>
            </a:r>
            <a:r>
              <a:rPr lang="zh-CN" altLang="en-US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ovs-ofctl dump-flows SWITCH       </a:t>
            </a:r>
            <a:r>
              <a:rPr lang="zh-CN" altLang="en-US"/>
              <a:t>输出交换机内流表</a:t>
            </a:r>
            <a:r>
              <a:rPr lang="en-US" altLang="zh-CN"/>
              <a:t> ovs-ofctl dump-flows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ovs-ofctl add-flow SWITCH FLOW </a:t>
            </a:r>
            <a:r>
              <a:rPr lang="zh-CN" altLang="en-US"/>
              <a:t>添加流</a:t>
            </a:r>
            <a:r>
              <a:rPr lang="en-US" altLang="zh-CN"/>
              <a:t>		  ovs-ofctl add-flow s1 in_port=1,actions=output:2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 b="1"/>
              <a:t>命令行工具</a:t>
            </a:r>
            <a:r>
              <a:rPr lang="zh-CN" altLang="en-US"/>
              <a:t>：</a:t>
            </a:r>
            <a:r>
              <a:rPr lang="en-US" altLang="zh-CN"/>
              <a:t> ovs-dpctl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ovs-dpctl --help                             </a:t>
            </a:r>
            <a:r>
              <a:rPr lang="zh-CN" altLang="en-US"/>
              <a:t>显示功能及用法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ovs-dpctl dump-flows                     </a:t>
            </a:r>
            <a:r>
              <a:rPr lang="zh-CN" altLang="en-US"/>
              <a:t>输出</a:t>
            </a:r>
            <a:r>
              <a:rPr lang="en-US" altLang="zh-CN"/>
              <a:t>OVS</a:t>
            </a:r>
            <a:r>
              <a:rPr lang="zh-CN" altLang="en-US"/>
              <a:t>的</a:t>
            </a:r>
            <a:r>
              <a:rPr lang="en-US" altLang="zh-CN"/>
              <a:t>kernel flow cache</a:t>
            </a:r>
            <a:r>
              <a:rPr lang="zh-CN" altLang="en-US"/>
              <a:t>表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是整个</a:t>
            </a:r>
            <a:r>
              <a:rPr lang="en-US" altLang="zh-CN"/>
              <a:t>OpenFlow</a:t>
            </a:r>
            <a:r>
              <a:rPr lang="zh-CN" altLang="en-US"/>
              <a:t>流表的子集，存在</a:t>
            </a:r>
            <a:r>
              <a:rPr lang="en-US" altLang="zh-CN"/>
              <a:t>OVS‘s flow cache</a:t>
            </a:r>
            <a:r>
              <a:rPr lang="zh-CN" altLang="en-US"/>
              <a:t>，</a:t>
            </a:r>
            <a:r>
              <a:rPr lang="en-US" altLang="zh-CN"/>
              <a:t>5s</a:t>
            </a:r>
            <a:r>
              <a:rPr lang="zh-CN" altLang="en-US"/>
              <a:t>内失效，这使得</a:t>
            </a:r>
            <a:r>
              <a:rPr lang="en-US" altLang="zh-CN"/>
              <a:t>OVS</a:t>
            </a:r>
            <a:r>
              <a:rPr lang="zh-CN" altLang="en-US"/>
              <a:t>可以支持很大的流表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ovs-dpctl show 		  </a:t>
            </a:r>
            <a:r>
              <a:rPr lang="zh-CN" altLang="en-US"/>
              <a:t>显示包查找信息（包数</a:t>
            </a:r>
            <a:r>
              <a:rPr lang="en-US" altLang="zh-CN"/>
              <a:t>/</a:t>
            </a:r>
            <a:r>
              <a:rPr lang="zh-CN" altLang="en-US"/>
              <a:t>字节数</a:t>
            </a:r>
            <a:r>
              <a:rPr lang="en-US" altLang="zh-CN"/>
              <a:t>/</a:t>
            </a:r>
            <a:r>
              <a:rPr lang="zh-CN" altLang="en-US"/>
              <a:t>命中率）</a:t>
            </a:r>
            <a:r>
              <a:rPr lang="en-US" altLang="zh-CN"/>
              <a:t>-s</a:t>
            </a:r>
            <a:r>
              <a:rPr lang="zh-CN" altLang="en-US"/>
              <a:t>见各端口细节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FAE1FD-E8EF-4B25-BBB2-E582DD8A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8837"/>
            <a:ext cx="12192000" cy="8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0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F072-9804-4C30-ABCD-C32A4242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Ryu</a:t>
            </a:r>
            <a:r>
              <a:rPr lang="zh-CN" altLang="en-US"/>
              <a:t>使用指南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0B26E3-28BF-47CE-984C-1C29233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5550E-F68A-4A46-8208-23245CFA5DBE}"/>
              </a:ext>
            </a:extLst>
          </p:cNvPr>
          <p:cNvSpPr txBox="1"/>
          <p:nvPr/>
        </p:nvSpPr>
        <p:spPr>
          <a:xfrm>
            <a:off x="838200" y="2078182"/>
            <a:ext cx="106822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运行指令</a:t>
            </a:r>
            <a:r>
              <a:rPr lang="zh-CN" altLang="en-US"/>
              <a:t>：</a:t>
            </a:r>
            <a:r>
              <a:rPr lang="en-US" altLang="zh-CN"/>
              <a:t>ryu-manager yourapp.py</a:t>
            </a:r>
          </a:p>
          <a:p>
            <a:r>
              <a:rPr lang="en-US" altLang="zh-CN"/>
              <a:t>/path/ryu/ryu/app </a:t>
            </a:r>
            <a:r>
              <a:rPr lang="zh-CN" altLang="en-US"/>
              <a:t>中有一些例子可供参考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b="1"/>
              <a:t>应用举例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Step 1</a:t>
            </a:r>
            <a:r>
              <a:rPr lang="zh-CN" altLang="en-US"/>
              <a:t>：</a:t>
            </a:r>
            <a:r>
              <a:rPr lang="en-US" altLang="zh-CN"/>
              <a:t>Openflow</a:t>
            </a:r>
            <a:r>
              <a:rPr lang="zh-CN" altLang="en-US"/>
              <a:t>控制器端：</a:t>
            </a:r>
            <a:r>
              <a:rPr lang="en-US" altLang="zh-CN"/>
              <a:t>ryu-manager ./ryu/ryu/app/simple_switch.py --verbose</a:t>
            </a:r>
          </a:p>
          <a:p>
            <a:r>
              <a:rPr lang="en-US" altLang="zh-CN"/>
              <a:t>Step 2</a:t>
            </a:r>
            <a:r>
              <a:rPr lang="zh-CN" altLang="en-US"/>
              <a:t>：</a:t>
            </a:r>
            <a:r>
              <a:rPr lang="en-US" altLang="zh-CN"/>
              <a:t>Mininet</a:t>
            </a:r>
            <a:r>
              <a:rPr lang="zh-CN" altLang="en-US"/>
              <a:t>生成网络：</a:t>
            </a:r>
            <a:r>
              <a:rPr lang="en-US" altLang="zh-CN"/>
              <a:t>sudo mn --topo single,3 --mac --switch ovsk --controller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mininet </a:t>
            </a:r>
            <a:r>
              <a:rPr lang="zh-CN" altLang="en-US"/>
              <a:t>创建三个虚拟主机，给定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在内核中创建一个三端口的</a:t>
            </a:r>
            <a:r>
              <a:rPr lang="en-US" altLang="zh-CN"/>
              <a:t>Openflow</a:t>
            </a:r>
            <a:r>
              <a:rPr lang="zh-CN" altLang="en-US"/>
              <a:t>软件交换机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通过虚拟的以太网线缆连接虚拟主机与软件交换机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为每个主机设置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连接软件交换机与控制器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注：</a:t>
            </a:r>
            <a:r>
              <a:rPr lang="en-US" altLang="zh-CN"/>
              <a:t>simple_switchl2/l3/l4/l5.py</a:t>
            </a:r>
            <a:r>
              <a:rPr lang="zh-CN" altLang="en-US"/>
              <a:t>用不同的</a:t>
            </a:r>
            <a:r>
              <a:rPr lang="en-US" altLang="zh-CN"/>
              <a:t>openflow</a:t>
            </a:r>
            <a:r>
              <a:rPr lang="zh-CN" altLang="en-US"/>
              <a:t>协议版本实现同样的功能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65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F072-9804-4C30-ABCD-C32A4242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Ryu</a:t>
            </a:r>
            <a:r>
              <a:rPr lang="zh-CN" altLang="en-US"/>
              <a:t>使用案例分析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0B26E3-28BF-47CE-984C-1C29233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5550E-F68A-4A46-8208-23245CFA5DBE}"/>
              </a:ext>
            </a:extLst>
          </p:cNvPr>
          <p:cNvSpPr txBox="1"/>
          <p:nvPr/>
        </p:nvSpPr>
        <p:spPr>
          <a:xfrm>
            <a:off x="929070" y="1755756"/>
            <a:ext cx="10682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应用举例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Step 1</a:t>
            </a:r>
            <a:r>
              <a:rPr lang="zh-CN" altLang="en-US"/>
              <a:t>：</a:t>
            </a:r>
            <a:r>
              <a:rPr lang="en-US" altLang="zh-CN"/>
              <a:t>Openflow</a:t>
            </a:r>
            <a:r>
              <a:rPr lang="zh-CN" altLang="en-US"/>
              <a:t>控制器端：</a:t>
            </a:r>
            <a:r>
              <a:rPr lang="en-US" altLang="zh-CN"/>
              <a:t>ryu-manager ./ryu/ryu/app/simple_switch.py --verbose</a:t>
            </a:r>
          </a:p>
          <a:p>
            <a:r>
              <a:rPr lang="en-US" altLang="zh-CN"/>
              <a:t>Step 2</a:t>
            </a:r>
            <a:r>
              <a:rPr lang="zh-CN" altLang="en-US"/>
              <a:t>：</a:t>
            </a:r>
            <a:r>
              <a:rPr lang="en-US" altLang="zh-CN"/>
              <a:t>Mininet</a:t>
            </a:r>
            <a:r>
              <a:rPr lang="zh-CN" altLang="en-US"/>
              <a:t>生成网络：</a:t>
            </a:r>
            <a:r>
              <a:rPr lang="en-US" altLang="zh-CN"/>
              <a:t>sudo mn --topo single,3 --mac --switch ovsk --controller remote</a:t>
            </a:r>
          </a:p>
          <a:p>
            <a:r>
              <a:rPr lang="en-US" altLang="zh-CN"/>
              <a:t>Step 3</a:t>
            </a:r>
            <a:r>
              <a:rPr lang="zh-CN" altLang="en-US"/>
              <a:t>：</a:t>
            </a:r>
            <a:r>
              <a:rPr lang="en-US" altLang="zh-CN"/>
              <a:t>ovs-ofctl</a:t>
            </a:r>
            <a:r>
              <a:rPr lang="zh-CN" altLang="en-US"/>
              <a:t>观察流表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F22ABA-6121-4DA9-B41E-811B16FDB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94" y="3312433"/>
            <a:ext cx="5534025" cy="2162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731EDA-5D75-4E38-8E0F-1FD7B4BA2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755" y="3312433"/>
            <a:ext cx="4352925" cy="752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C2E9CF-B6AA-4E2D-8406-D64D0BFB5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06877"/>
            <a:ext cx="12192000" cy="64947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3BF8FC6-CDDE-4DAB-BC9E-CC27F4268551}"/>
              </a:ext>
            </a:extLst>
          </p:cNvPr>
          <p:cNvSpPr/>
          <p:nvPr/>
        </p:nvSpPr>
        <p:spPr>
          <a:xfrm>
            <a:off x="929070" y="5696663"/>
            <a:ext cx="2645403" cy="200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AE860D6-26DB-4A30-87B0-35AA4988872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574473" y="4714381"/>
            <a:ext cx="3429549" cy="1099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BDB8599-3C9A-4C34-9EA5-B5400AB0E3F0}"/>
              </a:ext>
            </a:extLst>
          </p:cNvPr>
          <p:cNvSpPr txBox="1"/>
          <p:nvPr/>
        </p:nvSpPr>
        <p:spPr>
          <a:xfrm>
            <a:off x="7004022" y="4529715"/>
            <a:ext cx="22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① 流表起初为空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B607510-D78A-4CE7-8CDA-323D8BAC949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794460" y="3902092"/>
            <a:ext cx="1209562" cy="1179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8B8E2CB-0499-4D52-ABCB-2CAB0DA7DAFB}"/>
              </a:ext>
            </a:extLst>
          </p:cNvPr>
          <p:cNvSpPr txBox="1"/>
          <p:nvPr/>
        </p:nvSpPr>
        <p:spPr>
          <a:xfrm>
            <a:off x="7004022" y="4896520"/>
            <a:ext cx="28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② 触发控制器下发规则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BC7E9DA-13E1-4BB5-8F10-5B8C1F120445}"/>
              </a:ext>
            </a:extLst>
          </p:cNvPr>
          <p:cNvSpPr/>
          <p:nvPr/>
        </p:nvSpPr>
        <p:spPr>
          <a:xfrm>
            <a:off x="4584897" y="3974889"/>
            <a:ext cx="1209563" cy="837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C9C6D55-3425-408D-A264-9CB44B74B637}"/>
              </a:ext>
            </a:extLst>
          </p:cNvPr>
          <p:cNvCxnSpPr/>
          <p:nvPr/>
        </p:nvCxnSpPr>
        <p:spPr>
          <a:xfrm>
            <a:off x="5794460" y="4825004"/>
            <a:ext cx="1209562" cy="573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3446797-A315-43D6-A4D7-FA995D302777}"/>
              </a:ext>
            </a:extLst>
          </p:cNvPr>
          <p:cNvSpPr txBox="1"/>
          <p:nvPr/>
        </p:nvSpPr>
        <p:spPr>
          <a:xfrm>
            <a:off x="7004022" y="5214359"/>
            <a:ext cx="40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③ 基于流表的数据层转发更快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1F41E0-A3BF-4D5B-861D-450B389D0845}"/>
              </a:ext>
            </a:extLst>
          </p:cNvPr>
          <p:cNvSpPr/>
          <p:nvPr/>
        </p:nvSpPr>
        <p:spPr>
          <a:xfrm>
            <a:off x="79053" y="6031612"/>
            <a:ext cx="12112947" cy="274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3635570-3E55-45DD-8F2E-1935E5287B1D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6135527" y="5399025"/>
            <a:ext cx="868495" cy="632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362209" y="2254827"/>
            <a:ext cx="62346" cy="105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39491" y="2566555"/>
            <a:ext cx="0" cy="74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5400000">
            <a:off x="-463617" y="3871836"/>
            <a:ext cx="2859945" cy="789709"/>
          </a:xfrm>
          <a:prstGeom prst="bentConnector3">
            <a:avLst>
              <a:gd name="adj1" fmla="val 9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1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7A351-18D5-4BF7-9C70-92E33D83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ARP: Address Resolution Protocol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59863D-3DEE-490A-87DB-C9E476B3698C}"/>
              </a:ext>
            </a:extLst>
          </p:cNvPr>
          <p:cNvSpPr txBox="1">
            <a:spLocks noChangeArrowheads="1"/>
          </p:cNvSpPr>
          <p:nvPr/>
        </p:nvSpPr>
        <p:spPr>
          <a:xfrm>
            <a:off x="6762096" y="1584598"/>
            <a:ext cx="3905904" cy="3881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在</a:t>
            </a:r>
            <a:r>
              <a:rPr lang="en-US" altLang="zh-CN" sz="2400"/>
              <a:t>LAN</a:t>
            </a:r>
            <a:r>
              <a:rPr lang="zh-CN" altLang="en-US" sz="2400"/>
              <a:t>上的每个</a:t>
            </a:r>
            <a:r>
              <a:rPr lang="en-US" altLang="zh-CN" sz="2400"/>
              <a:t>IP</a:t>
            </a:r>
            <a:r>
              <a:rPr lang="zh-CN" altLang="en-US" sz="2400"/>
              <a:t>节点都有一个</a:t>
            </a:r>
            <a:r>
              <a:rPr lang="en-US" altLang="zh-CN" sz="2400">
                <a:solidFill>
                  <a:srgbClr val="FF0000"/>
                </a:solidFill>
              </a:rPr>
              <a:t>ARP</a:t>
            </a:r>
            <a:r>
              <a:rPr lang="zh-CN" altLang="en-US" sz="2400">
                <a:solidFill>
                  <a:srgbClr val="FF0000"/>
                </a:solidFill>
              </a:rPr>
              <a:t>表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ARP</a:t>
            </a:r>
            <a:r>
              <a:rPr lang="zh-CN" altLang="en-US" sz="2400">
                <a:solidFill>
                  <a:srgbClr val="FF0000"/>
                </a:solidFill>
              </a:rPr>
              <a:t>表：</a:t>
            </a:r>
            <a:r>
              <a:rPr lang="zh-CN" altLang="en-US" sz="2400"/>
              <a:t>包括一些</a:t>
            </a:r>
            <a:r>
              <a:rPr lang="en-US" altLang="zh-CN" sz="2400"/>
              <a:t>LAN</a:t>
            </a:r>
            <a:r>
              <a:rPr lang="zh-CN" altLang="en-US" sz="2400"/>
              <a:t>节点</a:t>
            </a:r>
            <a:r>
              <a:rPr lang="en-US" altLang="zh-CN" sz="2400"/>
              <a:t>IP/MAC</a:t>
            </a:r>
            <a:r>
              <a:rPr lang="zh-CN" altLang="en-US" sz="2400"/>
              <a:t>地址的映射</a:t>
            </a: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&lt; IP address; MAC address; TTL&gt;</a:t>
            </a:r>
          </a:p>
          <a:p>
            <a:pPr lvl="1"/>
            <a:r>
              <a:rPr lang="en-US" altLang="zh-CN" sz="1800"/>
              <a:t>TTL</a:t>
            </a:r>
            <a:r>
              <a:rPr lang="zh-CN" altLang="en-US" sz="1800"/>
              <a:t>时间是指地址映射失效的时间</a:t>
            </a:r>
          </a:p>
          <a:p>
            <a:pPr lvl="1"/>
            <a:r>
              <a:rPr lang="zh-CN" altLang="en-US" sz="1800"/>
              <a:t>典型是</a:t>
            </a:r>
            <a:r>
              <a:rPr lang="en-US" altLang="zh-CN" sz="1800"/>
              <a:t>20min</a:t>
            </a:r>
            <a:endParaRPr lang="en-US" sz="1800" dirty="0">
              <a:latin typeface="Gill Sans MT" charset="0"/>
            </a:endParaRP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2D8558FE-EB50-4748-979A-996916EC98A2}"/>
              </a:ext>
            </a:extLst>
          </p:cNvPr>
          <p:cNvGrpSpPr>
            <a:grpSpLocks/>
          </p:cNvGrpSpPr>
          <p:nvPr/>
        </p:nvGrpSpPr>
        <p:grpSpPr bwMode="auto">
          <a:xfrm>
            <a:off x="1930400" y="1298576"/>
            <a:ext cx="4146550" cy="841077"/>
            <a:chOff x="145" y="937"/>
            <a:chExt cx="2612" cy="853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A109F572-E2D6-43A9-A9CC-0E8F01F50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i="0">
                  <a:solidFill>
                    <a:srgbClr val="FF0000"/>
                  </a:solidFill>
                  <a:latin typeface="+mn-ea"/>
                  <a:ea typeface="+mn-ea"/>
                </a:rPr>
                <a:t>Question:</a:t>
              </a:r>
              <a:r>
                <a:rPr lang="zh-CN" altLang="en-US" sz="2400" i="0">
                  <a:latin typeface="+mn-ea"/>
                  <a:ea typeface="+mn-ea"/>
                </a:rPr>
                <a:t>已知</a:t>
              </a:r>
              <a:r>
                <a:rPr lang="en-US" altLang="zh-CN" sz="2400" i="0">
                  <a:latin typeface="+mn-ea"/>
                  <a:ea typeface="+mn-ea"/>
                </a:rPr>
                <a:t>IP</a:t>
              </a:r>
              <a:r>
                <a:rPr lang="zh-CN" altLang="en-US" sz="2400" i="0">
                  <a:latin typeface="+mn-ea"/>
                  <a:ea typeface="+mn-ea"/>
                </a:rPr>
                <a:t>地址，如何</a:t>
              </a:r>
            </a:p>
            <a:p>
              <a:r>
                <a:rPr lang="zh-CN" altLang="en-US" sz="2400" i="0">
                  <a:latin typeface="+mn-ea"/>
                  <a:ea typeface="+mn-ea"/>
                </a:rPr>
                <a:t>确定接口的</a:t>
              </a:r>
              <a:r>
                <a:rPr lang="en-US" altLang="zh-CN" sz="2400" i="0">
                  <a:latin typeface="+mn-ea"/>
                  <a:ea typeface="+mn-ea"/>
                </a:rPr>
                <a:t>MAC</a:t>
              </a:r>
              <a:r>
                <a:rPr lang="zh-CN" altLang="en-US" sz="2400" i="0">
                  <a:latin typeface="+mn-ea"/>
                  <a:ea typeface="+mn-ea"/>
                </a:rPr>
                <a:t>地址</a:t>
              </a:r>
              <a:r>
                <a:rPr lang="en-US" altLang="zh-CN" sz="2400" i="0">
                  <a:latin typeface="+mn-ea"/>
                  <a:ea typeface="+mn-ea"/>
                </a:rPr>
                <a:t>?</a:t>
              </a:r>
              <a:endParaRPr lang="en-US" sz="3200" i="0" dirty="0">
                <a:latin typeface="+mn-ea"/>
                <a:ea typeface="+mn-ea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5117E8B8-B9DD-4881-AB9E-70CA9CE24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" name="Freeform 10">
            <a:extLst>
              <a:ext uri="{FF2B5EF4-FFF2-40B4-BE49-F238E27FC236}">
                <a16:creationId xmlns:a16="http://schemas.microsoft.com/office/drawing/2014/main" id="{26651702-7871-4D7C-A374-3D4E62C473BE}"/>
              </a:ext>
            </a:extLst>
          </p:cNvPr>
          <p:cNvSpPr>
            <a:spLocks/>
          </p:cNvSpPr>
          <p:nvPr/>
        </p:nvSpPr>
        <p:spPr bwMode="auto">
          <a:xfrm>
            <a:off x="3324226" y="3944939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18">
            <a:extLst>
              <a:ext uri="{FF2B5EF4-FFF2-40B4-BE49-F238E27FC236}">
                <a16:creationId xmlns:a16="http://schemas.microsoft.com/office/drawing/2014/main" id="{A4391B01-BEB4-43DC-BE0B-925ED0F0E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1F3ADDFD-5A83-4A67-9F0E-284ABACAB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748B97BF-2FDD-4E2C-AAD0-09F8AAA1F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0589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1EAE1861-B38E-45F4-AD02-542402A99F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6225" y="5322889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60BEE650-9572-4C6C-8F6A-144F4AF62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1A-2F-BB-76-09-AD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8B377268-B135-41CA-A239-C1D77ABAB4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02114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CF1CF019-E706-4F32-BA7B-3A828DD88F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7788" y="465137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EAAA63A5-44E6-4815-912E-17D802C43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58-23-D7-FA-20-B0</a:t>
            </a:r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295075D1-B820-4A28-A1D6-F44D4372E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6076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38665963-2D9D-4706-A433-DDE4C7329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0C-C4-11-6F-E3-98</a:t>
            </a: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58A152AD-41D6-4109-83D5-7BDD116D6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E2D33BA8-E913-4BC0-AD47-02ADD547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71-65-F7-2B-08-53</a:t>
            </a:r>
          </a:p>
        </p:txBody>
      </p:sp>
      <p:sp>
        <p:nvSpPr>
          <p:cNvPr id="21" name="Text Box 30">
            <a:extLst>
              <a:ext uri="{FF2B5EF4-FFF2-40B4-BE49-F238E27FC236}">
                <a16:creationId xmlns:a16="http://schemas.microsoft.com/office/drawing/2014/main" id="{CE3A6D0F-C292-44C6-A013-3605418D1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   LAN</a:t>
            </a:r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C82671DF-7F4B-43EE-A231-7285BD677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137.196.7.23</a:t>
            </a:r>
          </a:p>
        </p:txBody>
      </p:sp>
      <p:sp>
        <p:nvSpPr>
          <p:cNvPr id="23" name="Line 32">
            <a:extLst>
              <a:ext uri="{FF2B5EF4-FFF2-40B4-BE49-F238E27FC236}">
                <a16:creationId xmlns:a16="http://schemas.microsoft.com/office/drawing/2014/main" id="{01CF21E4-92D3-4B5A-87C6-02CB3C0F4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3921126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4" name="Text Box 33">
            <a:extLst>
              <a:ext uri="{FF2B5EF4-FFF2-40B4-BE49-F238E27FC236}">
                <a16:creationId xmlns:a16="http://schemas.microsoft.com/office/drawing/2014/main" id="{DABF84CA-5C01-48CD-AAEC-B07B6B1AC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137.196.7.78</a:t>
            </a:r>
          </a:p>
        </p:txBody>
      </p:sp>
      <p:sp>
        <p:nvSpPr>
          <p:cNvPr id="25" name="Line 34">
            <a:extLst>
              <a:ext uri="{FF2B5EF4-FFF2-40B4-BE49-F238E27FC236}">
                <a16:creationId xmlns:a16="http://schemas.microsoft.com/office/drawing/2014/main" id="{B25849C3-D500-497E-8A9D-605115B36C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98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6" name="Line 35">
            <a:extLst>
              <a:ext uri="{FF2B5EF4-FFF2-40B4-BE49-F238E27FC236}">
                <a16:creationId xmlns:a16="http://schemas.microsoft.com/office/drawing/2014/main" id="{10644B7C-B94A-46D4-B8AB-E2CEB4279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8463" y="4121151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B78A098D-60C4-4586-BA16-21C227FC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137.196.7.14</a:t>
            </a:r>
          </a:p>
        </p:txBody>
      </p:sp>
      <p:sp>
        <p:nvSpPr>
          <p:cNvPr id="28" name="Line 38">
            <a:extLst>
              <a:ext uri="{FF2B5EF4-FFF2-40B4-BE49-F238E27FC236}">
                <a16:creationId xmlns:a16="http://schemas.microsoft.com/office/drawing/2014/main" id="{F3257624-6806-4DC6-B079-0612BD6D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0776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9" name="Text Box 39">
            <a:extLst>
              <a:ext uri="{FF2B5EF4-FFF2-40B4-BE49-F238E27FC236}">
                <a16:creationId xmlns:a16="http://schemas.microsoft.com/office/drawing/2014/main" id="{FB7B7DD4-6E5F-4654-9BA2-194FBCC7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137.196.7.88</a:t>
            </a:r>
          </a:p>
        </p:txBody>
      </p:sp>
      <p:sp>
        <p:nvSpPr>
          <p:cNvPr id="30" name="Rectangle 43">
            <a:extLst>
              <a:ext uri="{FF2B5EF4-FFF2-40B4-BE49-F238E27FC236}">
                <a16:creationId xmlns:a16="http://schemas.microsoft.com/office/drawing/2014/main" id="{053C5FE5-5DE7-49D7-B7FA-365BDFFDE2C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183982" y="4482307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31" name="Group 44">
            <a:extLst>
              <a:ext uri="{FF2B5EF4-FFF2-40B4-BE49-F238E27FC236}">
                <a16:creationId xmlns:a16="http://schemas.microsoft.com/office/drawing/2014/main" id="{44F0F01F-BF0B-497A-AD07-1EACF1912D39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id="32" name="Picture 45" descr="desktop_computer_stylized_medium">
              <a:extLst>
                <a:ext uri="{FF2B5EF4-FFF2-40B4-BE49-F238E27FC236}">
                  <a16:creationId xmlns:a16="http://schemas.microsoft.com/office/drawing/2014/main" id="{19C8086F-ABF4-4627-867C-120D9539D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910200EB-602A-416E-8022-31CBEC778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4" name="Group 47">
            <a:extLst>
              <a:ext uri="{FF2B5EF4-FFF2-40B4-BE49-F238E27FC236}">
                <a16:creationId xmlns:a16="http://schemas.microsoft.com/office/drawing/2014/main" id="{224419FA-BDEB-41FC-B4A8-98C0623452C1}"/>
              </a:ext>
            </a:extLst>
          </p:cNvPr>
          <p:cNvGrpSpPr>
            <a:grpSpLocks/>
          </p:cNvGrpSpPr>
          <p:nvPr/>
        </p:nvGrpSpPr>
        <p:grpSpPr bwMode="auto"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3260176B-0952-46C9-86D2-6802B47F0E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36" name="Group 49">
              <a:extLst>
                <a:ext uri="{FF2B5EF4-FFF2-40B4-BE49-F238E27FC236}">
                  <a16:creationId xmlns:a16="http://schemas.microsoft.com/office/drawing/2014/main" id="{93B757D4-2923-40EF-BC4F-2F0412A24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37" name="Picture 50" descr="desktop_computer_stylized_medium">
                <a:extLst>
                  <a:ext uri="{FF2B5EF4-FFF2-40B4-BE49-F238E27FC236}">
                    <a16:creationId xmlns:a16="http://schemas.microsoft.com/office/drawing/2014/main" id="{78538746-336A-4474-BAEC-B5E707FF5F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Freeform 51">
                <a:extLst>
                  <a:ext uri="{FF2B5EF4-FFF2-40B4-BE49-F238E27FC236}">
                    <a16:creationId xmlns:a16="http://schemas.microsoft.com/office/drawing/2014/main" id="{C22D9FEE-1E45-42E9-B40A-C32D8B6AAB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52">
            <a:extLst>
              <a:ext uri="{FF2B5EF4-FFF2-40B4-BE49-F238E27FC236}">
                <a16:creationId xmlns:a16="http://schemas.microsoft.com/office/drawing/2014/main" id="{D136EBFB-136A-4225-A5C7-4C734845F032}"/>
              </a:ext>
            </a:extLst>
          </p:cNvPr>
          <p:cNvGrpSpPr>
            <a:grpSpLocks/>
          </p:cNvGrpSpPr>
          <p:nvPr/>
        </p:nvGrpSpPr>
        <p:grpSpPr bwMode="auto"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40" name="Rectangle 53">
              <a:extLst>
                <a:ext uri="{FF2B5EF4-FFF2-40B4-BE49-F238E27FC236}">
                  <a16:creationId xmlns:a16="http://schemas.microsoft.com/office/drawing/2014/main" id="{F2637055-DE00-41F3-9AC4-6EF6D1A30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8881E276-4415-4222-B3C7-CC89C6947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42" name="Picture 55" descr="desktop_computer_stylized_medium">
                <a:extLst>
                  <a:ext uri="{FF2B5EF4-FFF2-40B4-BE49-F238E27FC236}">
                    <a16:creationId xmlns:a16="http://schemas.microsoft.com/office/drawing/2014/main" id="{7FA2AEBF-F289-48B6-9FFD-74ED2A146D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Freeform 56">
                <a:extLst>
                  <a:ext uri="{FF2B5EF4-FFF2-40B4-BE49-F238E27FC236}">
                    <a16:creationId xmlns:a16="http://schemas.microsoft.com/office/drawing/2014/main" id="{B181905F-533E-4E26-89A4-53D278FA9C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44" name="Rectangle 58">
            <a:extLst>
              <a:ext uri="{FF2B5EF4-FFF2-40B4-BE49-F238E27FC236}">
                <a16:creationId xmlns:a16="http://schemas.microsoft.com/office/drawing/2014/main" id="{765E5D6D-54CC-4B3C-9FE1-ED1C9D76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1" y="5645151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45" name="Group 59">
            <a:extLst>
              <a:ext uri="{FF2B5EF4-FFF2-40B4-BE49-F238E27FC236}">
                <a16:creationId xmlns:a16="http://schemas.microsoft.com/office/drawing/2014/main" id="{2B0388A3-7296-4B81-8BE8-8AC6226F6D21}"/>
              </a:ext>
            </a:extLst>
          </p:cNvPr>
          <p:cNvGrpSpPr>
            <a:grpSpLocks/>
          </p:cNvGrpSpPr>
          <p:nvPr/>
        </p:nvGrpSpPr>
        <p:grpSpPr bwMode="auto"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id="46" name="Picture 60" descr="desktop_computer_stylized_medium">
              <a:extLst>
                <a:ext uri="{FF2B5EF4-FFF2-40B4-BE49-F238E27FC236}">
                  <a16:creationId xmlns:a16="http://schemas.microsoft.com/office/drawing/2014/main" id="{53F4844F-CAC5-420D-9F90-F46B90C1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61">
              <a:extLst>
                <a:ext uri="{FF2B5EF4-FFF2-40B4-BE49-F238E27FC236}">
                  <a16:creationId xmlns:a16="http://schemas.microsoft.com/office/drawing/2014/main" id="{46D69093-5901-43D2-8397-D32278910F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1" name="灯片编号占位符 50">
            <a:extLst>
              <a:ext uri="{FF2B5EF4-FFF2-40B4-BE49-F238E27FC236}">
                <a16:creationId xmlns:a16="http://schemas.microsoft.com/office/drawing/2014/main" id="{6FA9DDA3-6F4C-49E5-BAA3-9A45BAFA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/>
              <a:t>6-</a:t>
            </a:r>
            <a:fld id="{0FF77860-30BC-E44B-B59F-0A62803B8F54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0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3346</Words>
  <Application>Microsoft Office PowerPoint</Application>
  <PresentationFormat>宽屏</PresentationFormat>
  <Paragraphs>318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 Unicode MS</vt:lpstr>
      <vt:lpstr>LucidaConsole</vt:lpstr>
      <vt:lpstr>PingFang SC</vt:lpstr>
      <vt:lpstr>等线</vt:lpstr>
      <vt:lpstr>等线 Light</vt:lpstr>
      <vt:lpstr>宋体</vt:lpstr>
      <vt:lpstr>Arial</vt:lpstr>
      <vt:lpstr>Calibri</vt:lpstr>
      <vt:lpstr>Cambria Math</vt:lpstr>
      <vt:lpstr>Comic Sans MS</vt:lpstr>
      <vt:lpstr>Gill Sans MT</vt:lpstr>
      <vt:lpstr>Office 主题​​</vt:lpstr>
      <vt:lpstr>网络层控制平面实验 流表下发</vt:lpstr>
      <vt:lpstr>基本介绍</vt:lpstr>
      <vt:lpstr>基本介绍</vt:lpstr>
      <vt:lpstr>基本介绍</vt:lpstr>
      <vt:lpstr>基本介绍</vt:lpstr>
      <vt:lpstr>OVS命令操作</vt:lpstr>
      <vt:lpstr>Ryu使用指南</vt:lpstr>
      <vt:lpstr>Ryu使用案例分析</vt:lpstr>
      <vt:lpstr>ARP: Address Resolution Protocol</vt:lpstr>
      <vt:lpstr>ARP协议：在同一个LAN</vt:lpstr>
      <vt:lpstr>Ryu组件介绍与代码分析 </vt:lpstr>
      <vt:lpstr>Ryu组件介绍与代码分析</vt:lpstr>
      <vt:lpstr>Ryu组件介绍与代码分析</vt:lpstr>
      <vt:lpstr>Ryu组件介绍与代码分析</vt:lpstr>
      <vt:lpstr>Ryu组件介绍与代码分析</vt:lpstr>
      <vt:lpstr>Ryu组件介绍与代码分析</vt:lpstr>
      <vt:lpstr>实验任务</vt:lpstr>
      <vt:lpstr>实验任务</vt:lpstr>
      <vt:lpstr>实验任务</vt:lpstr>
      <vt:lpstr>实验任务分析</vt:lpstr>
      <vt:lpstr>实验要求</vt:lpstr>
      <vt:lpstr>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应用层实验</dc:title>
  <dc:creator>jiang shao</dc:creator>
  <cp:lastModifiedBy>LuCianii11@outlook.com</cp:lastModifiedBy>
  <cp:revision>551</cp:revision>
  <dcterms:created xsi:type="dcterms:W3CDTF">2021-10-11T02:10:22Z</dcterms:created>
  <dcterms:modified xsi:type="dcterms:W3CDTF">2022-12-04T07:41:54Z</dcterms:modified>
</cp:coreProperties>
</file>