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8" r:id="rId2"/>
    <p:sldMasterId id="2147483804" r:id="rId3"/>
  </p:sldMasterIdLst>
  <p:notesMasterIdLst>
    <p:notesMasterId r:id="rId37"/>
  </p:notesMasterIdLst>
  <p:sldIdLst>
    <p:sldId id="256" r:id="rId4"/>
    <p:sldId id="305" r:id="rId5"/>
    <p:sldId id="306" r:id="rId6"/>
    <p:sldId id="307" r:id="rId7"/>
    <p:sldId id="275" r:id="rId8"/>
    <p:sldId id="297" r:id="rId9"/>
    <p:sldId id="264" r:id="rId10"/>
    <p:sldId id="265" r:id="rId11"/>
    <p:sldId id="268" r:id="rId12"/>
    <p:sldId id="282" r:id="rId13"/>
    <p:sldId id="281" r:id="rId14"/>
    <p:sldId id="308" r:id="rId15"/>
    <p:sldId id="270" r:id="rId16"/>
    <p:sldId id="283" r:id="rId17"/>
    <p:sldId id="284" r:id="rId18"/>
    <p:sldId id="288" r:id="rId19"/>
    <p:sldId id="280" r:id="rId20"/>
    <p:sldId id="309" r:id="rId21"/>
    <p:sldId id="289" r:id="rId22"/>
    <p:sldId id="290" r:id="rId23"/>
    <p:sldId id="292" r:id="rId24"/>
    <p:sldId id="257" r:id="rId25"/>
    <p:sldId id="259" r:id="rId26"/>
    <p:sldId id="260" r:id="rId27"/>
    <p:sldId id="261" r:id="rId28"/>
    <p:sldId id="262" r:id="rId29"/>
    <p:sldId id="310" r:id="rId30"/>
    <p:sldId id="298" r:id="rId31"/>
    <p:sldId id="301" r:id="rId32"/>
    <p:sldId id="302" r:id="rId33"/>
    <p:sldId id="303" r:id="rId34"/>
    <p:sldId id="304" r:id="rId35"/>
    <p:sldId id="31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6" autoAdjust="0"/>
    <p:restoredTop sz="95301" autoAdjust="0"/>
  </p:normalViewPr>
  <p:slideViewPr>
    <p:cSldViewPr snapToGrid="0">
      <p:cViewPr>
        <p:scale>
          <a:sx n="92" d="100"/>
          <a:sy n="92" d="100"/>
        </p:scale>
        <p:origin x="-110"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F6BE2-63ED-446C-855F-8EDB419FA354}"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FBB64-BE6D-4358-B0B7-40459329EE8F}" type="slidenum">
              <a:rPr lang="en-US" smtClean="0"/>
              <a:t>‹#›</a:t>
            </a:fld>
            <a:endParaRPr lang="en-US"/>
          </a:p>
        </p:txBody>
      </p:sp>
    </p:spTree>
    <p:extLst>
      <p:ext uri="{BB962C8B-B14F-4D97-AF65-F5344CB8AC3E}">
        <p14:creationId xmlns:p14="http://schemas.microsoft.com/office/powerpoint/2010/main" val="2022255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a:t>
            </a:fld>
            <a:endParaRPr lang="en-US"/>
          </a:p>
        </p:txBody>
      </p:sp>
    </p:spTree>
    <p:extLst>
      <p:ext uri="{BB962C8B-B14F-4D97-AF65-F5344CB8AC3E}">
        <p14:creationId xmlns:p14="http://schemas.microsoft.com/office/powerpoint/2010/main" val="395412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Times New Roman" panose="02020603050405020304" pitchFamily="18" charset="0"/>
              </a:defRPr>
            </a:lvl1pPr>
            <a:lvl2pPr marL="742950" indent="-285750" defTabSz="920750">
              <a:defRPr sz="2400">
                <a:solidFill>
                  <a:schemeClr val="tx1"/>
                </a:solidFill>
                <a:latin typeface="Times New Roman" panose="02020603050405020304" pitchFamily="18" charset="0"/>
              </a:defRPr>
            </a:lvl2pPr>
            <a:lvl3pPr marL="1143000" indent="-228600" defTabSz="920750">
              <a:defRPr sz="2400">
                <a:solidFill>
                  <a:schemeClr val="tx1"/>
                </a:solidFill>
                <a:latin typeface="Times New Roman" panose="02020603050405020304" pitchFamily="18" charset="0"/>
              </a:defRPr>
            </a:lvl3pPr>
            <a:lvl4pPr marL="1600200" indent="-228600" defTabSz="920750">
              <a:defRPr sz="2400">
                <a:solidFill>
                  <a:schemeClr val="tx1"/>
                </a:solidFill>
                <a:latin typeface="Times New Roman" panose="02020603050405020304" pitchFamily="18" charset="0"/>
              </a:defRPr>
            </a:lvl4pPr>
            <a:lvl5pPr marL="2057400" indent="-228600" defTabSz="920750">
              <a:defRPr sz="2400">
                <a:solidFill>
                  <a:schemeClr val="tx1"/>
                </a:solidFill>
                <a:latin typeface="Times New Roman" panose="02020603050405020304" pitchFamily="18" charset="0"/>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defRPr>
            </a:lvl9pPr>
          </a:lstStyle>
          <a:p>
            <a:fld id="{133688F2-6205-4EA5-87FB-B74D8ADE8F49}" type="slidenum">
              <a:rPr lang="en-US" altLang="en-US" sz="1200">
                <a:solidFill>
                  <a:srgbClr val="000000"/>
                </a:solidFill>
                <a:ea typeface="ＭＳ Ｐゴシック" panose="020B0600070205080204" pitchFamily="34" charset="-128"/>
              </a:rPr>
              <a:pPr/>
              <a:t>10</a:t>
            </a:fld>
            <a:endParaRPr lang="en-US" altLang="en-US" sz="1200">
              <a:solidFill>
                <a:srgbClr val="000000"/>
              </a:solidFill>
              <a:ea typeface="ＭＳ Ｐゴシック" panose="020B0600070205080204" pitchFamily="34" charset="-128"/>
            </a:endParaRPr>
          </a:p>
        </p:txBody>
      </p:sp>
      <p:sp>
        <p:nvSpPr>
          <p:cNvPr id="41987" name="Rectangle 2"/>
          <p:cNvSpPr>
            <a:spLocks noGrp="1" noRot="1" noChangeAspect="1" noChangeArrowheads="1" noTextEdit="1"/>
          </p:cNvSpPr>
          <p:nvPr>
            <p:ph type="sldImg"/>
          </p:nvPr>
        </p:nvSpPr>
        <p:spPr>
          <a:xfrm>
            <a:off x="685800" y="1143000"/>
            <a:ext cx="5486400" cy="3086100"/>
          </a:xfrm>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5787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Times New Roman" panose="02020603050405020304" pitchFamily="18" charset="0"/>
              </a:defRPr>
            </a:lvl1pPr>
            <a:lvl2pPr marL="742950" indent="-285750" defTabSz="920750">
              <a:defRPr sz="2400">
                <a:solidFill>
                  <a:schemeClr val="tx1"/>
                </a:solidFill>
                <a:latin typeface="Times New Roman" panose="02020603050405020304" pitchFamily="18" charset="0"/>
              </a:defRPr>
            </a:lvl2pPr>
            <a:lvl3pPr marL="1143000" indent="-228600" defTabSz="920750">
              <a:defRPr sz="2400">
                <a:solidFill>
                  <a:schemeClr val="tx1"/>
                </a:solidFill>
                <a:latin typeface="Times New Roman" panose="02020603050405020304" pitchFamily="18" charset="0"/>
              </a:defRPr>
            </a:lvl3pPr>
            <a:lvl4pPr marL="1600200" indent="-228600" defTabSz="920750">
              <a:defRPr sz="2400">
                <a:solidFill>
                  <a:schemeClr val="tx1"/>
                </a:solidFill>
                <a:latin typeface="Times New Roman" panose="02020603050405020304" pitchFamily="18" charset="0"/>
              </a:defRPr>
            </a:lvl4pPr>
            <a:lvl5pPr marL="2057400" indent="-228600" defTabSz="920750">
              <a:defRPr sz="2400">
                <a:solidFill>
                  <a:schemeClr val="tx1"/>
                </a:solidFill>
                <a:latin typeface="Times New Roman" panose="02020603050405020304" pitchFamily="18" charset="0"/>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defRPr>
            </a:lvl9pPr>
          </a:lstStyle>
          <a:p>
            <a:fld id="{63161200-70F3-48FC-AE73-EE8705F130BB}" type="slidenum">
              <a:rPr lang="en-US" altLang="en-US" sz="1200">
                <a:solidFill>
                  <a:srgbClr val="000000"/>
                </a:solidFill>
                <a:ea typeface="ＭＳ Ｐゴシック" panose="020B0600070205080204" pitchFamily="34" charset="-128"/>
              </a:rPr>
              <a:pPr/>
              <a:t>11</a:t>
            </a:fld>
            <a:endParaRPr lang="en-US" altLang="en-US" sz="1200">
              <a:solidFill>
                <a:srgbClr val="000000"/>
              </a:solidFill>
              <a:ea typeface="ＭＳ Ｐゴシック" panose="020B0600070205080204" pitchFamily="34" charset="-128"/>
            </a:endParaRPr>
          </a:p>
        </p:txBody>
      </p:sp>
      <p:sp>
        <p:nvSpPr>
          <p:cNvPr id="40963" name="Rectangle 2"/>
          <p:cNvSpPr>
            <a:spLocks noGrp="1" noRot="1" noChangeAspect="1" noChangeArrowheads="1" noTextEdit="1"/>
          </p:cNvSpPr>
          <p:nvPr>
            <p:ph type="sldImg"/>
          </p:nvPr>
        </p:nvSpPr>
        <p:spPr>
          <a:xfrm>
            <a:off x="396875" y="693738"/>
            <a:ext cx="6069013" cy="3414712"/>
          </a:xfrm>
          <a:ln/>
        </p:spPr>
      </p:sp>
      <p:sp>
        <p:nvSpPr>
          <p:cNvPr id="40964" name="Rectangle 3"/>
          <p:cNvSpPr>
            <a:spLocks noGrp="1" noChangeArrowheads="1"/>
          </p:cNvSpPr>
          <p:nvPr>
            <p:ph type="body" idx="1"/>
          </p:nvPr>
        </p:nvSpPr>
        <p:spPr>
          <a:xfrm>
            <a:off x="912813" y="4343400"/>
            <a:ext cx="5030787"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412450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12</a:t>
            </a:fld>
            <a:endParaRPr lang="en-US"/>
          </a:p>
        </p:txBody>
      </p:sp>
    </p:spTree>
    <p:extLst>
      <p:ext uri="{BB962C8B-B14F-4D97-AF65-F5344CB8AC3E}">
        <p14:creationId xmlns:p14="http://schemas.microsoft.com/office/powerpoint/2010/main" val="290761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13</a:t>
            </a:fld>
            <a:endParaRPr lang="en-US"/>
          </a:p>
        </p:txBody>
      </p:sp>
    </p:spTree>
    <p:extLst>
      <p:ext uri="{BB962C8B-B14F-4D97-AF65-F5344CB8AC3E}">
        <p14:creationId xmlns:p14="http://schemas.microsoft.com/office/powerpoint/2010/main" val="1283700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82E4B-0A9E-43BD-BA05-E58BDF902689}" type="slidenum">
              <a:rPr lang="en-US" altLang="en-US" sz="1200">
                <a:solidFill>
                  <a:srgbClr val="000000"/>
                </a:solidFill>
              </a:rPr>
              <a:pPr/>
              <a:t>14</a:t>
            </a:fld>
            <a:endParaRPr lang="en-US" altLang="en-US" sz="1200">
              <a:solidFill>
                <a:srgbClr val="000000"/>
              </a:solidFill>
            </a:endParaRPr>
          </a:p>
        </p:txBody>
      </p:sp>
      <p:sp>
        <p:nvSpPr>
          <p:cNvPr id="43011" name="Rectangle 2"/>
          <p:cNvSpPr>
            <a:spLocks noGrp="1" noRot="1" noChangeAspect="1" noChangeArrowheads="1" noTextEdit="1"/>
          </p:cNvSpPr>
          <p:nvPr>
            <p:ph type="sldImg"/>
          </p:nvPr>
        </p:nvSpPr>
        <p:spPr>
          <a:xfrm>
            <a:off x="685800" y="1143000"/>
            <a:ext cx="5486400" cy="3086100"/>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86721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6B0D86-982F-4FBE-8651-B55D507A9FC0}" type="slidenum">
              <a:rPr lang="en-US" altLang="en-US" sz="1200">
                <a:solidFill>
                  <a:srgbClr val="000000"/>
                </a:solidFill>
              </a:rPr>
              <a:pPr/>
              <a:t>15</a:t>
            </a:fld>
            <a:endParaRPr lang="en-US" altLang="en-US" sz="1200">
              <a:solidFill>
                <a:srgbClr val="000000"/>
              </a:solidFill>
            </a:endParaRPr>
          </a:p>
        </p:txBody>
      </p:sp>
      <p:sp>
        <p:nvSpPr>
          <p:cNvPr id="44035" name="Rectangle 2"/>
          <p:cNvSpPr>
            <a:spLocks noGrp="1" noRot="1" noChangeAspect="1" noChangeArrowheads="1" noTextEdit="1"/>
          </p:cNvSpPr>
          <p:nvPr>
            <p:ph type="sldImg"/>
          </p:nvPr>
        </p:nvSpPr>
        <p:spPr>
          <a:xfrm>
            <a:off x="685800" y="1143000"/>
            <a:ext cx="5486400" cy="3086100"/>
          </a:xfrm>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8677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16</a:t>
            </a:fld>
            <a:endParaRPr lang="en-US"/>
          </a:p>
        </p:txBody>
      </p:sp>
    </p:spTree>
    <p:extLst>
      <p:ext uri="{BB962C8B-B14F-4D97-AF65-F5344CB8AC3E}">
        <p14:creationId xmlns:p14="http://schemas.microsoft.com/office/powerpoint/2010/main" val="282762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17</a:t>
            </a:fld>
            <a:endParaRPr lang="en-US"/>
          </a:p>
        </p:txBody>
      </p:sp>
    </p:spTree>
    <p:extLst>
      <p:ext uri="{BB962C8B-B14F-4D97-AF65-F5344CB8AC3E}">
        <p14:creationId xmlns:p14="http://schemas.microsoft.com/office/powerpoint/2010/main" val="181702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18</a:t>
            </a:fld>
            <a:endParaRPr lang="en-US"/>
          </a:p>
        </p:txBody>
      </p:sp>
    </p:spTree>
    <p:extLst>
      <p:ext uri="{BB962C8B-B14F-4D97-AF65-F5344CB8AC3E}">
        <p14:creationId xmlns:p14="http://schemas.microsoft.com/office/powerpoint/2010/main" val="371474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402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a:t>
            </a:fld>
            <a:endParaRPr lang="en-US"/>
          </a:p>
        </p:txBody>
      </p:sp>
    </p:spTree>
    <p:extLst>
      <p:ext uri="{BB962C8B-B14F-4D97-AF65-F5344CB8AC3E}">
        <p14:creationId xmlns:p14="http://schemas.microsoft.com/office/powerpoint/2010/main" val="116342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EFBB64-BE6D-4358-B0B7-40459329EE8F}" type="slidenum">
              <a:rPr lang="en-US" smtClean="0"/>
              <a:t>20</a:t>
            </a:fld>
            <a:endParaRPr lang="en-US"/>
          </a:p>
        </p:txBody>
      </p:sp>
    </p:spTree>
    <p:extLst>
      <p:ext uri="{BB962C8B-B14F-4D97-AF65-F5344CB8AC3E}">
        <p14:creationId xmlns:p14="http://schemas.microsoft.com/office/powerpoint/2010/main" val="1829500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21</a:t>
            </a:fld>
            <a:endParaRPr lang="en-US"/>
          </a:p>
        </p:txBody>
      </p:sp>
    </p:spTree>
    <p:extLst>
      <p:ext uri="{BB962C8B-B14F-4D97-AF65-F5344CB8AC3E}">
        <p14:creationId xmlns:p14="http://schemas.microsoft.com/office/powerpoint/2010/main" val="599505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22</a:t>
            </a:fld>
            <a:endParaRPr lang="en-US"/>
          </a:p>
        </p:txBody>
      </p:sp>
    </p:spTree>
    <p:extLst>
      <p:ext uri="{BB962C8B-B14F-4D97-AF65-F5344CB8AC3E}">
        <p14:creationId xmlns:p14="http://schemas.microsoft.com/office/powerpoint/2010/main" val="1528998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approach in words:</a:t>
            </a:r>
          </a:p>
          <a:p>
            <a:r>
              <a:rPr lang="en-US" sz="1200" b="0" i="0" u="none" strike="noStrike" kern="1200" baseline="0" dirty="0" smtClean="0">
                <a:solidFill>
                  <a:schemeClr val="tx1"/>
                </a:solidFill>
                <a:latin typeface="+mn-lt"/>
                <a:ea typeface="+mn-ea"/>
                <a:cs typeface="+mn-cs"/>
              </a:rPr>
              <a:t> Start with each point in its own cluster.</a:t>
            </a:r>
          </a:p>
          <a:p>
            <a:r>
              <a:rPr lang="en-US" sz="1200" b="0" i="0" u="none" strike="noStrike" kern="1200" baseline="0" dirty="0" smtClean="0">
                <a:solidFill>
                  <a:schemeClr val="tx1"/>
                </a:solidFill>
                <a:latin typeface="+mn-lt"/>
                <a:ea typeface="+mn-ea"/>
                <a:cs typeface="+mn-cs"/>
              </a:rPr>
              <a:t> Identify the closest two clusters and merge them.</a:t>
            </a:r>
          </a:p>
          <a:p>
            <a:r>
              <a:rPr lang="en-US" sz="1200" b="0" i="0" u="none" strike="noStrike" kern="1200" baseline="0" dirty="0" smtClean="0">
                <a:solidFill>
                  <a:schemeClr val="tx1"/>
                </a:solidFill>
                <a:latin typeface="+mn-lt"/>
                <a:ea typeface="+mn-ea"/>
                <a:cs typeface="+mn-cs"/>
              </a:rPr>
              <a:t> Repeat.</a:t>
            </a:r>
          </a:p>
          <a:p>
            <a:r>
              <a:rPr lang="en-US" sz="1200" b="0" i="0" u="none" strike="noStrike" kern="1200" baseline="0" dirty="0" smtClean="0">
                <a:solidFill>
                  <a:schemeClr val="tx1"/>
                </a:solidFill>
                <a:latin typeface="+mn-lt"/>
                <a:ea typeface="+mn-ea"/>
                <a:cs typeface="+mn-cs"/>
              </a:rPr>
              <a:t> Ends when all points are in a single cluster.</a:t>
            </a:r>
            <a:endParaRPr lang="en-US" dirty="0"/>
          </a:p>
        </p:txBody>
      </p:sp>
      <p:sp>
        <p:nvSpPr>
          <p:cNvPr id="4" name="Slide Number Placeholder 3"/>
          <p:cNvSpPr>
            <a:spLocks noGrp="1"/>
          </p:cNvSpPr>
          <p:nvPr>
            <p:ph type="sldNum" sz="quarter" idx="10"/>
          </p:nvPr>
        </p:nvSpPr>
        <p:spPr/>
        <p:txBody>
          <a:bodyPr/>
          <a:lstStyle/>
          <a:p>
            <a:fld id="{40EFBB64-BE6D-4358-B0B7-40459329EE8F}" type="slidenum">
              <a:rPr lang="en-US" smtClean="0"/>
              <a:t>23</a:t>
            </a:fld>
            <a:endParaRPr lang="en-US"/>
          </a:p>
        </p:txBody>
      </p:sp>
    </p:spTree>
    <p:extLst>
      <p:ext uri="{BB962C8B-B14F-4D97-AF65-F5344CB8AC3E}">
        <p14:creationId xmlns:p14="http://schemas.microsoft.com/office/powerpoint/2010/main" val="428558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24</a:t>
            </a:fld>
            <a:endParaRPr lang="en-US"/>
          </a:p>
        </p:txBody>
      </p:sp>
    </p:spTree>
    <p:extLst>
      <p:ext uri="{BB962C8B-B14F-4D97-AF65-F5344CB8AC3E}">
        <p14:creationId xmlns:p14="http://schemas.microsoft.com/office/powerpoint/2010/main" val="679071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25</a:t>
            </a:fld>
            <a:endParaRPr lang="en-US"/>
          </a:p>
        </p:txBody>
      </p:sp>
    </p:spTree>
    <p:extLst>
      <p:ext uri="{BB962C8B-B14F-4D97-AF65-F5344CB8AC3E}">
        <p14:creationId xmlns:p14="http://schemas.microsoft.com/office/powerpoint/2010/main" val="3606705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26</a:t>
            </a:fld>
            <a:endParaRPr lang="en-US"/>
          </a:p>
        </p:txBody>
      </p:sp>
    </p:spTree>
    <p:extLst>
      <p:ext uri="{BB962C8B-B14F-4D97-AF65-F5344CB8AC3E}">
        <p14:creationId xmlns:p14="http://schemas.microsoft.com/office/powerpoint/2010/main" val="1178852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27</a:t>
            </a:fld>
            <a:endParaRPr lang="en-US"/>
          </a:p>
        </p:txBody>
      </p:sp>
    </p:spTree>
    <p:extLst>
      <p:ext uri="{BB962C8B-B14F-4D97-AF65-F5344CB8AC3E}">
        <p14:creationId xmlns:p14="http://schemas.microsoft.com/office/powerpoint/2010/main" val="350748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28</a:t>
            </a:fld>
            <a:endParaRPr lang="en-US"/>
          </a:p>
        </p:txBody>
      </p:sp>
    </p:spTree>
    <p:extLst>
      <p:ext uri="{BB962C8B-B14F-4D97-AF65-F5344CB8AC3E}">
        <p14:creationId xmlns:p14="http://schemas.microsoft.com/office/powerpoint/2010/main" val="1769996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29</a:t>
            </a:fld>
            <a:endParaRPr lang="en-US"/>
          </a:p>
        </p:txBody>
      </p:sp>
    </p:spTree>
    <p:extLst>
      <p:ext uri="{BB962C8B-B14F-4D97-AF65-F5344CB8AC3E}">
        <p14:creationId xmlns:p14="http://schemas.microsoft.com/office/powerpoint/2010/main" val="313395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3</a:t>
            </a:fld>
            <a:endParaRPr lang="en-US"/>
          </a:p>
        </p:txBody>
      </p:sp>
    </p:spTree>
    <p:extLst>
      <p:ext uri="{BB962C8B-B14F-4D97-AF65-F5344CB8AC3E}">
        <p14:creationId xmlns:p14="http://schemas.microsoft.com/office/powerpoint/2010/main" val="2634705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30</a:t>
            </a:fld>
            <a:endParaRPr lang="en-US"/>
          </a:p>
        </p:txBody>
      </p:sp>
    </p:spTree>
    <p:extLst>
      <p:ext uri="{BB962C8B-B14F-4D97-AF65-F5344CB8AC3E}">
        <p14:creationId xmlns:p14="http://schemas.microsoft.com/office/powerpoint/2010/main" val="1357368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31</a:t>
            </a:fld>
            <a:endParaRPr lang="en-US"/>
          </a:p>
        </p:txBody>
      </p:sp>
    </p:spTree>
    <p:extLst>
      <p:ext uri="{BB962C8B-B14F-4D97-AF65-F5344CB8AC3E}">
        <p14:creationId xmlns:p14="http://schemas.microsoft.com/office/powerpoint/2010/main" val="720916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32</a:t>
            </a:fld>
            <a:endParaRPr lang="en-US"/>
          </a:p>
        </p:txBody>
      </p:sp>
    </p:spTree>
    <p:extLst>
      <p:ext uri="{BB962C8B-B14F-4D97-AF65-F5344CB8AC3E}">
        <p14:creationId xmlns:p14="http://schemas.microsoft.com/office/powerpoint/2010/main" val="378694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33</a:t>
            </a:fld>
            <a:endParaRPr lang="en-US"/>
          </a:p>
        </p:txBody>
      </p:sp>
    </p:spTree>
    <p:extLst>
      <p:ext uri="{BB962C8B-B14F-4D97-AF65-F5344CB8AC3E}">
        <p14:creationId xmlns:p14="http://schemas.microsoft.com/office/powerpoint/2010/main" val="297309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4</a:t>
            </a:fld>
            <a:endParaRPr lang="en-US"/>
          </a:p>
        </p:txBody>
      </p:sp>
    </p:spTree>
    <p:extLst>
      <p:ext uri="{BB962C8B-B14F-4D97-AF65-F5344CB8AC3E}">
        <p14:creationId xmlns:p14="http://schemas.microsoft.com/office/powerpoint/2010/main" val="223196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5</a:t>
            </a:fld>
            <a:endParaRPr lang="en-US"/>
          </a:p>
        </p:txBody>
      </p:sp>
    </p:spTree>
    <p:extLst>
      <p:ext uri="{BB962C8B-B14F-4D97-AF65-F5344CB8AC3E}">
        <p14:creationId xmlns:p14="http://schemas.microsoft.com/office/powerpoint/2010/main" val="298785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EFBB64-BE6D-4358-B0B7-40459329EE8F}" type="slidenum">
              <a:rPr lang="en-US" smtClean="0"/>
              <a:t>6</a:t>
            </a:fld>
            <a:endParaRPr lang="en-US"/>
          </a:p>
        </p:txBody>
      </p:sp>
    </p:spTree>
    <p:extLst>
      <p:ext uri="{BB962C8B-B14F-4D97-AF65-F5344CB8AC3E}">
        <p14:creationId xmlns:p14="http://schemas.microsoft.com/office/powerpoint/2010/main" val="158315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0A50225-8712-4F60-871B-318845551464}" type="slidenum">
              <a:rPr lang="en-GB" altLang="en-US">
                <a:solidFill>
                  <a:srgbClr val="000000"/>
                </a:solidFill>
              </a:rPr>
              <a:pPr/>
              <a:t>7</a:t>
            </a:fld>
            <a:endParaRPr lang="en-GB" altLang="en-US">
              <a:solidFill>
                <a:srgbClr val="000000"/>
              </a:solidFill>
            </a:endParaRPr>
          </a:p>
        </p:txBody>
      </p:sp>
    </p:spTree>
    <p:extLst>
      <p:ext uri="{BB962C8B-B14F-4D97-AF65-F5344CB8AC3E}">
        <p14:creationId xmlns:p14="http://schemas.microsoft.com/office/powerpoint/2010/main" val="410257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B0F2AD0-8406-4792-AFBD-004C62BEC78E}" type="slidenum">
              <a:rPr lang="en-GB" altLang="en-US">
                <a:solidFill>
                  <a:srgbClr val="000000"/>
                </a:solidFill>
              </a:rPr>
              <a:pPr/>
              <a:t>8</a:t>
            </a:fld>
            <a:endParaRPr lang="en-GB" altLang="en-US">
              <a:solidFill>
                <a:srgbClr val="000000"/>
              </a:solidFill>
            </a:endParaRPr>
          </a:p>
        </p:txBody>
      </p:sp>
    </p:spTree>
    <p:extLst>
      <p:ext uri="{BB962C8B-B14F-4D97-AF65-F5344CB8AC3E}">
        <p14:creationId xmlns:p14="http://schemas.microsoft.com/office/powerpoint/2010/main" val="147078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8243C4-84E7-4E84-BCEB-1140A413DB70}" type="slidenum">
              <a:rPr lang="en-GB" altLang="en-US">
                <a:solidFill>
                  <a:srgbClr val="000000"/>
                </a:solidFill>
              </a:rPr>
              <a:pPr/>
              <a:t>9</a:t>
            </a:fld>
            <a:endParaRPr lang="en-GB" altLang="en-US">
              <a:solidFill>
                <a:srgbClr val="000000"/>
              </a:solidFill>
            </a:endParaRPr>
          </a:p>
        </p:txBody>
      </p:sp>
      <p:sp>
        <p:nvSpPr>
          <p:cNvPr id="2" name="Notes Placeholder 1"/>
          <p:cNvSpPr>
            <a:spLocks noGrp="1"/>
          </p:cNvSpPr>
          <p:nvPr>
            <p:ph type="body" idx="1"/>
          </p:nvPr>
        </p:nvSpPr>
        <p:spPr/>
        <p:txBody>
          <a:bodyPr/>
          <a:lstStyle/>
          <a:p>
            <a:r>
              <a:rPr lang="en-US" dirty="0" smtClean="0"/>
              <a:t>Complications:</a:t>
            </a:r>
          </a:p>
          <a:p>
            <a:pPr marL="171450" indent="-171450">
              <a:buFont typeface="Arial" panose="020B0604020202020204" pitchFamily="34" charset="0"/>
              <a:buChar char="•"/>
            </a:pPr>
            <a:r>
              <a:rPr lang="en-US" altLang="en-US" sz="1200" b="0" dirty="0" smtClean="0">
                <a:effectLst/>
              </a:rPr>
              <a:t>Interval-scaled variables</a:t>
            </a:r>
          </a:p>
          <a:p>
            <a:pPr marL="171450" indent="-171450">
              <a:buFont typeface="Arial" panose="020B0604020202020204" pitchFamily="34" charset="0"/>
              <a:buChar char="•"/>
            </a:pPr>
            <a:r>
              <a:rPr lang="en-US" altLang="en-US" sz="1200" b="0" dirty="0" smtClean="0">
                <a:effectLst/>
              </a:rPr>
              <a:t>Binary variables</a:t>
            </a:r>
          </a:p>
          <a:p>
            <a:pPr marL="171450" indent="-171450">
              <a:buFont typeface="Arial" panose="020B0604020202020204" pitchFamily="34" charset="0"/>
              <a:buChar char="•"/>
            </a:pPr>
            <a:r>
              <a:rPr lang="en-US" altLang="en-US" sz="1200" b="0" dirty="0" smtClean="0">
                <a:effectLst/>
              </a:rPr>
              <a:t>Nominal, ordinal, and ratio variables</a:t>
            </a:r>
          </a:p>
          <a:p>
            <a:pPr marL="171450" indent="-171450">
              <a:buFont typeface="Arial" panose="020B0604020202020204" pitchFamily="34" charset="0"/>
              <a:buChar char="•"/>
            </a:pPr>
            <a:r>
              <a:rPr lang="en-US" altLang="en-US" sz="1200" b="0" dirty="0" smtClean="0">
                <a:effectLst/>
              </a:rPr>
              <a:t>Variables of mixed types</a:t>
            </a:r>
          </a:p>
          <a:p>
            <a:pPr marL="171450" indent="-171450">
              <a:buFont typeface="Arial" panose="020B0604020202020204" pitchFamily="34" charset="0"/>
              <a:buChar char="•"/>
            </a:pPr>
            <a:r>
              <a:rPr lang="en-US" altLang="en-US" sz="1200" b="0" dirty="0" smtClean="0">
                <a:effectLst/>
              </a:rPr>
              <a:t>Complex data types</a:t>
            </a:r>
          </a:p>
          <a:p>
            <a:endParaRPr lang="en-US" dirty="0"/>
          </a:p>
        </p:txBody>
      </p:sp>
    </p:spTree>
    <p:extLst>
      <p:ext uri="{BB962C8B-B14F-4D97-AF65-F5344CB8AC3E}">
        <p14:creationId xmlns:p14="http://schemas.microsoft.com/office/powerpoint/2010/main" val="74632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2DC6D5-91DB-44F5-9044-06E264769398}"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129588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DC6D5-91DB-44F5-9044-06E264769398}"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18689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DC6D5-91DB-44F5-9044-06E264769398}"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1612479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9F757-907E-432A-8EBA-287A1142EA1A}"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335639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9F757-907E-432A-8EBA-287A1142EA1A}"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4057841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2"/>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9F757-907E-432A-8EBA-287A1142EA1A}"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86170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9F757-907E-432A-8EBA-287A1142EA1A}"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278872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9F757-907E-432A-8EBA-287A1142EA1A}"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66749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9F757-907E-432A-8EBA-287A1142EA1A}"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2390057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9F757-907E-432A-8EBA-287A1142EA1A}"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1065723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9F757-907E-432A-8EBA-287A1142EA1A}"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308832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DC6D5-91DB-44F5-9044-06E264769398}"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505675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9F757-907E-432A-8EBA-287A1142EA1A}"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1344575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9F757-907E-432A-8EBA-287A1142EA1A}"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2538512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9F757-907E-432A-8EBA-287A1142EA1A}"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66CE2-E62A-4CF0-8C21-37C3FF2405BA}" type="slidenum">
              <a:rPr lang="en-US" smtClean="0"/>
              <a:t>‹#›</a:t>
            </a:fld>
            <a:endParaRPr lang="en-US"/>
          </a:p>
        </p:txBody>
      </p:sp>
    </p:spTree>
    <p:extLst>
      <p:ext uri="{BB962C8B-B14F-4D97-AF65-F5344CB8AC3E}">
        <p14:creationId xmlns:p14="http://schemas.microsoft.com/office/powerpoint/2010/main" val="3035565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730424-5B0E-4E4C-A231-51E707303FA3}"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30424-5B0E-4E4C-A231-51E707303FA3}"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730424-5B0E-4E4C-A231-51E707303FA3}"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730424-5B0E-4E4C-A231-51E707303FA3}"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730424-5B0E-4E4C-A231-51E707303FA3}"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730424-5B0E-4E4C-A231-51E707303FA3}"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30424-5B0E-4E4C-A231-51E707303FA3}"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2"/>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2DC6D5-91DB-44F5-9044-06E264769398}"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1373307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30424-5B0E-4E4C-A231-51E707303FA3}"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7D9A2-BFE2-4439-A6A7-46B854A55F3C}"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3730424-5B0E-4E4C-A231-51E707303FA3}" type="datetimeFigureOut">
              <a:rPr lang="en-US" smtClean="0"/>
              <a:t>6/13/2018</a:t>
            </a:fld>
            <a:endParaRPr lang="en-US"/>
          </a:p>
        </p:txBody>
      </p:sp>
      <p:sp>
        <p:nvSpPr>
          <p:cNvPr id="9" name="Slide Number Placeholder 8"/>
          <p:cNvSpPr>
            <a:spLocks noGrp="1"/>
          </p:cNvSpPr>
          <p:nvPr>
            <p:ph type="sldNum" sz="quarter" idx="11"/>
          </p:nvPr>
        </p:nvSpPr>
        <p:spPr/>
        <p:txBody>
          <a:bodyPr/>
          <a:lstStyle/>
          <a:p>
            <a:fld id="{2097D9A2-BFE2-4439-A6A7-46B854A55F3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30424-5B0E-4E4C-A231-51E707303FA3}"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30424-5B0E-4E4C-A231-51E707303FA3}"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97D9A2-BFE2-4439-A6A7-46B854A55F3C}"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295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0" y="3962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p:txBody>
          <a:bodyPr/>
          <a:lstStyle>
            <a:lvl1pPr>
              <a:defRPr/>
            </a:lvl1pPr>
          </a:lstStyle>
          <a:p>
            <a:fld id="{2CCB1C0C-788A-4582-A3A1-FAC87A22E300}" type="slidenum">
              <a:rPr lang="en-US" altLang="en-US">
                <a:solidFill>
                  <a:srgbClr val="3333CC"/>
                </a:solidFill>
              </a:rPr>
              <a:pPr/>
              <a:t>‹#›</a:t>
            </a:fld>
            <a:endParaRPr lang="en-US" altLang="en-US">
              <a:solidFill>
                <a:srgbClr val="3333CC"/>
              </a:solidFill>
            </a:endParaRPr>
          </a:p>
        </p:txBody>
      </p:sp>
    </p:spTree>
    <p:extLst>
      <p:ext uri="{BB962C8B-B14F-4D97-AF65-F5344CB8AC3E}">
        <p14:creationId xmlns:p14="http://schemas.microsoft.com/office/powerpoint/2010/main" val="3959175432"/>
      </p:ext>
    </p:extLst>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4300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8915ACF5-D93A-4942-8AF5-B2808DB37515}" type="slidenum">
              <a:rPr lang="en-US" altLang="en-US">
                <a:solidFill>
                  <a:srgbClr val="3333CC"/>
                </a:solidFill>
              </a:rPr>
              <a:pPr/>
              <a:t>‹#›</a:t>
            </a:fld>
            <a:endParaRPr lang="en-US" altLang="en-US" sz="1400" b="0">
              <a:solidFill>
                <a:srgbClr val="000000"/>
              </a:solidFill>
            </a:endParaRPr>
          </a:p>
        </p:txBody>
      </p:sp>
    </p:spTree>
    <p:extLst>
      <p:ext uri="{BB962C8B-B14F-4D97-AF65-F5344CB8AC3E}">
        <p14:creationId xmlns:p14="http://schemas.microsoft.com/office/powerpoint/2010/main" val="14949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2DC6D5-91DB-44F5-9044-06E264769398}"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3205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2DC6D5-91DB-44F5-9044-06E264769398}" type="datetimeFigureOut">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35693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2DC6D5-91DB-44F5-9044-06E264769398}" type="datetimeFigureOut">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176661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DC6D5-91DB-44F5-9044-06E264769398}" type="datetimeFigureOut">
              <a:rPr lang="en-US" smtClean="0"/>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390363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C6D5-91DB-44F5-9044-06E264769398}"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383579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C6D5-91DB-44F5-9044-06E264769398}" type="datetimeFigureOut">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C4145-BBA9-4ABE-A97F-FFAC7FEC4658}" type="slidenum">
              <a:rPr lang="en-US" smtClean="0"/>
              <a:t>‹#›</a:t>
            </a:fld>
            <a:endParaRPr lang="en-US"/>
          </a:p>
        </p:txBody>
      </p:sp>
    </p:spTree>
    <p:extLst>
      <p:ext uri="{BB962C8B-B14F-4D97-AF65-F5344CB8AC3E}">
        <p14:creationId xmlns:p14="http://schemas.microsoft.com/office/powerpoint/2010/main" val="306782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DC6D5-91DB-44F5-9044-06E264769398}" type="datetimeFigureOut">
              <a:rPr lang="en-US" smtClean="0"/>
              <a:t>6/13/2018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C4145-BBA9-4ABE-A97F-FFAC7FEC4658}" type="slidenum">
              <a:rPr lang="en-US" smtClean="0"/>
              <a:t>‹#›</a:t>
            </a:fld>
            <a:endParaRPr lang="en-US"/>
          </a:p>
        </p:txBody>
      </p:sp>
    </p:spTree>
    <p:extLst>
      <p:ext uri="{BB962C8B-B14F-4D97-AF65-F5344CB8AC3E}">
        <p14:creationId xmlns:p14="http://schemas.microsoft.com/office/powerpoint/2010/main" val="143234092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9F757-907E-432A-8EBA-287A1142EA1A}" type="datetimeFigureOut">
              <a:rPr lang="en-US" smtClean="0"/>
              <a:t>6/13/2018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66CE2-E62A-4CF0-8C21-37C3FF2405BA}" type="slidenum">
              <a:rPr lang="en-US" smtClean="0"/>
              <a:t>‹#›</a:t>
            </a:fld>
            <a:endParaRPr lang="en-US"/>
          </a:p>
        </p:txBody>
      </p:sp>
    </p:spTree>
    <p:extLst>
      <p:ext uri="{BB962C8B-B14F-4D97-AF65-F5344CB8AC3E}">
        <p14:creationId xmlns:p14="http://schemas.microsoft.com/office/powerpoint/2010/main" val="130399381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7CC4145-BBA9-4ABE-A97F-FFAC7FEC4658}"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AA2DC6D5-91DB-44F5-9044-06E264769398}" type="datetimeFigureOut">
              <a:rPr lang="en-US" smtClean="0"/>
              <a:t>6/13/2018</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0.xml"/><Relationship Id="rId7"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11.emf"/><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15.wmf"/><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1.wmf"/><Relationship Id="rId3" Type="http://schemas.openxmlformats.org/officeDocument/2006/relationships/notesSlide" Target="../notesSlides/notesSlide14.xml"/><Relationship Id="rId7" Type="http://schemas.openxmlformats.org/officeDocument/2006/relationships/image" Target="../media/image18.wmf"/><Relationship Id="rId12" Type="http://schemas.openxmlformats.org/officeDocument/2006/relationships/oleObject" Target="../embeddings/oleObject15.bin"/><Relationship Id="rId2" Type="http://schemas.openxmlformats.org/officeDocument/2006/relationships/slideLayout" Target="../slideLayouts/slideLayout34.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wmf"/><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6.xml"/><Relationship Id="rId7" Type="http://schemas.openxmlformats.org/officeDocument/2006/relationships/image" Target="../media/image23.wmf"/><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5.xml"/><Relationship Id="rId7" Type="http://schemas.openxmlformats.org/officeDocument/2006/relationships/image" Target="../media/image30.wmf"/><Relationship Id="rId2" Type="http://schemas.openxmlformats.org/officeDocument/2006/relationships/slideLayout" Target="../slideLayouts/slideLayout24.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2.</a:t>
            </a:r>
            <a:br>
              <a:rPr lang="en-US" dirty="0" smtClean="0"/>
            </a:br>
            <a:r>
              <a:rPr lang="en-US" dirty="0"/>
              <a:t>Unsupervised learning: distances and clustering</a:t>
            </a:r>
            <a:r>
              <a:rPr lang="en-US" dirty="0" smtClean="0"/>
              <a:t> </a:t>
            </a:r>
            <a:endParaRPr lang="en-US" dirty="0"/>
          </a:p>
        </p:txBody>
      </p:sp>
      <p:sp>
        <p:nvSpPr>
          <p:cNvPr id="3" name="Subtitle 2"/>
          <p:cNvSpPr>
            <a:spLocks noGrp="1"/>
          </p:cNvSpPr>
          <p:nvPr>
            <p:ph type="subTitle" idx="1"/>
          </p:nvPr>
        </p:nvSpPr>
        <p:spPr>
          <a:xfrm>
            <a:off x="1524000" y="4643719"/>
            <a:ext cx="9144000" cy="1205765"/>
          </a:xfrm>
        </p:spPr>
        <p:txBody>
          <a:bodyPr/>
          <a:lstStyle/>
          <a:p>
            <a:r>
              <a:rPr lang="en-US" dirty="0" smtClean="0"/>
              <a:t>Philip Moos and Jeff Chang</a:t>
            </a:r>
            <a:endParaRPr lang="en-US" dirty="0"/>
          </a:p>
        </p:txBody>
      </p:sp>
      <p:sp>
        <p:nvSpPr>
          <p:cNvPr id="4" name="Slide Number Placeholder 5"/>
          <p:cNvSpPr>
            <a:spLocks noGrp="1"/>
          </p:cNvSpPr>
          <p:nvPr>
            <p:ph type="sldNum" sz="quarter" idx="12"/>
          </p:nvPr>
        </p:nvSpPr>
        <p:spPr/>
        <p:txBody>
          <a:bodyPr/>
          <a:lstStyle/>
          <a:p>
            <a:fld id="{542DF9C2-3F66-497D-9FE5-9253C02DC2EB}" type="slidenum">
              <a:rPr lang="en-US" altLang="en-US">
                <a:solidFill>
                  <a:srgbClr val="000000"/>
                </a:solidFill>
              </a:rPr>
              <a:pPr/>
              <a:t>1</a:t>
            </a:fld>
            <a:endParaRPr lang="en-US" altLang="en-US" dirty="0">
              <a:solidFill>
                <a:srgbClr val="000000"/>
              </a:solidFill>
            </a:endParaRPr>
          </a:p>
        </p:txBody>
      </p:sp>
    </p:spTree>
    <p:extLst>
      <p:ext uri="{BB962C8B-B14F-4D97-AF65-F5344CB8AC3E}">
        <p14:creationId xmlns:p14="http://schemas.microsoft.com/office/powerpoint/2010/main" val="3325006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599" y="274638"/>
            <a:ext cx="10578353" cy="1143000"/>
          </a:xfrm>
        </p:spPr>
        <p:txBody>
          <a:bodyPr/>
          <a:lstStyle/>
          <a:p>
            <a:r>
              <a:rPr lang="en-US" altLang="en-US" sz="4000" dirty="0"/>
              <a:t>Distance on Numeric Data: </a:t>
            </a:r>
            <a:r>
              <a:rPr lang="en-US" altLang="en-US" sz="4000" dirty="0" smtClean="0"/>
              <a:t> </a:t>
            </a:r>
            <a:r>
              <a:rPr lang="en-US" altLang="en-US" sz="4000" dirty="0" err="1" smtClean="0"/>
              <a:t>Minkowski</a:t>
            </a:r>
            <a:r>
              <a:rPr lang="en-US" altLang="en-US" sz="4000" dirty="0" smtClean="0"/>
              <a:t> </a:t>
            </a:r>
            <a:r>
              <a:rPr lang="en-US" altLang="en-US" sz="4000" dirty="0"/>
              <a:t>Distance</a:t>
            </a:r>
          </a:p>
        </p:txBody>
      </p:sp>
      <p:sp>
        <p:nvSpPr>
          <p:cNvPr id="7173" name="Rectangle 3"/>
          <p:cNvSpPr>
            <a:spLocks noGrp="1" noChangeArrowheads="1"/>
          </p:cNvSpPr>
          <p:nvPr>
            <p:ph idx="1"/>
          </p:nvPr>
        </p:nvSpPr>
        <p:spPr>
          <a:xfrm>
            <a:off x="1981200" y="1362075"/>
            <a:ext cx="8229600" cy="4889500"/>
          </a:xfrm>
        </p:spPr>
        <p:txBody>
          <a:bodyPr/>
          <a:lstStyle/>
          <a:p>
            <a:r>
              <a:rPr lang="en-US" altLang="en-US" dirty="0" err="1" smtClean="0"/>
              <a:t>Minkowski</a:t>
            </a:r>
            <a:r>
              <a:rPr lang="en-US" altLang="en-US" dirty="0" smtClean="0"/>
              <a:t> distance: A popular distance measure</a:t>
            </a:r>
          </a:p>
          <a:p>
            <a:endParaRPr lang="en-US" altLang="en-US" dirty="0" smtClean="0"/>
          </a:p>
          <a:p>
            <a:pPr lvl="1"/>
            <a:endParaRPr lang="en-US" altLang="en-US" dirty="0" smtClean="0"/>
          </a:p>
          <a:p>
            <a:pPr lvl="1"/>
            <a:endParaRPr lang="en-US" altLang="en-US" dirty="0" smtClean="0"/>
          </a:p>
          <a:p>
            <a:pPr lvl="1"/>
            <a:r>
              <a:rPr lang="en-US" altLang="en-US" dirty="0" smtClean="0"/>
              <a:t>where  </a:t>
            </a:r>
            <a:r>
              <a:rPr lang="en-US" altLang="en-US" i="1" dirty="0" smtClean="0"/>
              <a:t>i</a:t>
            </a:r>
            <a:r>
              <a:rPr lang="en-US" altLang="en-US" dirty="0" smtClean="0"/>
              <a:t> = (</a:t>
            </a:r>
            <a:r>
              <a:rPr lang="en-US" altLang="en-US" i="1" dirty="0" smtClean="0"/>
              <a:t>x</a:t>
            </a:r>
            <a:r>
              <a:rPr lang="en-US" altLang="en-US" i="1" baseline="-25000" dirty="0" smtClean="0"/>
              <a:t>i</a:t>
            </a:r>
            <a:r>
              <a:rPr lang="en-US" altLang="en-US" baseline="-25000" dirty="0" smtClean="0"/>
              <a:t>1</a:t>
            </a:r>
            <a:r>
              <a:rPr lang="en-US" altLang="en-US" dirty="0" smtClean="0"/>
              <a:t>, </a:t>
            </a:r>
            <a:r>
              <a:rPr lang="en-US" altLang="en-US" i="1" dirty="0" smtClean="0"/>
              <a:t>x</a:t>
            </a:r>
            <a:r>
              <a:rPr lang="en-US" altLang="en-US" i="1" baseline="-25000" dirty="0" smtClean="0"/>
              <a:t>i</a:t>
            </a:r>
            <a:r>
              <a:rPr lang="en-US" altLang="en-US" baseline="-25000" dirty="0" smtClean="0"/>
              <a:t>2</a:t>
            </a:r>
            <a:r>
              <a:rPr lang="en-US" altLang="en-US" dirty="0" smtClean="0"/>
              <a:t>, …, </a:t>
            </a:r>
            <a:r>
              <a:rPr lang="en-US" altLang="en-US" i="1" dirty="0" err="1" smtClean="0"/>
              <a:t>x</a:t>
            </a:r>
            <a:r>
              <a:rPr lang="en-US" altLang="en-US" i="1" baseline="-25000" dirty="0" err="1" smtClean="0"/>
              <a:t>ip</a:t>
            </a:r>
            <a:r>
              <a:rPr lang="en-US" altLang="en-US" dirty="0" smtClean="0"/>
              <a:t>) and</a:t>
            </a:r>
            <a:r>
              <a:rPr lang="en-US" altLang="en-US" i="1" dirty="0" smtClean="0"/>
              <a:t> j </a:t>
            </a:r>
            <a:r>
              <a:rPr lang="en-US" altLang="en-US" dirty="0" smtClean="0"/>
              <a:t>= (</a:t>
            </a:r>
            <a:r>
              <a:rPr lang="en-US" altLang="en-US" i="1" dirty="0" smtClean="0"/>
              <a:t>x</a:t>
            </a:r>
            <a:r>
              <a:rPr lang="en-US" altLang="en-US" i="1" baseline="-25000" dirty="0" smtClean="0"/>
              <a:t>j</a:t>
            </a:r>
            <a:r>
              <a:rPr lang="en-US" altLang="en-US" baseline="-25000" dirty="0" smtClean="0"/>
              <a:t>1</a:t>
            </a:r>
            <a:r>
              <a:rPr lang="en-US" altLang="en-US" dirty="0" smtClean="0"/>
              <a:t>, </a:t>
            </a:r>
            <a:r>
              <a:rPr lang="en-US" altLang="en-US" i="1" dirty="0" smtClean="0"/>
              <a:t>x</a:t>
            </a:r>
            <a:r>
              <a:rPr lang="en-US" altLang="en-US" i="1" baseline="-25000" dirty="0" smtClean="0"/>
              <a:t>j</a:t>
            </a:r>
            <a:r>
              <a:rPr lang="en-US" altLang="en-US" baseline="-25000" dirty="0" smtClean="0"/>
              <a:t>2</a:t>
            </a:r>
            <a:r>
              <a:rPr lang="en-US" altLang="en-US" dirty="0" smtClean="0"/>
              <a:t>, …, </a:t>
            </a:r>
            <a:r>
              <a:rPr lang="en-US" altLang="en-US" i="1" dirty="0" err="1" smtClean="0"/>
              <a:t>x</a:t>
            </a:r>
            <a:r>
              <a:rPr lang="en-US" altLang="en-US" i="1" baseline="-25000" dirty="0" err="1" smtClean="0"/>
              <a:t>jp</a:t>
            </a:r>
            <a:r>
              <a:rPr lang="en-US" altLang="en-US" dirty="0" smtClean="0"/>
              <a:t>) are two p-dimensional data objects, and h is the order (the distance so defined is also called L-</a:t>
            </a:r>
            <a:r>
              <a:rPr lang="en-US" altLang="en-US" i="1" dirty="0" smtClean="0"/>
              <a:t>h</a:t>
            </a:r>
            <a:r>
              <a:rPr lang="en-US" altLang="en-US" dirty="0" smtClean="0"/>
              <a:t> norm)</a:t>
            </a:r>
          </a:p>
          <a:p>
            <a:r>
              <a:rPr lang="en-US" altLang="en-US" dirty="0" smtClean="0"/>
              <a:t>Note that Euclidean and Manhattan distances are special cases</a:t>
            </a:r>
          </a:p>
          <a:p>
            <a:pPr lvl="1" eaLnBrk="1" hangingPunct="1"/>
            <a:r>
              <a:rPr lang="en-US" altLang="en-US" i="1" dirty="0" smtClean="0">
                <a:ea typeface="ＭＳ Ｐゴシック" panose="020B0600070205080204" pitchFamily="34" charset="-128"/>
                <a:cs typeface="Times New Roman" panose="02020603050405020304" pitchFamily="18" charset="0"/>
              </a:rPr>
              <a:t>h</a:t>
            </a:r>
            <a:r>
              <a:rPr lang="en-US" altLang="en-US" dirty="0" smtClean="0">
                <a:ea typeface="ＭＳ Ｐゴシック" panose="020B0600070205080204" pitchFamily="34" charset="-128"/>
                <a:cs typeface="Times New Roman" panose="02020603050405020304" pitchFamily="18" charset="0"/>
              </a:rPr>
              <a:t> = 1: (L</a:t>
            </a:r>
            <a:r>
              <a:rPr lang="en-US" altLang="en-US" baseline="-30000" dirty="0" smtClean="0">
                <a:ea typeface="ＭＳ Ｐゴシック" panose="020B0600070205080204" pitchFamily="34" charset="-128"/>
                <a:cs typeface="Times New Roman" panose="02020603050405020304" pitchFamily="18" charset="0"/>
              </a:rPr>
              <a:t>1</a:t>
            </a:r>
            <a:r>
              <a:rPr lang="en-US" altLang="en-US" dirty="0" smtClean="0">
                <a:ea typeface="ＭＳ Ｐゴシック" panose="020B0600070205080204" pitchFamily="34" charset="-128"/>
                <a:cs typeface="Times New Roman" panose="02020603050405020304" pitchFamily="18" charset="0"/>
              </a:rPr>
              <a:t> norm) </a:t>
            </a:r>
            <a:r>
              <a:rPr lang="en-US" altLang="en-US" b="1" dirty="0" smtClean="0">
                <a:effectLst>
                  <a:outerShdw blurRad="38100" dist="38100" dir="2700000" algn="tl">
                    <a:srgbClr val="000000">
                      <a:alpha val="43137"/>
                    </a:srgbClr>
                  </a:outerShdw>
                </a:effectLst>
                <a:ea typeface="ＭＳ Ｐゴシック" panose="020B0600070205080204" pitchFamily="34" charset="-128"/>
                <a:cs typeface="Times New Roman" panose="02020603050405020304" pitchFamily="18" charset="0"/>
              </a:rPr>
              <a:t>Manhattan distance </a:t>
            </a:r>
          </a:p>
          <a:p>
            <a:pPr lvl="1" eaLnBrk="1" hangingPunct="1"/>
            <a:endParaRPr lang="en-US" altLang="en-US" dirty="0" smtClean="0">
              <a:ea typeface="ＭＳ Ｐゴシック" panose="020B0600070205080204" pitchFamily="34" charset="-128"/>
              <a:cs typeface="Times New Roman" panose="02020603050405020304" pitchFamily="18" charset="0"/>
            </a:endParaRPr>
          </a:p>
          <a:p>
            <a:pPr lvl="1" eaLnBrk="1" hangingPunct="1"/>
            <a:endParaRPr lang="en-US" altLang="en-US" i="1" dirty="0">
              <a:ea typeface="ＭＳ Ｐゴシック" panose="020B0600070205080204" pitchFamily="34" charset="-128"/>
              <a:cs typeface="Times New Roman" panose="02020603050405020304" pitchFamily="18" charset="0"/>
            </a:endParaRPr>
          </a:p>
          <a:p>
            <a:pPr lvl="1" eaLnBrk="1" hangingPunct="1"/>
            <a:r>
              <a:rPr lang="en-US" altLang="en-US" i="1" dirty="0" smtClean="0">
                <a:ea typeface="ＭＳ Ｐゴシック" panose="020B0600070205080204" pitchFamily="34" charset="-128"/>
                <a:cs typeface="Times New Roman" panose="02020603050405020304" pitchFamily="18" charset="0"/>
              </a:rPr>
              <a:t>h </a:t>
            </a:r>
            <a:r>
              <a:rPr lang="en-US" altLang="en-US" dirty="0" smtClean="0">
                <a:ea typeface="ＭＳ Ｐゴシック" panose="020B0600070205080204" pitchFamily="34" charset="-128"/>
                <a:cs typeface="Times New Roman" panose="02020603050405020304" pitchFamily="18" charset="0"/>
              </a:rPr>
              <a:t>= 2:  (L</a:t>
            </a:r>
            <a:r>
              <a:rPr lang="en-US" altLang="en-US" baseline="-25000" dirty="0" smtClean="0">
                <a:ea typeface="ＭＳ Ｐゴシック" panose="020B0600070205080204" pitchFamily="34" charset="-128"/>
                <a:cs typeface="Times New Roman" panose="02020603050405020304" pitchFamily="18" charset="0"/>
              </a:rPr>
              <a:t>2</a:t>
            </a:r>
            <a:r>
              <a:rPr lang="en-US" altLang="en-US" dirty="0" smtClean="0">
                <a:ea typeface="ＭＳ Ｐゴシック" panose="020B0600070205080204" pitchFamily="34" charset="-128"/>
                <a:cs typeface="Times New Roman" panose="02020603050405020304" pitchFamily="18" charset="0"/>
              </a:rPr>
              <a:t> norm) </a:t>
            </a:r>
            <a:r>
              <a:rPr lang="en-US" altLang="en-US" b="1" dirty="0" smtClean="0">
                <a:effectLst>
                  <a:outerShdw blurRad="38100" dist="38100" dir="2700000" algn="tl">
                    <a:srgbClr val="000000">
                      <a:alpha val="43137"/>
                    </a:srgbClr>
                  </a:outerShdw>
                </a:effectLst>
                <a:ea typeface="ＭＳ Ｐゴシック" panose="020B0600070205080204" pitchFamily="34" charset="-128"/>
                <a:cs typeface="Times New Roman" panose="02020603050405020304" pitchFamily="18" charset="0"/>
              </a:rPr>
              <a:t>Euclidean distance</a:t>
            </a:r>
          </a:p>
          <a:p>
            <a:endParaRPr lang="en-US" altLang="en-US" dirty="0" smtClean="0"/>
          </a:p>
        </p:txBody>
      </p:sp>
      <p:sp>
        <p:nvSpPr>
          <p:cNvPr id="71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5402F4-7D63-4778-B1A4-AD4751F66E4E}" type="slidenum">
              <a:rPr lang="en-US" altLang="en-US" sz="1800" b="0">
                <a:solidFill>
                  <a:srgbClr val="000000"/>
                </a:solidFill>
                <a:latin typeface="+mn-lt"/>
                <a:ea typeface="ＭＳ Ｐゴシック" panose="020B0600070205080204" pitchFamily="34" charset="-128"/>
                <a:cs typeface="Times New Roman" panose="02020603050405020304" pitchFamily="18" charset="0"/>
              </a:rPr>
              <a:pPr/>
              <a:t>10</a:t>
            </a:fld>
            <a:endParaRPr lang="en-US" altLang="en-US" sz="1800" b="0" dirty="0">
              <a:solidFill>
                <a:srgbClr val="000000"/>
              </a:solidFill>
              <a:latin typeface="+mn-lt"/>
              <a:ea typeface="ＭＳ Ｐゴシック" panose="020B0600070205080204" pitchFamily="34" charset="-128"/>
              <a:cs typeface="Times New Roman" panose="02020603050405020304" pitchFamily="18" charset="0"/>
            </a:endParaRPr>
          </a:p>
        </p:txBody>
      </p:sp>
      <p:pic>
        <p:nvPicPr>
          <p:cNvPr id="7175" name="Picture 7" descr="eqminkows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66916"/>
            <a:ext cx="6705600" cy="7064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170" name="Object 2"/>
          <p:cNvGraphicFramePr>
            <a:graphicFrameLocks noChangeAspect="1"/>
          </p:cNvGraphicFramePr>
          <p:nvPr>
            <p:extLst>
              <p:ext uri="{D42A27DB-BD31-4B8C-83A1-F6EECF244321}">
                <p14:modId xmlns:p14="http://schemas.microsoft.com/office/powerpoint/2010/main" val="976991155"/>
              </p:ext>
            </p:extLst>
          </p:nvPr>
        </p:nvGraphicFramePr>
        <p:xfrm>
          <a:off x="3639019" y="5932398"/>
          <a:ext cx="5521325" cy="631825"/>
        </p:xfrm>
        <a:graphic>
          <a:graphicData uri="http://schemas.openxmlformats.org/presentationml/2006/ole">
            <mc:AlternateContent xmlns:mc="http://schemas.openxmlformats.org/markup-compatibility/2006">
              <mc:Choice xmlns:v="urn:schemas-microsoft-com:vml" Requires="v">
                <p:oleObj spid="_x0000_s8273" name="Equation" r:id="rId5" imgW="5003800" imgH="584200" progId="Equation.3">
                  <p:embed/>
                </p:oleObj>
              </mc:Choice>
              <mc:Fallback>
                <p:oleObj name="Equation" r:id="rId5" imgW="50038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019" y="5932398"/>
                        <a:ext cx="5521325" cy="631825"/>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1" name="Object 3"/>
          <p:cNvGraphicFramePr>
            <a:graphicFrameLocks noGrp="1" noChangeAspect="1"/>
          </p:cNvGraphicFramePr>
          <p:nvPr>
            <p:extLst>
              <p:ext uri="{D42A27DB-BD31-4B8C-83A1-F6EECF244321}">
                <p14:modId xmlns:p14="http://schemas.microsoft.com/office/powerpoint/2010/main" val="2107097368"/>
              </p:ext>
            </p:extLst>
          </p:nvPr>
        </p:nvGraphicFramePr>
        <p:xfrm>
          <a:off x="4030294" y="4744386"/>
          <a:ext cx="4930775" cy="485775"/>
        </p:xfrm>
        <a:graphic>
          <a:graphicData uri="http://schemas.openxmlformats.org/presentationml/2006/ole">
            <mc:AlternateContent xmlns:mc="http://schemas.openxmlformats.org/markup-compatibility/2006">
              <mc:Choice xmlns:v="urn:schemas-microsoft-com:vml" Requires="v">
                <p:oleObj spid="_x0000_s8274" name="Microsoft Equation 3.0" r:id="rId7" imgW="4292600" imgH="431800" progId="Equation.3">
                  <p:embed/>
                </p:oleObj>
              </mc:Choice>
              <mc:Fallback>
                <p:oleObj name="Microsoft Equation 3.0" r:id="rId7" imgW="4292600" imgH="4318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0294" y="4744386"/>
                        <a:ext cx="4930775" cy="485775"/>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2300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a:xfrm>
            <a:off x="1676400" y="125413"/>
            <a:ext cx="8763000" cy="762000"/>
          </a:xfrm>
        </p:spPr>
        <p:txBody>
          <a:bodyPr/>
          <a:lstStyle/>
          <a:p>
            <a:pPr eaLnBrk="1" hangingPunct="1"/>
            <a:r>
              <a:rPr lang="en-US" altLang="en-US" sz="3200">
                <a:ea typeface="ＭＳ Ｐゴシック" panose="020B0600070205080204" pitchFamily="34" charset="-128"/>
              </a:rPr>
              <a:t>Example: Data Matrix and Distance Matrix</a:t>
            </a:r>
          </a:p>
        </p:txBody>
      </p:sp>
      <p:graphicFrame>
        <p:nvGraphicFramePr>
          <p:cNvPr id="6146" name="Object 2"/>
          <p:cNvGraphicFramePr>
            <a:graphicFrameLocks noChangeAspect="1"/>
          </p:cNvGraphicFramePr>
          <p:nvPr/>
        </p:nvGraphicFramePr>
        <p:xfrm>
          <a:off x="7272340" y="957263"/>
          <a:ext cx="2947987" cy="1581150"/>
        </p:xfrm>
        <a:graphic>
          <a:graphicData uri="http://schemas.openxmlformats.org/presentationml/2006/ole">
            <mc:AlternateContent xmlns:mc="http://schemas.openxmlformats.org/markup-compatibility/2006">
              <mc:Choice xmlns:v="urn:schemas-microsoft-com:vml" Requires="v">
                <p:oleObj spid="_x0000_s7319" name="Worksheet" r:id="rId4" imgW="1838249" imgH="857402" progId="Excel.Sheet.8">
                  <p:embed/>
                </p:oleObj>
              </mc:Choice>
              <mc:Fallback>
                <p:oleObj name="Worksheet" r:id="rId4" imgW="1838249" imgH="85740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340" y="957263"/>
                        <a:ext cx="29479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152" name="Text Box 5"/>
          <p:cNvSpPr txBox="1">
            <a:spLocks noChangeArrowheads="1"/>
          </p:cNvSpPr>
          <p:nvPr/>
        </p:nvSpPr>
        <p:spPr bwMode="auto">
          <a:xfrm>
            <a:off x="5459413" y="4638675"/>
            <a:ext cx="48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altLang="en-US" sz="2000" b="1">
                <a:solidFill>
                  <a:srgbClr val="000000"/>
                </a:solidFill>
                <a:latin typeface="Tahoma" panose="020B0604030504040204" pitchFamily="34" charset="0"/>
                <a:ea typeface="ＭＳ Ｐゴシック" panose="020B0600070205080204" pitchFamily="34" charset="-128"/>
              </a:rPr>
              <a:t>Distance Matrix (Euclidean)</a:t>
            </a:r>
          </a:p>
        </p:txBody>
      </p:sp>
      <p:graphicFrame>
        <p:nvGraphicFramePr>
          <p:cNvPr id="6147" name="Object 3"/>
          <p:cNvGraphicFramePr>
            <a:graphicFrameLocks noChangeAspect="1"/>
          </p:cNvGraphicFramePr>
          <p:nvPr/>
        </p:nvGraphicFramePr>
        <p:xfrm>
          <a:off x="5532437" y="5029200"/>
          <a:ext cx="4906963" cy="1365250"/>
        </p:xfrm>
        <a:graphic>
          <a:graphicData uri="http://schemas.openxmlformats.org/presentationml/2006/ole">
            <mc:AlternateContent xmlns:mc="http://schemas.openxmlformats.org/markup-compatibility/2006">
              <mc:Choice xmlns:v="urn:schemas-microsoft-com:vml" Requires="v">
                <p:oleObj spid="_x0000_s7320" name="Worksheet" r:id="rId6" imgW="3057441" imgH="866747" progId="Excel.Sheet.8">
                  <p:embed/>
                </p:oleObj>
              </mc:Choice>
              <mc:Fallback>
                <p:oleObj name="Worksheet" r:id="rId6" imgW="3057441" imgH="866747"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7" y="5029200"/>
                        <a:ext cx="4906963"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153" name="Text Box 7"/>
          <p:cNvSpPr txBox="1">
            <a:spLocks noChangeArrowheads="1"/>
          </p:cNvSpPr>
          <p:nvPr/>
        </p:nvSpPr>
        <p:spPr bwMode="auto">
          <a:xfrm>
            <a:off x="3916363" y="1347791"/>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50000"/>
              </a:spcBef>
              <a:spcAft>
                <a:spcPct val="0"/>
              </a:spcAft>
            </a:pPr>
            <a:r>
              <a:rPr lang="en-US" altLang="en-US" sz="2000" b="1">
                <a:solidFill>
                  <a:srgbClr val="000000"/>
                </a:solidFill>
                <a:latin typeface="Arial" panose="020B0604020202020204" pitchFamily="34" charset="0"/>
                <a:ea typeface="ＭＳ Ｐゴシック" panose="020B0600070205080204" pitchFamily="34" charset="-128"/>
              </a:rPr>
              <a:t>Data Matrix</a:t>
            </a:r>
          </a:p>
        </p:txBody>
      </p:sp>
      <p:graphicFrame>
        <p:nvGraphicFramePr>
          <p:cNvPr id="6148" name="Object 4"/>
          <p:cNvGraphicFramePr>
            <a:graphicFrameLocks noChangeAspect="1"/>
          </p:cNvGraphicFramePr>
          <p:nvPr>
            <p:extLst>
              <p:ext uri="{D42A27DB-BD31-4B8C-83A1-F6EECF244321}">
                <p14:modId xmlns:p14="http://schemas.microsoft.com/office/powerpoint/2010/main" val="150479051"/>
              </p:ext>
            </p:extLst>
          </p:nvPr>
        </p:nvGraphicFramePr>
        <p:xfrm>
          <a:off x="1180399" y="1487488"/>
          <a:ext cx="3306763" cy="4191000"/>
        </p:xfrm>
        <a:graphic>
          <a:graphicData uri="http://schemas.openxmlformats.org/presentationml/2006/ole">
            <mc:AlternateContent xmlns:mc="http://schemas.openxmlformats.org/markup-compatibility/2006">
              <mc:Choice xmlns:v="urn:schemas-microsoft-com:vml" Requires="v">
                <p:oleObj spid="_x0000_s7321" name="SmartDraw" r:id="rId8" imgW="4379976" imgH="5551932" progId="">
                  <p:embed/>
                </p:oleObj>
              </mc:Choice>
              <mc:Fallback>
                <p:oleObj name="SmartDraw" r:id="rId8" imgW="4379976" imgH="5551932"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0399" y="1487488"/>
                        <a:ext cx="330676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154" name="Text Box 5"/>
          <p:cNvSpPr txBox="1">
            <a:spLocks noChangeArrowheads="1"/>
          </p:cNvSpPr>
          <p:nvPr/>
        </p:nvSpPr>
        <p:spPr bwMode="auto">
          <a:xfrm>
            <a:off x="5462588" y="2703513"/>
            <a:ext cx="48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altLang="en-US" sz="2000" b="1">
                <a:solidFill>
                  <a:srgbClr val="000000"/>
                </a:solidFill>
                <a:latin typeface="Tahoma" panose="020B0604030504040204" pitchFamily="34" charset="0"/>
                <a:ea typeface="ＭＳ Ｐゴシック" panose="020B0600070205080204" pitchFamily="34" charset="-128"/>
              </a:rPr>
              <a:t>Distance Matrix (Manhattan)</a:t>
            </a:r>
          </a:p>
        </p:txBody>
      </p:sp>
      <p:graphicFrame>
        <p:nvGraphicFramePr>
          <p:cNvPr id="6149" name="Object 5"/>
          <p:cNvGraphicFramePr>
            <a:graphicFrameLocks noChangeAspect="1"/>
          </p:cNvGraphicFramePr>
          <p:nvPr/>
        </p:nvGraphicFramePr>
        <p:xfrm>
          <a:off x="5565777" y="3163888"/>
          <a:ext cx="4906963" cy="1365250"/>
        </p:xfrm>
        <a:graphic>
          <a:graphicData uri="http://schemas.openxmlformats.org/presentationml/2006/ole">
            <mc:AlternateContent xmlns:mc="http://schemas.openxmlformats.org/markup-compatibility/2006">
              <mc:Choice xmlns:v="urn:schemas-microsoft-com:vml" Requires="v">
                <p:oleObj spid="_x0000_s7322" name="Worksheet" r:id="rId10" imgW="3057650" imgH="866865" progId="Excel.Sheet.8">
                  <p:embed/>
                </p:oleObj>
              </mc:Choice>
              <mc:Fallback>
                <p:oleObj name="Worksheet" r:id="rId10" imgW="3057650" imgH="866865"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5777" y="3163888"/>
                        <a:ext cx="4906963"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1" name="Slide Number Placeholder 5"/>
          <p:cNvSpPr txBox="1">
            <a:spLocks/>
          </p:cNvSpPr>
          <p:nvPr/>
        </p:nvSpPr>
        <p:spPr>
          <a:xfrm>
            <a:off x="11404829" y="5657524"/>
            <a:ext cx="73152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2DF9C2-3F66-497D-9FE5-9253C02DC2EB}" type="slidenum">
              <a:rPr lang="en-US" altLang="en-US" smtClean="0">
                <a:solidFill>
                  <a:srgbClr val="000000"/>
                </a:solidFill>
              </a:rPr>
              <a:pPr/>
              <a:t>11</a:t>
            </a:fld>
            <a:endParaRPr lang="en-US" altLang="en-US" dirty="0">
              <a:solidFill>
                <a:srgbClr val="000000"/>
              </a:solidFill>
            </a:endParaRPr>
          </a:p>
        </p:txBody>
      </p:sp>
    </p:spTree>
    <p:extLst>
      <p:ext uri="{BB962C8B-B14F-4D97-AF65-F5344CB8AC3E}">
        <p14:creationId xmlns:p14="http://schemas.microsoft.com/office/powerpoint/2010/main" val="10445800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07537"/>
            <a:ext cx="10160000" cy="2406535"/>
          </a:xfrm>
        </p:spPr>
        <p:txBody>
          <a:bodyPr>
            <a:normAutofit/>
          </a:bodyPr>
          <a:lstStyle/>
          <a:p>
            <a:r>
              <a:rPr lang="en-US" sz="2800" dirty="0" smtClean="0"/>
              <a:t>Any thoughts on when one might want to use Manhattan v. Euclidean distances?</a:t>
            </a:r>
            <a:endParaRPr lang="en-US" sz="2800" dirty="0"/>
          </a:p>
        </p:txBody>
      </p:sp>
      <p:sp>
        <p:nvSpPr>
          <p:cNvPr id="4" name="Slide Number Placeholder 2"/>
          <p:cNvSpPr>
            <a:spLocks noGrp="1"/>
          </p:cNvSpPr>
          <p:nvPr>
            <p:ph type="sldNum" sz="quarter" idx="12"/>
          </p:nvPr>
        </p:nvSpPr>
        <p:spPr>
          <a:xfrm>
            <a:off x="11375717" y="5648960"/>
            <a:ext cx="731520" cy="396240"/>
          </a:xfrm>
          <a:noFill/>
        </p:spPr>
        <p:txBody>
          <a:bodyPr/>
          <a:lstStyle/>
          <a:p>
            <a:fld id="{B2769DDD-03D2-418D-8DAD-331E53453C55}"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3202044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026"/>
          <p:cNvSpPr>
            <a:spLocks noGrp="1" noChangeArrowheads="1"/>
          </p:cNvSpPr>
          <p:nvPr>
            <p:ph type="title"/>
          </p:nvPr>
        </p:nvSpPr>
        <p:spPr>
          <a:xfrm>
            <a:off x="708917" y="287677"/>
            <a:ext cx="8931971" cy="1152190"/>
          </a:xfrm>
          <a:noFill/>
          <a:ln/>
        </p:spPr>
        <p:txBody>
          <a:bodyPr vert="horz" wrap="square" lIns="92075" tIns="46038" rIns="92075" bIns="46038" numCol="1" anchor="ctr" anchorCtr="0" compatLnSpc="1">
            <a:prstTxWarp prst="textNoShape">
              <a:avLst/>
            </a:prstTxWarp>
          </a:bodyPr>
          <a:lstStyle/>
          <a:p>
            <a:r>
              <a:rPr lang="en-US" altLang="en-US" sz="4800" dirty="0"/>
              <a:t>Interval-scaled </a:t>
            </a:r>
            <a:r>
              <a:rPr lang="en-US" altLang="en-US" sz="4800" dirty="0" smtClean="0"/>
              <a:t>variables</a:t>
            </a:r>
            <a:endParaRPr lang="en-US" altLang="en-US" sz="4800" dirty="0"/>
          </a:p>
        </p:txBody>
      </p:sp>
      <p:sp>
        <p:nvSpPr>
          <p:cNvPr id="211971" name="Rectangle 1027"/>
          <p:cNvSpPr>
            <a:spLocks noGrp="1" noChangeArrowheads="1"/>
          </p:cNvSpPr>
          <p:nvPr>
            <p:ph idx="1"/>
          </p:nvPr>
        </p:nvSpPr>
        <p:spPr>
          <a:xfrm>
            <a:off x="255142" y="2328809"/>
            <a:ext cx="5029200" cy="3581400"/>
          </a:xfrm>
          <a:noFill/>
          <a:ln/>
        </p:spPr>
        <p:txBody>
          <a:bodyPr vert="horz" wrap="square" lIns="92075" tIns="46038" rIns="92075" bIns="46038" numCol="1" anchor="t" anchorCtr="0" compatLnSpc="1">
            <a:prstTxWarp prst="textNoShape">
              <a:avLst/>
            </a:prstTxWarp>
          </a:bodyPr>
          <a:lstStyle/>
          <a:p>
            <a:r>
              <a:rPr lang="en-US" altLang="en-US" sz="2400" b="1" dirty="0">
                <a:effectLst>
                  <a:outerShdw blurRad="38100" dist="38100" dir="2700000" algn="tl">
                    <a:srgbClr val="C0C0C0"/>
                  </a:outerShdw>
                </a:effectLst>
              </a:rPr>
              <a:t>Continuous measurements </a:t>
            </a:r>
            <a:r>
              <a:rPr lang="en-US" altLang="en-US" sz="2400" dirty="0"/>
              <a:t>of a roughly linear scale</a:t>
            </a:r>
          </a:p>
          <a:p>
            <a:r>
              <a:rPr lang="en-US" altLang="en-US" sz="2400" dirty="0"/>
              <a:t>For example, weight, height and age</a:t>
            </a:r>
            <a:r>
              <a:rPr lang="en-US" altLang="en-US" sz="2400" b="1" dirty="0">
                <a:effectLst>
                  <a:outerShdw blurRad="38100" dist="38100" dir="2700000" algn="tl">
                    <a:srgbClr val="C0C0C0"/>
                  </a:outerShdw>
                </a:effectLst>
              </a:rPr>
              <a:t> </a:t>
            </a:r>
          </a:p>
          <a:p>
            <a:r>
              <a:rPr lang="en-US" altLang="en-US" sz="2400" dirty="0"/>
              <a:t>The </a:t>
            </a:r>
            <a:r>
              <a:rPr lang="en-US" altLang="en-US" sz="2400" b="1" dirty="0">
                <a:effectLst>
                  <a:outerShdw blurRad="38100" dist="38100" dir="2700000" algn="tl">
                    <a:srgbClr val="C0C0C0"/>
                  </a:outerShdw>
                </a:effectLst>
              </a:rPr>
              <a:t>measurement unit </a:t>
            </a:r>
            <a:r>
              <a:rPr lang="en-US" altLang="en-US" sz="2400" dirty="0"/>
              <a:t>can affect the cluster analysis</a:t>
            </a:r>
          </a:p>
          <a:p>
            <a:r>
              <a:rPr lang="en-US" altLang="en-US" sz="2400" dirty="0"/>
              <a:t>To avoid dependence on the measurement unit, we should</a:t>
            </a:r>
            <a:r>
              <a:rPr lang="en-US" altLang="en-US" sz="2400" b="1" dirty="0">
                <a:effectLst>
                  <a:outerShdw blurRad="38100" dist="38100" dir="2700000" algn="tl">
                    <a:srgbClr val="C0C0C0"/>
                  </a:outerShdw>
                </a:effectLst>
              </a:rPr>
              <a:t> standardize </a:t>
            </a:r>
            <a:r>
              <a:rPr lang="en-US" altLang="en-US" sz="2400" dirty="0"/>
              <a:t>the data</a:t>
            </a:r>
            <a:endParaRPr lang="en-US" altLang="en-US" sz="2400" b="1" dirty="0">
              <a:effectLst>
                <a:outerShdw blurRad="38100" dist="38100" dir="2700000" algn="tl">
                  <a:srgbClr val="C0C0C0"/>
                </a:outerShdw>
              </a:effectLst>
            </a:endParaRPr>
          </a:p>
        </p:txBody>
      </p:sp>
      <p:sp>
        <p:nvSpPr>
          <p:cNvPr id="7" name="Slide Number Placeholder 5"/>
          <p:cNvSpPr>
            <a:spLocks noGrp="1"/>
          </p:cNvSpPr>
          <p:nvPr>
            <p:ph type="sldNum" sz="quarter" idx="12"/>
          </p:nvPr>
        </p:nvSpPr>
        <p:spPr/>
        <p:txBody>
          <a:bodyPr/>
          <a:lstStyle/>
          <a:p>
            <a:fld id="{5A746FE2-3CDF-45DC-AEAD-D037BDA00326}" type="slidenum">
              <a:rPr lang="en-GB" altLang="en-US">
                <a:solidFill>
                  <a:srgbClr val="000000"/>
                </a:solidFill>
              </a:rPr>
              <a:pPr/>
              <a:t>13</a:t>
            </a:fld>
            <a:endParaRPr lang="en-GB" altLang="en-US">
              <a:solidFill>
                <a:srgbClr val="000000"/>
              </a:solidFill>
            </a:endParaRPr>
          </a:p>
        </p:txBody>
      </p:sp>
      <p:sp>
        <p:nvSpPr>
          <p:cNvPr id="6" name="Rectangle 3"/>
          <p:cNvSpPr txBox="1">
            <a:spLocks noChangeArrowheads="1"/>
          </p:cNvSpPr>
          <p:nvPr/>
        </p:nvSpPr>
        <p:spPr>
          <a:xfrm>
            <a:off x="5198724" y="1600200"/>
            <a:ext cx="6010382" cy="4419600"/>
          </a:xfrm>
          <a:prstGeom prst="rect">
            <a:avLst/>
          </a:prstGeom>
          <a:noFill/>
          <a:ln/>
        </p:spPr>
        <p:txBody>
          <a:bodyPr vert="horz" wrap="square" lIns="92075" tIns="46038" rIns="92075" bIns="46038" numCol="1" rtlCol="0" anchor="t" anchorCtr="0" compatLnSpc="1">
            <a:prstTxWarp prst="textNoShape">
              <a:avLst/>
            </a:prstTxWarp>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140000"/>
              </a:lnSpc>
              <a:buFontTx/>
              <a:buNone/>
            </a:pPr>
            <a:r>
              <a:rPr lang="en-US" altLang="en-US" sz="2400" dirty="0" smtClean="0"/>
              <a:t>To standardize the measurements:</a:t>
            </a:r>
          </a:p>
          <a:p>
            <a:pPr lvl="1">
              <a:lnSpc>
                <a:spcPct val="140000"/>
              </a:lnSpc>
              <a:buFontTx/>
              <a:buChar char="•"/>
            </a:pPr>
            <a:r>
              <a:rPr lang="en-US" altLang="en-US" sz="2400" dirty="0" smtClean="0"/>
              <a:t>calculate the</a:t>
            </a:r>
            <a:r>
              <a:rPr lang="en-US" altLang="en-US" sz="2400" b="1" dirty="0" smtClean="0">
                <a:effectLst>
                  <a:outerShdw blurRad="38100" dist="38100" dir="2700000" algn="tl">
                    <a:srgbClr val="C0C0C0"/>
                  </a:outerShdw>
                </a:effectLst>
              </a:rPr>
              <a:t> mean absolute deviation</a:t>
            </a:r>
          </a:p>
          <a:p>
            <a:pPr>
              <a:lnSpc>
                <a:spcPct val="140000"/>
              </a:lnSpc>
            </a:pPr>
            <a:endParaRPr lang="en-US" altLang="en-US" sz="2400" dirty="0" smtClean="0"/>
          </a:p>
          <a:p>
            <a:pPr lvl="1">
              <a:lnSpc>
                <a:spcPct val="140000"/>
              </a:lnSpc>
              <a:buFontTx/>
              <a:buNone/>
            </a:pPr>
            <a:r>
              <a:rPr lang="en-US" altLang="en-US" sz="2400" dirty="0" smtClean="0"/>
              <a:t>   where                                      and</a:t>
            </a:r>
          </a:p>
          <a:p>
            <a:pPr lvl="1">
              <a:lnSpc>
                <a:spcPct val="140000"/>
              </a:lnSpc>
              <a:buFontTx/>
              <a:buChar char="•"/>
            </a:pPr>
            <a:r>
              <a:rPr lang="en-US" altLang="en-US" sz="2400" dirty="0" smtClean="0"/>
              <a:t>calculate the</a:t>
            </a:r>
            <a:r>
              <a:rPr lang="en-US" altLang="en-US" sz="2400" b="1" dirty="0" smtClean="0">
                <a:effectLst>
                  <a:outerShdw blurRad="38100" dist="38100" dir="2700000" algn="tl">
                    <a:srgbClr val="C0C0C0"/>
                  </a:outerShdw>
                </a:effectLst>
              </a:rPr>
              <a:t> standardized measurement (</a:t>
            </a:r>
            <a:r>
              <a:rPr lang="en-US" altLang="en-US" sz="2400" b="1" i="1" dirty="0" smtClean="0">
                <a:effectLst>
                  <a:outerShdw blurRad="38100" dist="38100" dir="2700000" algn="tl">
                    <a:srgbClr val="C0C0C0"/>
                  </a:outerShdw>
                </a:effectLst>
              </a:rPr>
              <a:t>z-score</a:t>
            </a:r>
            <a:r>
              <a:rPr lang="en-US" altLang="en-US" sz="2400" b="1" dirty="0" smtClean="0">
                <a:effectLst>
                  <a:outerShdw blurRad="38100" dist="38100" dir="2700000" algn="tl">
                    <a:srgbClr val="C0C0C0"/>
                  </a:outerShdw>
                </a:effectLst>
              </a:rPr>
              <a:t>)</a:t>
            </a:r>
            <a:endParaRPr lang="en-US" altLang="en-US" sz="2400" b="1" dirty="0">
              <a:effectLst>
                <a:outerShdw blurRad="38100" dist="38100" dir="2700000" algn="tl">
                  <a:srgbClr val="C0C0C0"/>
                </a:outerShdw>
              </a:effectLs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33715576"/>
              </p:ext>
            </p:extLst>
          </p:nvPr>
        </p:nvGraphicFramePr>
        <p:xfrm>
          <a:off x="6307477" y="2813407"/>
          <a:ext cx="4343400" cy="404813"/>
        </p:xfrm>
        <a:graphic>
          <a:graphicData uri="http://schemas.openxmlformats.org/presentationml/2006/ole">
            <mc:AlternateContent xmlns:mc="http://schemas.openxmlformats.org/markup-compatibility/2006">
              <mc:Choice xmlns:v="urn:schemas-microsoft-com:vml" Requires="v">
                <p:oleObj spid="_x0000_s15441" name="Equation" r:id="rId4" imgW="4343400" imgH="406400" progId="Equation.3">
                  <p:embed/>
                </p:oleObj>
              </mc:Choice>
              <mc:Fallback>
                <p:oleObj name="Equation" r:id="rId4" imgW="4343400" imgH="406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7477" y="2813407"/>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42888667"/>
              </p:ext>
            </p:extLst>
          </p:nvPr>
        </p:nvGraphicFramePr>
        <p:xfrm>
          <a:off x="6786081" y="3488933"/>
          <a:ext cx="2387600" cy="417513"/>
        </p:xfrm>
        <a:graphic>
          <a:graphicData uri="http://schemas.openxmlformats.org/presentationml/2006/ole">
            <mc:AlternateContent xmlns:mc="http://schemas.openxmlformats.org/markup-compatibility/2006">
              <mc:Choice xmlns:v="urn:schemas-microsoft-com:vml" Requires="v">
                <p:oleObj spid="_x0000_s15442" name="Equation" r:id="rId6" imgW="2387600" imgH="419100" progId="Equation.3">
                  <p:embed/>
                </p:oleObj>
              </mc:Choice>
              <mc:Fallback>
                <p:oleObj name="Equation" r:id="rId6" imgW="2387600" imgH="419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6081" y="3488933"/>
                        <a:ext cx="23876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900053974"/>
              </p:ext>
            </p:extLst>
          </p:nvPr>
        </p:nvGraphicFramePr>
        <p:xfrm>
          <a:off x="7602020" y="4837416"/>
          <a:ext cx="1409700" cy="660400"/>
        </p:xfrm>
        <a:graphic>
          <a:graphicData uri="http://schemas.openxmlformats.org/presentationml/2006/ole">
            <mc:AlternateContent xmlns:mc="http://schemas.openxmlformats.org/markup-compatibility/2006">
              <mc:Choice xmlns:v="urn:schemas-microsoft-com:vml" Requires="v">
                <p:oleObj spid="_x0000_s15443" name="Equation" r:id="rId8" imgW="1409088" imgH="660113" progId="Equation.3">
                  <p:embed/>
                </p:oleObj>
              </mc:Choice>
              <mc:Fallback>
                <p:oleObj name="Equation" r:id="rId8" imgW="1409088" imgH="6601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2020" y="4837416"/>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941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1026"/>
          <p:cNvSpPr>
            <a:spLocks noGrp="1" noChangeArrowheads="1"/>
          </p:cNvSpPr>
          <p:nvPr>
            <p:ph type="title"/>
          </p:nvPr>
        </p:nvSpPr>
        <p:spPr>
          <a:xfrm>
            <a:off x="883578" y="255588"/>
            <a:ext cx="9555822" cy="609600"/>
          </a:xfrm>
        </p:spPr>
        <p:txBody>
          <a:bodyPr/>
          <a:lstStyle/>
          <a:p>
            <a:r>
              <a:rPr lang="en-US" altLang="en-US" sz="3200" dirty="0"/>
              <a:t>Vector-Based Similarity Measures</a:t>
            </a:r>
          </a:p>
        </p:txBody>
      </p:sp>
      <p:sp>
        <p:nvSpPr>
          <p:cNvPr id="6154" name="Rectangle 1027"/>
          <p:cNvSpPr>
            <a:spLocks noGrp="1" noChangeArrowheads="1"/>
          </p:cNvSpPr>
          <p:nvPr>
            <p:ph type="body" sz="half" idx="1"/>
          </p:nvPr>
        </p:nvSpPr>
        <p:spPr>
          <a:xfrm>
            <a:off x="1990725" y="935041"/>
            <a:ext cx="8229600" cy="5157787"/>
          </a:xfrm>
        </p:spPr>
        <p:txBody>
          <a:bodyPr/>
          <a:lstStyle/>
          <a:p>
            <a:pPr>
              <a:defRPr/>
            </a:pPr>
            <a:r>
              <a:rPr lang="en-US" sz="2000" dirty="0"/>
              <a:t>In some situations, distance measures provide a skewed view of data</a:t>
            </a:r>
          </a:p>
          <a:p>
            <a:pPr lvl="1">
              <a:defRPr/>
            </a:pPr>
            <a:r>
              <a:rPr lang="en-US" dirty="0" smtClean="0"/>
              <a:t>E.g., when the data is very sparse and 0’s in the vectors are not significant</a:t>
            </a:r>
          </a:p>
          <a:p>
            <a:pPr lvl="1">
              <a:defRPr/>
            </a:pPr>
            <a:r>
              <a:rPr lang="en-US" dirty="0" smtClean="0"/>
              <a:t>In such cases, typically vector-based similarity measures are used</a:t>
            </a:r>
          </a:p>
          <a:p>
            <a:pPr lvl="1">
              <a:defRPr/>
            </a:pPr>
            <a:r>
              <a:rPr lang="en-US" dirty="0" smtClean="0"/>
              <a:t>Most common measure: Cosine similarity</a:t>
            </a:r>
          </a:p>
          <a:p>
            <a:pPr lvl="1">
              <a:defRPr/>
            </a:pPr>
            <a:endParaRPr lang="en-US" sz="1600" dirty="0"/>
          </a:p>
          <a:p>
            <a:pPr lvl="1">
              <a:defRPr/>
            </a:pPr>
            <a:endParaRPr lang="en-US" sz="2400" dirty="0"/>
          </a:p>
          <a:p>
            <a:pPr lvl="1">
              <a:defRPr/>
            </a:pPr>
            <a:r>
              <a:rPr lang="en-US" dirty="0" smtClean="0"/>
              <a:t>Dot product of two vectors:</a:t>
            </a:r>
          </a:p>
          <a:p>
            <a:pPr lvl="1">
              <a:buFont typeface="Marlett" pitchFamily="2" charset="2"/>
              <a:buNone/>
              <a:defRPr/>
            </a:pPr>
            <a:endParaRPr lang="en-US" sz="1600" dirty="0"/>
          </a:p>
          <a:p>
            <a:pPr lvl="1">
              <a:buFont typeface="Marlett" pitchFamily="2" charset="2"/>
              <a:buNone/>
              <a:defRPr/>
            </a:pPr>
            <a:endParaRPr lang="en-US" sz="1050" dirty="0"/>
          </a:p>
          <a:p>
            <a:pPr lvl="1">
              <a:defRPr/>
            </a:pPr>
            <a:r>
              <a:rPr lang="en-US" dirty="0" smtClean="0"/>
              <a:t>Cosine Similarity = normalized dot product</a:t>
            </a:r>
          </a:p>
          <a:p>
            <a:pPr lvl="1">
              <a:defRPr/>
            </a:pPr>
            <a:endParaRPr lang="en-US" sz="700" dirty="0"/>
          </a:p>
          <a:p>
            <a:pPr lvl="1">
              <a:defRPr/>
            </a:pPr>
            <a:endParaRPr lang="en-US" sz="1100" dirty="0"/>
          </a:p>
          <a:p>
            <a:pPr lvl="1">
              <a:defRPr/>
            </a:pPr>
            <a:r>
              <a:rPr lang="en-US" dirty="0" smtClean="0"/>
              <a:t>the norm of a vector X is: </a:t>
            </a:r>
          </a:p>
          <a:p>
            <a:pPr lvl="1">
              <a:defRPr/>
            </a:pPr>
            <a:endParaRPr lang="en-US" sz="1600" dirty="0"/>
          </a:p>
          <a:p>
            <a:pPr lvl="1">
              <a:defRPr/>
            </a:pPr>
            <a:r>
              <a:rPr lang="en-US" dirty="0" smtClean="0"/>
              <a:t>the cosine similarity is:</a:t>
            </a:r>
          </a:p>
        </p:txBody>
      </p:sp>
      <p:graphicFrame>
        <p:nvGraphicFramePr>
          <p:cNvPr id="8198" name="Object 1046"/>
          <p:cNvGraphicFramePr>
            <a:graphicFrameLocks noGrp="1" noChangeAspect="1"/>
          </p:cNvGraphicFramePr>
          <p:nvPr>
            <p:ph sz="quarter" idx="2"/>
            <p:extLst>
              <p:ext uri="{D42A27DB-BD31-4B8C-83A1-F6EECF244321}">
                <p14:modId xmlns:p14="http://schemas.microsoft.com/office/powerpoint/2010/main" val="2495178660"/>
              </p:ext>
            </p:extLst>
          </p:nvPr>
        </p:nvGraphicFramePr>
        <p:xfrm>
          <a:off x="5681663" y="3470275"/>
          <a:ext cx="2728912" cy="508000"/>
        </p:xfrm>
        <a:graphic>
          <a:graphicData uri="http://schemas.openxmlformats.org/presentationml/2006/ole">
            <mc:AlternateContent xmlns:mc="http://schemas.openxmlformats.org/markup-compatibility/2006">
              <mc:Choice xmlns:v="urn:schemas-microsoft-com:vml" Requires="v">
                <p:oleObj spid="_x0000_s9404" name="Equation" r:id="rId4" imgW="1841400" imgH="342720" progId="">
                  <p:embed/>
                </p:oleObj>
              </mc:Choice>
              <mc:Fallback>
                <p:oleObj name="Equation" r:id="rId4" imgW="1841400" imgH="342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3" y="3470275"/>
                        <a:ext cx="2728912" cy="508000"/>
                      </a:xfrm>
                      <a:prstGeom prst="rect">
                        <a:avLst/>
                      </a:prstGeom>
                      <a:ln w="9525">
                        <a:solidFill>
                          <a:srgbClr val="FF3300"/>
                        </a:solidFill>
                        <a:miter lim="800000"/>
                        <a:headEnd/>
                        <a:tailEnd/>
                      </a:ln>
                    </p:spPr>
                  </p:pic>
                </p:oleObj>
              </mc:Fallback>
            </mc:AlternateContent>
          </a:graphicData>
        </a:graphic>
      </p:graphicFrame>
      <p:sp>
        <p:nvSpPr>
          <p:cNvPr id="10" name="Slide Number Placeholder 5"/>
          <p:cNvSpPr>
            <a:spLocks noGrp="1"/>
          </p:cNvSpPr>
          <p:nvPr>
            <p:ph type="sldNum" sz="quarter" idx="10"/>
          </p:nvPr>
        </p:nvSpPr>
        <p:spPr>
          <a:xfrm>
            <a:off x="11375717" y="5615709"/>
            <a:ext cx="731520" cy="396240"/>
          </a:xfrm>
          <a:prstGeom prst="bracketPair">
            <a:avLst>
              <a:gd name="adj" fmla="val 17949"/>
            </a:avLst>
          </a:prstGeom>
        </p:spPr>
        <p:txBody>
          <a:bodyPr/>
          <a:lstStyle/>
          <a:p>
            <a:fld id="{542DF9C2-3F66-497D-9FE5-9253C02DC2EB}" type="slidenum">
              <a:rPr lang="en-US" altLang="en-US">
                <a:solidFill>
                  <a:srgbClr val="000000"/>
                </a:solidFill>
              </a:rPr>
              <a:pPr/>
              <a:t>14</a:t>
            </a:fld>
            <a:endParaRPr lang="en-US" altLang="en-US" dirty="0">
              <a:solidFill>
                <a:srgbClr val="000000"/>
              </a:solidFill>
            </a:endParaRPr>
          </a:p>
        </p:txBody>
      </p:sp>
      <p:graphicFrame>
        <p:nvGraphicFramePr>
          <p:cNvPr id="8194" name="Object 1042"/>
          <p:cNvGraphicFramePr>
            <a:graphicFrameLocks noChangeAspect="1"/>
          </p:cNvGraphicFramePr>
          <p:nvPr>
            <p:extLst>
              <p:ext uri="{D42A27DB-BD31-4B8C-83A1-F6EECF244321}">
                <p14:modId xmlns:p14="http://schemas.microsoft.com/office/powerpoint/2010/main" val="3450527753"/>
              </p:ext>
            </p:extLst>
          </p:nvPr>
        </p:nvGraphicFramePr>
        <p:xfrm>
          <a:off x="5535763" y="4716277"/>
          <a:ext cx="1339851" cy="620712"/>
        </p:xfrm>
        <a:graphic>
          <a:graphicData uri="http://schemas.openxmlformats.org/presentationml/2006/ole">
            <mc:AlternateContent xmlns:mc="http://schemas.openxmlformats.org/markup-compatibility/2006">
              <mc:Choice xmlns:v="urn:schemas-microsoft-com:vml" Requires="v">
                <p:oleObj spid="_x0000_s9405" name="Equation" r:id="rId6" imgW="850680" imgH="393480" progId="Equation.3">
                  <p:embed/>
                </p:oleObj>
              </mc:Choice>
              <mc:Fallback>
                <p:oleObj name="Equation" r:id="rId6" imgW="850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5763" y="4716277"/>
                        <a:ext cx="1339851" cy="62071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043"/>
          <p:cNvGraphicFramePr>
            <a:graphicFrameLocks noChangeAspect="1"/>
          </p:cNvGraphicFramePr>
          <p:nvPr>
            <p:extLst>
              <p:ext uri="{D42A27DB-BD31-4B8C-83A1-F6EECF244321}">
                <p14:modId xmlns:p14="http://schemas.microsoft.com/office/powerpoint/2010/main" val="347759131"/>
              </p:ext>
            </p:extLst>
          </p:nvPr>
        </p:nvGraphicFramePr>
        <p:xfrm>
          <a:off x="5134073" y="5376215"/>
          <a:ext cx="3910012" cy="1100138"/>
        </p:xfrm>
        <a:graphic>
          <a:graphicData uri="http://schemas.openxmlformats.org/presentationml/2006/ole">
            <mc:AlternateContent xmlns:mc="http://schemas.openxmlformats.org/markup-compatibility/2006">
              <mc:Choice xmlns:v="urn:schemas-microsoft-com:vml" Requires="v">
                <p:oleObj spid="_x0000_s9406" name="Equation" r:id="rId8" imgW="2527200" imgH="711000" progId="Equation.3">
                  <p:embed/>
                </p:oleObj>
              </mc:Choice>
              <mc:Fallback>
                <p:oleObj name="Equation" r:id="rId8" imgW="252720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4073" y="5376215"/>
                        <a:ext cx="3910012" cy="1100138"/>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1044"/>
          <p:cNvGraphicFramePr>
            <a:graphicFrameLocks noChangeAspect="1"/>
          </p:cNvGraphicFramePr>
          <p:nvPr>
            <p:extLst>
              <p:ext uri="{D42A27DB-BD31-4B8C-83A1-F6EECF244321}">
                <p14:modId xmlns:p14="http://schemas.microsoft.com/office/powerpoint/2010/main" val="2985562718"/>
              </p:ext>
            </p:extLst>
          </p:nvPr>
        </p:nvGraphicFramePr>
        <p:xfrm>
          <a:off x="4187825" y="2864521"/>
          <a:ext cx="1817688" cy="350837"/>
        </p:xfrm>
        <a:graphic>
          <a:graphicData uri="http://schemas.openxmlformats.org/presentationml/2006/ole">
            <mc:AlternateContent xmlns:mc="http://schemas.openxmlformats.org/markup-compatibility/2006">
              <mc:Choice xmlns:v="urn:schemas-microsoft-com:vml" Requires="v">
                <p:oleObj spid="_x0000_s9407" name="Equation" r:id="rId10" imgW="1638000" imgH="317160" progId="">
                  <p:embed/>
                </p:oleObj>
              </mc:Choice>
              <mc:Fallback>
                <p:oleObj name="Equation" r:id="rId10" imgW="1638000" imgH="3171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7825" y="2864521"/>
                        <a:ext cx="1817688" cy="35083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1045"/>
          <p:cNvGraphicFramePr>
            <a:graphicFrameLocks noChangeAspect="1"/>
          </p:cNvGraphicFramePr>
          <p:nvPr>
            <p:extLst>
              <p:ext uri="{D42A27DB-BD31-4B8C-83A1-F6EECF244321}">
                <p14:modId xmlns:p14="http://schemas.microsoft.com/office/powerpoint/2010/main" val="3958223980"/>
              </p:ext>
            </p:extLst>
          </p:nvPr>
        </p:nvGraphicFramePr>
        <p:xfrm>
          <a:off x="6154739" y="2875630"/>
          <a:ext cx="1828800" cy="355600"/>
        </p:xfrm>
        <a:graphic>
          <a:graphicData uri="http://schemas.openxmlformats.org/presentationml/2006/ole">
            <mc:AlternateContent xmlns:mc="http://schemas.openxmlformats.org/markup-compatibility/2006">
              <mc:Choice xmlns:v="urn:schemas-microsoft-com:vml" Requires="v">
                <p:oleObj spid="_x0000_s9408" name="Equation" r:id="rId12" imgW="1625400" imgH="317160" progId="">
                  <p:embed/>
                </p:oleObj>
              </mc:Choice>
              <mc:Fallback>
                <p:oleObj name="Equation" r:id="rId12" imgW="1625400" imgH="3171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4739" y="2875630"/>
                        <a:ext cx="1828800" cy="3556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7290941"/>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en-US" altLang="en-US" smtClean="0"/>
              <a:t>Vector-Based Similarity Measures</a:t>
            </a:r>
          </a:p>
        </p:txBody>
      </p:sp>
      <p:sp>
        <p:nvSpPr>
          <p:cNvPr id="9222" name="Rectangle 3"/>
          <p:cNvSpPr>
            <a:spLocks noGrp="1" noChangeArrowheads="1"/>
          </p:cNvSpPr>
          <p:nvPr>
            <p:ph type="body" sz="half" idx="1"/>
          </p:nvPr>
        </p:nvSpPr>
        <p:spPr>
          <a:xfrm>
            <a:off x="2209800" y="1295400"/>
            <a:ext cx="7772400" cy="4876800"/>
          </a:xfrm>
        </p:spPr>
        <p:txBody>
          <a:bodyPr>
            <a:normAutofit lnSpcReduction="10000"/>
          </a:bodyPr>
          <a:lstStyle/>
          <a:p>
            <a:r>
              <a:rPr lang="en-US" altLang="en-US" sz="2000" dirty="0"/>
              <a:t>Why divide by the norm?</a:t>
            </a:r>
          </a:p>
          <a:p>
            <a:pPr lvl="1"/>
            <a:endParaRPr lang="en-US" altLang="en-US" sz="1600" dirty="0"/>
          </a:p>
          <a:p>
            <a:pPr lvl="1"/>
            <a:endParaRPr lang="en-US" altLang="en-US" sz="1600" dirty="0"/>
          </a:p>
          <a:p>
            <a:pPr lvl="1"/>
            <a:endParaRPr lang="en-US" altLang="en-US" sz="1600" dirty="0"/>
          </a:p>
          <a:p>
            <a:pPr lvl="1"/>
            <a:r>
              <a:rPr lang="en-US" altLang="en-US" dirty="0"/>
              <a:t>Example:</a:t>
            </a:r>
          </a:p>
          <a:p>
            <a:pPr lvl="2"/>
            <a:r>
              <a:rPr lang="en-US" altLang="en-US" sz="1400" i="1" dirty="0"/>
              <a:t>X</a:t>
            </a:r>
            <a:r>
              <a:rPr lang="en-US" altLang="en-US" sz="1400" dirty="0"/>
              <a:t> =  &lt;2, 0, 3, 2, 1, 4&gt;</a:t>
            </a:r>
          </a:p>
          <a:p>
            <a:pPr lvl="1"/>
            <a:endParaRPr lang="en-US" altLang="en-US" sz="700" dirty="0"/>
          </a:p>
          <a:p>
            <a:pPr lvl="2"/>
            <a:r>
              <a:rPr lang="en-US" altLang="en-US" sz="1400" dirty="0"/>
              <a:t>||</a:t>
            </a:r>
            <a:r>
              <a:rPr lang="en-US" altLang="en-US" sz="1400" i="1" dirty="0"/>
              <a:t>X</a:t>
            </a:r>
            <a:r>
              <a:rPr lang="en-US" altLang="en-US" sz="1400" dirty="0"/>
              <a:t>||</a:t>
            </a:r>
            <a:r>
              <a:rPr lang="en-US" altLang="en-US" dirty="0" smtClean="0"/>
              <a:t> = SQRT(4+0+9+4+1+16) = 5.83</a:t>
            </a:r>
          </a:p>
          <a:p>
            <a:pPr lvl="2"/>
            <a:endParaRPr lang="en-US" altLang="en-US" dirty="0" smtClean="0"/>
          </a:p>
          <a:p>
            <a:pPr lvl="2"/>
            <a:r>
              <a:rPr lang="en-US" altLang="en-US" i="1" dirty="0" smtClean="0"/>
              <a:t>X</a:t>
            </a:r>
            <a:r>
              <a:rPr lang="en-US" altLang="en-US" dirty="0" smtClean="0"/>
              <a:t>*</a:t>
            </a:r>
            <a:r>
              <a:rPr lang="en-US" altLang="en-US" i="1" dirty="0" smtClean="0"/>
              <a:t> = X</a:t>
            </a:r>
            <a:r>
              <a:rPr lang="en-US" altLang="en-US" dirty="0" smtClean="0"/>
              <a:t> / ||</a:t>
            </a:r>
            <a:r>
              <a:rPr lang="en-US" altLang="en-US" i="1" dirty="0" smtClean="0"/>
              <a:t>X</a:t>
            </a:r>
            <a:r>
              <a:rPr lang="en-US" altLang="en-US" dirty="0" smtClean="0"/>
              <a:t>|| = &lt;0.343, 0, 0.514, 0.343, 0.171, 0.686&gt;</a:t>
            </a:r>
          </a:p>
          <a:p>
            <a:pPr lvl="1"/>
            <a:endParaRPr lang="en-US" altLang="en-US" dirty="0" smtClean="0"/>
          </a:p>
          <a:p>
            <a:pPr lvl="1"/>
            <a:r>
              <a:rPr lang="en-US" altLang="en-US" dirty="0"/>
              <a:t>Now, note that ||X*|| = 1</a:t>
            </a:r>
          </a:p>
          <a:p>
            <a:pPr lvl="1"/>
            <a:endParaRPr lang="en-US" altLang="en-US" dirty="0"/>
          </a:p>
          <a:p>
            <a:pPr lvl="1"/>
            <a:r>
              <a:rPr lang="en-US" altLang="en-US" dirty="0"/>
              <a:t>So, dividing a vector by its norm, turns it into a </a:t>
            </a:r>
            <a:r>
              <a:rPr lang="en-US" altLang="en-US" i="1" dirty="0"/>
              <a:t>unit-length</a:t>
            </a:r>
            <a:r>
              <a:rPr lang="en-US" altLang="en-US" dirty="0"/>
              <a:t> vector</a:t>
            </a:r>
          </a:p>
          <a:p>
            <a:pPr lvl="1"/>
            <a:r>
              <a:rPr lang="en-US" altLang="en-US" dirty="0"/>
              <a:t>Cosine similarity measures the angle between two unit length vectors (i.e., the magnitude of the vectors are ignored).</a:t>
            </a:r>
          </a:p>
        </p:txBody>
      </p:sp>
      <p:graphicFrame>
        <p:nvGraphicFramePr>
          <p:cNvPr id="9218" name="Object 1024"/>
          <p:cNvGraphicFramePr>
            <a:graphicFrameLocks noGrp="1" noChangeAspect="1"/>
          </p:cNvGraphicFramePr>
          <p:nvPr>
            <p:ph sz="half" idx="2"/>
          </p:nvPr>
        </p:nvGraphicFramePr>
        <p:xfrm>
          <a:off x="3498850" y="2038350"/>
          <a:ext cx="1638300" cy="317500"/>
        </p:xfrm>
        <a:graphic>
          <a:graphicData uri="http://schemas.openxmlformats.org/presentationml/2006/ole">
            <mc:AlternateContent xmlns:mc="http://schemas.openxmlformats.org/markup-compatibility/2006">
              <mc:Choice xmlns:v="urn:schemas-microsoft-com:vml" Requires="v">
                <p:oleObj spid="_x0000_s10319" name="Equation" r:id="rId4" imgW="1638000" imgH="317160" progId="">
                  <p:embed/>
                </p:oleObj>
              </mc:Choice>
              <mc:Fallback>
                <p:oleObj name="Equation" r:id="rId4" imgW="1638000" imgH="317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850" y="2038350"/>
                        <a:ext cx="1638300" cy="317500"/>
                      </a:xfrm>
                      <a:prstGeom prst="rect">
                        <a:avLst/>
                      </a:prstGeom>
                      <a:ln w="9525">
                        <a:solidFill>
                          <a:srgbClr val="FF3300"/>
                        </a:solidFill>
                        <a:miter lim="800000"/>
                        <a:headEnd/>
                        <a:tailEnd/>
                      </a:ln>
                    </p:spPr>
                  </p:pic>
                </p:oleObj>
              </mc:Fallback>
            </mc:AlternateContent>
          </a:graphicData>
        </a:graphic>
      </p:graphicFrame>
      <p:sp>
        <p:nvSpPr>
          <p:cNvPr id="9220" name="Slide Number Placeholder 5"/>
          <p:cNvSpPr>
            <a:spLocks noGrp="1"/>
          </p:cNvSpPr>
          <p:nvPr>
            <p:ph type="sldNum" sz="quarter" idx="10"/>
          </p:nvPr>
        </p:nvSpPr>
        <p:spPr>
          <a:xfrm>
            <a:off x="8318500" y="6426200"/>
            <a:ext cx="1905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6CCFA2-77FA-45C7-9F53-CCF6B44EF0FB}" type="slidenum">
              <a:rPr lang="en-US" altLang="en-US" sz="1200">
                <a:solidFill>
                  <a:srgbClr val="3333CC"/>
                </a:solidFill>
              </a:rPr>
              <a:pPr/>
              <a:t>15</a:t>
            </a:fld>
            <a:endParaRPr lang="en-US" altLang="en-US" sz="1200">
              <a:solidFill>
                <a:srgbClr val="3333CC"/>
              </a:solidFill>
            </a:endParaRPr>
          </a:p>
        </p:txBody>
      </p:sp>
      <p:graphicFrame>
        <p:nvGraphicFramePr>
          <p:cNvPr id="9219" name="Object 1025"/>
          <p:cNvGraphicFramePr>
            <a:graphicFrameLocks noChangeAspect="1"/>
          </p:cNvGraphicFramePr>
          <p:nvPr/>
        </p:nvGraphicFramePr>
        <p:xfrm>
          <a:off x="5489575" y="1827216"/>
          <a:ext cx="1543051" cy="714375"/>
        </p:xfrm>
        <a:graphic>
          <a:graphicData uri="http://schemas.openxmlformats.org/presentationml/2006/ole">
            <mc:AlternateContent xmlns:mc="http://schemas.openxmlformats.org/markup-compatibility/2006">
              <mc:Choice xmlns:v="urn:schemas-microsoft-com:vml" Requires="v">
                <p:oleObj spid="_x0000_s10320" name="Equation" r:id="rId6" imgW="850680" imgH="393480" progId="Equation.3">
                  <p:embed/>
                </p:oleObj>
              </mc:Choice>
              <mc:Fallback>
                <p:oleObj name="Equation" r:id="rId6" imgW="850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575" y="1827216"/>
                        <a:ext cx="1543051" cy="7143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5"/>
          <p:cNvSpPr txBox="1">
            <a:spLocks/>
          </p:cNvSpPr>
          <p:nvPr/>
        </p:nvSpPr>
        <p:spPr>
          <a:xfrm>
            <a:off x="11375717" y="5615709"/>
            <a:ext cx="73152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2DF9C2-3F66-497D-9FE5-9253C02DC2EB}" type="slidenum">
              <a:rPr lang="en-US" altLang="en-US" smtClean="0">
                <a:solidFill>
                  <a:srgbClr val="000000"/>
                </a:solidFill>
              </a:rPr>
              <a:pPr/>
              <a:t>15</a:t>
            </a:fld>
            <a:endParaRPr lang="en-US" altLang="en-US" dirty="0">
              <a:solidFill>
                <a:srgbClr val="000000"/>
              </a:solidFill>
            </a:endParaRPr>
          </a:p>
        </p:txBody>
      </p:sp>
    </p:spTree>
    <p:extLst>
      <p:ext uri="{BB962C8B-B14F-4D97-AF65-F5344CB8AC3E}">
        <p14:creationId xmlns:p14="http://schemas.microsoft.com/office/powerpoint/2010/main" val="3308100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US" smtClean="0"/>
              <a:t>Correlation (Pearson Correlation)</a:t>
            </a:r>
          </a:p>
        </p:txBody>
      </p:sp>
      <p:sp>
        <p:nvSpPr>
          <p:cNvPr id="12295" name="Rectangle 3"/>
          <p:cNvSpPr>
            <a:spLocks noGrp="1" noChangeArrowheads="1"/>
          </p:cNvSpPr>
          <p:nvPr>
            <p:ph idx="1"/>
          </p:nvPr>
        </p:nvSpPr>
        <p:spPr/>
        <p:txBody>
          <a:bodyPr/>
          <a:lstStyle/>
          <a:p>
            <a:pPr eaLnBrk="1" hangingPunct="1"/>
            <a:r>
              <a:rPr lang="en-US" dirty="0" smtClean="0"/>
              <a:t>Correlation measures the linear relationship between objects</a:t>
            </a:r>
          </a:p>
          <a:p>
            <a:pPr eaLnBrk="1" hangingPunct="1"/>
            <a:r>
              <a:rPr lang="en-US" dirty="0" smtClean="0"/>
              <a:t>To compute correlation, we standardize data objects, p and q, and then take their dot product</a:t>
            </a:r>
          </a:p>
        </p:txBody>
      </p:sp>
      <p:sp>
        <p:nvSpPr>
          <p:cNvPr id="12293" name="Slide Number Placeholder 3"/>
          <p:cNvSpPr>
            <a:spLocks noGrp="1"/>
          </p:cNvSpPr>
          <p:nvPr>
            <p:ph type="sldNum" sz="quarter" idx="12"/>
          </p:nvPr>
        </p:nvSpPr>
        <p:spPr>
          <a:noFill/>
        </p:spPr>
        <p:txBody>
          <a:bodyPr/>
          <a:lstStyle/>
          <a:p>
            <a:fld id="{6D6FF841-8D97-4DD2-897E-3B878E745A94}" type="slidenum">
              <a:rPr lang="en-US">
                <a:solidFill>
                  <a:srgbClr val="000000"/>
                </a:solidFill>
              </a:rPr>
              <a:pPr/>
              <a:t>16</a:t>
            </a:fld>
            <a:endParaRPr lang="en-US">
              <a:solidFill>
                <a:srgbClr val="000000"/>
              </a:solidFill>
            </a:endParaRPr>
          </a:p>
        </p:txBody>
      </p:sp>
      <p:graphicFrame>
        <p:nvGraphicFramePr>
          <p:cNvPr id="12290" name="Object 4"/>
          <p:cNvGraphicFramePr>
            <a:graphicFrameLocks noChangeAspect="1"/>
          </p:cNvGraphicFramePr>
          <p:nvPr/>
        </p:nvGraphicFramePr>
        <p:xfrm>
          <a:off x="3098800" y="3443288"/>
          <a:ext cx="5511800" cy="685800"/>
        </p:xfrm>
        <a:graphic>
          <a:graphicData uri="http://schemas.openxmlformats.org/presentationml/2006/ole">
            <mc:AlternateContent xmlns:mc="http://schemas.openxmlformats.org/markup-compatibility/2006">
              <mc:Choice xmlns:v="urn:schemas-microsoft-com:vml" Requires="v">
                <p:oleObj spid="_x0000_s13426" name="Equation" r:id="rId4" imgW="1841400" imgH="228600" progId="Equation.3">
                  <p:embed/>
                </p:oleObj>
              </mc:Choice>
              <mc:Fallback>
                <p:oleObj name="Equation" r:id="rId4" imgW="1841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800" y="3443288"/>
                        <a:ext cx="5511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5"/>
          <p:cNvGraphicFramePr>
            <a:graphicFrameLocks noChangeAspect="1"/>
          </p:cNvGraphicFramePr>
          <p:nvPr/>
        </p:nvGraphicFramePr>
        <p:xfrm>
          <a:off x="3175002" y="4357691"/>
          <a:ext cx="5256213" cy="687387"/>
        </p:xfrm>
        <a:graphic>
          <a:graphicData uri="http://schemas.openxmlformats.org/presentationml/2006/ole">
            <mc:AlternateContent xmlns:mc="http://schemas.openxmlformats.org/markup-compatibility/2006">
              <mc:Choice xmlns:v="urn:schemas-microsoft-com:vml" Requires="v">
                <p:oleObj spid="_x0000_s13427" name="Equation" r:id="rId6" imgW="1752480" imgH="228600" progId="Equation.3">
                  <p:embed/>
                </p:oleObj>
              </mc:Choice>
              <mc:Fallback>
                <p:oleObj name="Equation" r:id="rId6" imgW="17524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2" y="4357691"/>
                        <a:ext cx="52562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6"/>
          <p:cNvGraphicFramePr>
            <a:graphicFrameLocks noChangeAspect="1"/>
          </p:cNvGraphicFramePr>
          <p:nvPr/>
        </p:nvGraphicFramePr>
        <p:xfrm>
          <a:off x="3152775" y="5348288"/>
          <a:ext cx="4643439" cy="595312"/>
        </p:xfrm>
        <a:graphic>
          <a:graphicData uri="http://schemas.openxmlformats.org/presentationml/2006/ole">
            <mc:AlternateContent xmlns:mc="http://schemas.openxmlformats.org/markup-compatibility/2006">
              <mc:Choice xmlns:v="urn:schemas-microsoft-com:vml" Requires="v">
                <p:oleObj spid="_x0000_s13428" name="Equation" r:id="rId8" imgW="1587240" imgH="203040" progId="Equation.3">
                  <p:embed/>
                </p:oleObj>
              </mc:Choice>
              <mc:Fallback>
                <p:oleObj name="Equation" r:id="rId8" imgW="158724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2775" y="5348288"/>
                        <a:ext cx="4643439"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08933" y="6277513"/>
            <a:ext cx="7592603" cy="276999"/>
          </a:xfrm>
          <a:prstGeom prst="rect">
            <a:avLst/>
          </a:prstGeom>
          <a:noFill/>
        </p:spPr>
        <p:txBody>
          <a:bodyPr wrap="square" rtlCol="0">
            <a:spAutoFit/>
          </a:bodyPr>
          <a:lstStyle/>
          <a:p>
            <a:pPr fontAlgn="base">
              <a:spcBef>
                <a:spcPct val="0"/>
              </a:spcBef>
              <a:spcAft>
                <a:spcPct val="0"/>
              </a:spcAft>
            </a:pPr>
            <a:r>
              <a:rPr lang="en-US" sz="1200" dirty="0" smtClean="0">
                <a:solidFill>
                  <a:srgbClr val="000000"/>
                </a:solidFill>
              </a:rPr>
              <a:t>Source: </a:t>
            </a:r>
            <a:r>
              <a:rPr lang="en-US" sz="1200" dirty="0">
                <a:solidFill>
                  <a:srgbClr val="000000"/>
                </a:solidFill>
              </a:rPr>
              <a:t>“Introduction to Data Mining” by Vipin Kumar et al</a:t>
            </a:r>
          </a:p>
        </p:txBody>
      </p:sp>
    </p:spTree>
    <p:extLst>
      <p:ext uri="{BB962C8B-B14F-4D97-AF65-F5344CB8AC3E}">
        <p14:creationId xmlns:p14="http://schemas.microsoft.com/office/powerpoint/2010/main" val="1867068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09600" y="48610"/>
            <a:ext cx="10160000" cy="1143000"/>
          </a:xfrm>
        </p:spPr>
        <p:txBody>
          <a:bodyPr/>
          <a:lstStyle/>
          <a:p>
            <a:pPr eaLnBrk="1" hangingPunct="1"/>
            <a:r>
              <a:rPr lang="en-US" sz="4400" dirty="0"/>
              <a:t>Visually Evaluating Correlation</a:t>
            </a:r>
          </a:p>
        </p:txBody>
      </p:sp>
      <p:sp>
        <p:nvSpPr>
          <p:cNvPr id="13315" name="Slide Number Placeholder 2"/>
          <p:cNvSpPr>
            <a:spLocks noGrp="1"/>
          </p:cNvSpPr>
          <p:nvPr>
            <p:ph type="sldNum" sz="quarter" idx="12"/>
          </p:nvPr>
        </p:nvSpPr>
        <p:spPr>
          <a:noFill/>
        </p:spPr>
        <p:txBody>
          <a:bodyPr/>
          <a:lstStyle/>
          <a:p>
            <a:fld id="{B2769DDD-03D2-418D-8DAD-331E53453C55}" type="slidenum">
              <a:rPr lang="en-US">
                <a:solidFill>
                  <a:srgbClr val="000000"/>
                </a:solidFill>
              </a:rPr>
              <a:pPr/>
              <a:t>17</a:t>
            </a:fld>
            <a:endParaRPr lang="en-US">
              <a:solidFill>
                <a:srgbClr val="000000"/>
              </a:solidFill>
            </a:endParaRPr>
          </a:p>
        </p:txBody>
      </p:sp>
      <p:graphicFrame>
        <p:nvGraphicFramePr>
          <p:cNvPr id="13314" name="Object 3"/>
          <p:cNvGraphicFramePr>
            <a:graphicFrameLocks noChangeAspect="1"/>
          </p:cNvGraphicFramePr>
          <p:nvPr/>
        </p:nvGraphicFramePr>
        <p:xfrm>
          <a:off x="1695449" y="1095375"/>
          <a:ext cx="5124451" cy="5219700"/>
        </p:xfrm>
        <a:graphic>
          <a:graphicData uri="http://schemas.openxmlformats.org/presentationml/2006/ole">
            <mc:AlternateContent xmlns:mc="http://schemas.openxmlformats.org/markup-compatibility/2006">
              <mc:Choice xmlns:v="urn:schemas-microsoft-com:vml" Requires="v">
                <p:oleObj spid="_x0000_s6187" name="Bitmap Image" r:id="rId4" imgW="6035563" imgH="5784081" progId="PBrush">
                  <p:embed/>
                </p:oleObj>
              </mc:Choice>
              <mc:Fallback>
                <p:oleObj name="Bitmap Image" r:id="rId4" imgW="6035563" imgH="57840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9062" r="6876" b="10689"/>
                      <a:stretch>
                        <a:fillRect/>
                      </a:stretch>
                    </p:blipFill>
                    <p:spPr bwMode="auto">
                      <a:xfrm>
                        <a:off x="1695449" y="1095375"/>
                        <a:ext cx="5124451"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Text Box 4"/>
          <p:cNvSpPr txBox="1">
            <a:spLocks noChangeArrowheads="1"/>
          </p:cNvSpPr>
          <p:nvPr/>
        </p:nvSpPr>
        <p:spPr bwMode="auto">
          <a:xfrm>
            <a:off x="6924676" y="2971801"/>
            <a:ext cx="3286125" cy="646331"/>
          </a:xfrm>
          <a:prstGeom prst="rect">
            <a:avLst/>
          </a:prstGeom>
          <a:noFill/>
          <a:ln w="12700">
            <a:noFill/>
            <a:miter lim="800000"/>
            <a:headEnd/>
            <a:tailEnd/>
          </a:ln>
        </p:spPr>
        <p:txBody>
          <a:bodyPr>
            <a:spAutoFit/>
          </a:bodyPr>
          <a:lstStyle/>
          <a:p>
            <a:pPr eaLnBrk="0" fontAlgn="base" hangingPunct="0">
              <a:spcBef>
                <a:spcPct val="50000"/>
              </a:spcBef>
              <a:spcAft>
                <a:spcPct val="0"/>
              </a:spcAft>
            </a:pPr>
            <a:r>
              <a:rPr lang="en-US" b="1">
                <a:solidFill>
                  <a:srgbClr val="000000"/>
                </a:solidFill>
              </a:rPr>
              <a:t>Scatter plots showing the similarity from –1 to 1.</a:t>
            </a:r>
          </a:p>
        </p:txBody>
      </p:sp>
      <p:sp>
        <p:nvSpPr>
          <p:cNvPr id="6" name="TextBox 5"/>
          <p:cNvSpPr txBox="1"/>
          <p:nvPr/>
        </p:nvSpPr>
        <p:spPr>
          <a:xfrm>
            <a:off x="1708933" y="6277513"/>
            <a:ext cx="7592603" cy="276999"/>
          </a:xfrm>
          <a:prstGeom prst="rect">
            <a:avLst/>
          </a:prstGeom>
          <a:noFill/>
        </p:spPr>
        <p:txBody>
          <a:bodyPr wrap="square" rtlCol="0">
            <a:spAutoFit/>
          </a:bodyPr>
          <a:lstStyle/>
          <a:p>
            <a:pPr fontAlgn="base">
              <a:spcBef>
                <a:spcPct val="0"/>
              </a:spcBef>
              <a:spcAft>
                <a:spcPct val="0"/>
              </a:spcAft>
            </a:pPr>
            <a:r>
              <a:rPr lang="en-US" sz="1200" dirty="0" smtClean="0">
                <a:solidFill>
                  <a:srgbClr val="000000"/>
                </a:solidFill>
              </a:rPr>
              <a:t>Source: </a:t>
            </a:r>
            <a:r>
              <a:rPr lang="en-US" sz="1200" dirty="0">
                <a:solidFill>
                  <a:srgbClr val="000000"/>
                </a:solidFill>
              </a:rPr>
              <a:t>“Introduction to Data Mining” by Vipin Kumar et al</a:t>
            </a:r>
          </a:p>
        </p:txBody>
      </p:sp>
    </p:spTree>
    <p:extLst>
      <p:ext uri="{BB962C8B-B14F-4D97-AF65-F5344CB8AC3E}">
        <p14:creationId xmlns:p14="http://schemas.microsoft.com/office/powerpoint/2010/main" val="2845477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1287" y="1787235"/>
            <a:ext cx="10160000" cy="3915295"/>
          </a:xfrm>
        </p:spPr>
        <p:txBody>
          <a:bodyPr>
            <a:normAutofit/>
          </a:bodyPr>
          <a:lstStyle/>
          <a:p>
            <a:r>
              <a:rPr lang="en-US" sz="2800" dirty="0" smtClean="0"/>
              <a:t>Does anyone know </a:t>
            </a:r>
            <a:r>
              <a:rPr lang="en-US" sz="2800" dirty="0" err="1" smtClean="0"/>
              <a:t>know</a:t>
            </a:r>
            <a:r>
              <a:rPr lang="en-US" sz="2800" dirty="0" smtClean="0"/>
              <a:t> the difference between Pearson and Spearman correlation?</a:t>
            </a:r>
            <a:endParaRPr lang="en-US" sz="2800" dirty="0"/>
          </a:p>
        </p:txBody>
      </p:sp>
      <p:sp>
        <p:nvSpPr>
          <p:cNvPr id="5" name="Slide Number Placeholder 2"/>
          <p:cNvSpPr>
            <a:spLocks noGrp="1"/>
          </p:cNvSpPr>
          <p:nvPr>
            <p:ph type="sldNum" sz="quarter" idx="12"/>
          </p:nvPr>
        </p:nvSpPr>
        <p:spPr>
          <a:xfrm>
            <a:off x="11375717" y="5648960"/>
            <a:ext cx="731520" cy="396240"/>
          </a:xfrm>
          <a:noFill/>
        </p:spPr>
        <p:txBody>
          <a:bodyPr/>
          <a:lstStyle/>
          <a:p>
            <a:fld id="{B2769DDD-03D2-418D-8DAD-331E53453C55}" type="slidenum">
              <a:rPr lang="en-US">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145946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47272" y="381000"/>
            <a:ext cx="9563528" cy="838200"/>
          </a:xfrm>
          <a:noFill/>
          <a:ln/>
        </p:spPr>
        <p:txBody>
          <a:bodyPr vert="horz" wrap="square" lIns="92075" tIns="46038" rIns="92075" bIns="46038" numCol="1" anchor="ctr" anchorCtr="0" compatLnSpc="1">
            <a:prstTxWarp prst="textNoShape">
              <a:avLst/>
            </a:prstTxWarp>
          </a:bodyPr>
          <a:lstStyle/>
          <a:p>
            <a:r>
              <a:rPr lang="en-US" altLang="en-US" sz="4400" dirty="0"/>
              <a:t>Partitioning Algorithms</a:t>
            </a:r>
            <a:r>
              <a:rPr lang="en-US" altLang="en-US" sz="4400" dirty="0" smtClean="0"/>
              <a:t>: Basic </a:t>
            </a:r>
            <a:r>
              <a:rPr lang="en-US" altLang="en-US" sz="4400" dirty="0"/>
              <a:t>Concept</a:t>
            </a:r>
            <a:endParaRPr lang="en-US" altLang="en-US" sz="4400" b="1" dirty="0"/>
          </a:p>
        </p:txBody>
      </p:sp>
      <p:sp>
        <p:nvSpPr>
          <p:cNvPr id="120835" name="Rectangle 3"/>
          <p:cNvSpPr>
            <a:spLocks noGrp="1" noChangeArrowheads="1"/>
          </p:cNvSpPr>
          <p:nvPr>
            <p:ph idx="1"/>
          </p:nvPr>
        </p:nvSpPr>
        <p:spPr>
          <a:xfrm>
            <a:off x="1828800" y="1524000"/>
            <a:ext cx="8610600" cy="4800600"/>
          </a:xfrm>
          <a:solidFill>
            <a:schemeClr val="bg1"/>
          </a:solidFill>
          <a:ln/>
        </p:spPr>
        <p:txBody>
          <a:bodyPr vert="horz" wrap="square" lIns="92075" tIns="46038" rIns="92075" bIns="46038" numCol="1" anchor="t" anchorCtr="0" compatLnSpc="1">
            <a:prstTxWarp prst="textNoShape">
              <a:avLst/>
            </a:prstTxWarp>
          </a:bodyPr>
          <a:lstStyle/>
          <a:p>
            <a:pPr>
              <a:lnSpc>
                <a:spcPct val="110000"/>
              </a:lnSpc>
            </a:pPr>
            <a:r>
              <a:rPr lang="en-US" altLang="en-US" sz="2800"/>
              <a:t>Partitioning method: Construct a partition of a database </a:t>
            </a:r>
            <a:r>
              <a:rPr lang="en-US" altLang="en-US" sz="2800" b="1" i="1"/>
              <a:t>D</a:t>
            </a:r>
            <a:r>
              <a:rPr lang="en-US" altLang="en-US" sz="2800"/>
              <a:t> of </a:t>
            </a:r>
            <a:r>
              <a:rPr lang="en-US" altLang="en-US" sz="2800" b="1" i="1"/>
              <a:t>n</a:t>
            </a:r>
            <a:r>
              <a:rPr lang="en-US" altLang="en-US" sz="2800"/>
              <a:t> objects into a set of </a:t>
            </a:r>
            <a:r>
              <a:rPr lang="en-US" altLang="en-US" sz="2800" b="1" i="1"/>
              <a:t>k</a:t>
            </a:r>
            <a:r>
              <a:rPr lang="en-US" altLang="en-US" sz="2800"/>
              <a:t> clusters</a:t>
            </a:r>
          </a:p>
          <a:p>
            <a:pPr>
              <a:lnSpc>
                <a:spcPct val="110000"/>
              </a:lnSpc>
            </a:pPr>
            <a:r>
              <a:rPr lang="en-US" altLang="en-US" sz="2800"/>
              <a:t>Given a </a:t>
            </a:r>
            <a:r>
              <a:rPr lang="en-US" altLang="en-US" sz="2800" i="1"/>
              <a:t>k</a:t>
            </a:r>
            <a:r>
              <a:rPr lang="en-US" altLang="en-US" sz="2800"/>
              <a:t>, find a partition of </a:t>
            </a:r>
            <a:r>
              <a:rPr lang="en-US" altLang="en-US" sz="2800" i="1"/>
              <a:t>k clusters </a:t>
            </a:r>
            <a:r>
              <a:rPr lang="en-US" altLang="en-US" sz="2800"/>
              <a:t>that optimizes the chosen partitioning criterion</a:t>
            </a:r>
          </a:p>
          <a:p>
            <a:pPr lvl="1">
              <a:lnSpc>
                <a:spcPct val="110000"/>
              </a:lnSpc>
            </a:pPr>
            <a:r>
              <a:rPr lang="en-US" altLang="en-US" sz="2400"/>
              <a:t>Global optimal: exhaustively enumerate all partitions</a:t>
            </a:r>
          </a:p>
          <a:p>
            <a:pPr lvl="1">
              <a:lnSpc>
                <a:spcPct val="110000"/>
              </a:lnSpc>
            </a:pPr>
            <a:r>
              <a:rPr lang="en-US" altLang="en-US" sz="2400"/>
              <a:t>Heuristic methods: </a:t>
            </a:r>
            <a:r>
              <a:rPr lang="en-US" altLang="en-US" sz="2400" i="1"/>
              <a:t>k-means</a:t>
            </a:r>
            <a:r>
              <a:rPr lang="en-US" altLang="en-US" sz="2400"/>
              <a:t> and </a:t>
            </a:r>
            <a:r>
              <a:rPr lang="en-US" altLang="en-US" sz="2400" i="1"/>
              <a:t>k-medoids</a:t>
            </a:r>
            <a:r>
              <a:rPr lang="en-US" altLang="en-US" sz="2400"/>
              <a:t> algorithms</a:t>
            </a:r>
          </a:p>
          <a:p>
            <a:pPr lvl="1">
              <a:lnSpc>
                <a:spcPct val="110000"/>
              </a:lnSpc>
            </a:pPr>
            <a:r>
              <a:rPr lang="en-US" altLang="en-US" sz="2400">
                <a:solidFill>
                  <a:schemeClr val="hlink"/>
                </a:solidFill>
                <a:latin typeface="Times New Roman" panose="02020603050405020304" pitchFamily="18" charset="0"/>
              </a:rPr>
              <a:t>k-means</a:t>
            </a:r>
            <a:r>
              <a:rPr lang="en-US" altLang="en-US" sz="2400">
                <a:solidFill>
                  <a:schemeClr val="hlink"/>
                </a:solidFill>
              </a:rPr>
              <a:t> </a:t>
            </a:r>
            <a:r>
              <a:rPr lang="en-US" altLang="en-US" sz="2400"/>
              <a:t>: Each cluster is represented by the center of the cluster</a:t>
            </a:r>
          </a:p>
          <a:p>
            <a:pPr lvl="1">
              <a:lnSpc>
                <a:spcPct val="110000"/>
              </a:lnSpc>
            </a:pPr>
            <a:r>
              <a:rPr lang="en-US" altLang="en-US" sz="2400">
                <a:solidFill>
                  <a:schemeClr val="hlink"/>
                </a:solidFill>
                <a:latin typeface="Times New Roman" panose="02020603050405020304" pitchFamily="18" charset="0"/>
              </a:rPr>
              <a:t>k-medoids</a:t>
            </a:r>
            <a:r>
              <a:rPr lang="en-US" altLang="en-US" sz="2400"/>
              <a:t> or PAM (Partition around medoids): Each cluster is represented by one of the objects in the cluster  </a:t>
            </a:r>
          </a:p>
        </p:txBody>
      </p:sp>
      <p:sp>
        <p:nvSpPr>
          <p:cNvPr id="6" name="Slide Number Placeholder 5"/>
          <p:cNvSpPr>
            <a:spLocks noGrp="1"/>
          </p:cNvSpPr>
          <p:nvPr>
            <p:ph type="sldNum" sz="quarter" idx="12"/>
          </p:nvPr>
        </p:nvSpPr>
        <p:spPr/>
        <p:txBody>
          <a:bodyPr/>
          <a:lstStyle/>
          <a:p>
            <a:fld id="{B92F6F52-1AD6-419B-A6B8-7FF747E5E728}" type="slidenum">
              <a:rPr lang="en-US" altLang="en-US">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1130652741"/>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sz="3600" dirty="0" smtClean="0"/>
              <a:t>What is unsupervised learning or clustering?</a:t>
            </a:r>
          </a:p>
          <a:p>
            <a:r>
              <a:rPr lang="en-US" sz="3600" dirty="0" smtClean="0"/>
              <a:t>Distance metrics.</a:t>
            </a:r>
          </a:p>
          <a:p>
            <a:r>
              <a:rPr lang="en-US" sz="3600" dirty="0" smtClean="0"/>
              <a:t>Clustering Algorithms.</a:t>
            </a:r>
          </a:p>
          <a:p>
            <a:pPr lvl="1"/>
            <a:r>
              <a:rPr lang="en-US" sz="3600" dirty="0"/>
              <a:t>k</a:t>
            </a:r>
            <a:r>
              <a:rPr lang="en-US" sz="3600" dirty="0" smtClean="0"/>
              <a:t>-Means clustering.</a:t>
            </a:r>
          </a:p>
          <a:p>
            <a:pPr lvl="1"/>
            <a:r>
              <a:rPr lang="en-US" sz="3600" dirty="0" smtClean="0"/>
              <a:t>Hierarchical Clustering.</a:t>
            </a:r>
          </a:p>
          <a:p>
            <a:pPr lvl="1"/>
            <a:r>
              <a:rPr lang="en-US" sz="3600" dirty="0" smtClean="0"/>
              <a:t>Principal Components Analysis</a:t>
            </a:r>
          </a:p>
          <a:p>
            <a:pPr lvl="1"/>
            <a:r>
              <a:rPr lang="en-US" sz="3600" dirty="0"/>
              <a:t>t</a:t>
            </a:r>
            <a:r>
              <a:rPr lang="en-US" sz="3600" dirty="0" smtClean="0"/>
              <a:t>-SNE</a:t>
            </a:r>
          </a:p>
          <a:p>
            <a:endParaRPr lang="en-US" dirty="0"/>
          </a:p>
        </p:txBody>
      </p:sp>
      <p:sp>
        <p:nvSpPr>
          <p:cNvPr id="5" name="Slide Number Placeholder 5"/>
          <p:cNvSpPr>
            <a:spLocks noGrp="1"/>
          </p:cNvSpPr>
          <p:nvPr>
            <p:ph type="sldNum" sz="quarter" idx="12"/>
          </p:nvPr>
        </p:nvSpPr>
        <p:spPr>
          <a:xfrm>
            <a:off x="11375717" y="5648960"/>
            <a:ext cx="731520" cy="396240"/>
          </a:xfrm>
        </p:spPr>
        <p:txBody>
          <a:bodyPr/>
          <a:lstStyle/>
          <a:p>
            <a:fld id="{542DF9C2-3F66-497D-9FE5-9253C02DC2EB}" type="slidenum">
              <a:rPr lang="en-US" altLang="en-US">
                <a:solidFill>
                  <a:srgbClr val="000000"/>
                </a:solidFill>
              </a:rPr>
              <a:pPr/>
              <a:t>2</a:t>
            </a:fld>
            <a:endParaRPr lang="en-US" altLang="en-US" dirty="0">
              <a:solidFill>
                <a:srgbClr val="000000"/>
              </a:solidFill>
            </a:endParaRPr>
          </a:p>
        </p:txBody>
      </p:sp>
    </p:spTree>
    <p:extLst>
      <p:ext uri="{BB962C8B-B14F-4D97-AF65-F5344CB8AC3E}">
        <p14:creationId xmlns:p14="http://schemas.microsoft.com/office/powerpoint/2010/main" val="685824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19191" y="381000"/>
            <a:ext cx="9740849" cy="838200"/>
          </a:xfrm>
        </p:spPr>
        <p:txBody>
          <a:bodyPr/>
          <a:lstStyle/>
          <a:p>
            <a:r>
              <a:rPr lang="en-US" altLang="en-US" sz="4000" dirty="0"/>
              <a:t>The K-Means Clustering</a:t>
            </a:r>
            <a:endParaRPr lang="en-US" altLang="en-US" sz="3600" dirty="0"/>
          </a:p>
        </p:txBody>
      </p:sp>
      <p:sp>
        <p:nvSpPr>
          <p:cNvPr id="121859" name="Rectangle 3"/>
          <p:cNvSpPr>
            <a:spLocks noGrp="1" noChangeArrowheads="1"/>
          </p:cNvSpPr>
          <p:nvPr>
            <p:ph type="body" sz="half" idx="1"/>
          </p:nvPr>
        </p:nvSpPr>
        <p:spPr>
          <a:xfrm>
            <a:off x="3033438" y="1260297"/>
            <a:ext cx="8153400" cy="5181600"/>
          </a:xfrm>
          <a:solidFill>
            <a:schemeClr val="bg1"/>
          </a:solidFill>
        </p:spPr>
        <p:txBody>
          <a:bodyPr/>
          <a:lstStyle/>
          <a:p>
            <a:pPr marL="609600" indent="-609600"/>
            <a:r>
              <a:rPr lang="en-US" altLang="en-US" sz="2800" dirty="0"/>
              <a:t>Given </a:t>
            </a:r>
            <a:r>
              <a:rPr lang="en-US" altLang="en-US" sz="2800" i="1" dirty="0"/>
              <a:t>k</a:t>
            </a:r>
            <a:r>
              <a:rPr lang="en-US" altLang="en-US" sz="2800" dirty="0"/>
              <a:t>, the </a:t>
            </a:r>
            <a:r>
              <a:rPr lang="en-US" altLang="en-US" sz="2800" i="1" dirty="0"/>
              <a:t>k-means</a:t>
            </a:r>
            <a:r>
              <a:rPr lang="en-US" altLang="en-US" sz="2800" dirty="0"/>
              <a:t> algorithm is as follows:</a:t>
            </a:r>
            <a:r>
              <a:rPr lang="en-US" altLang="en-US" sz="2400" dirty="0"/>
              <a:t> </a:t>
            </a:r>
          </a:p>
          <a:p>
            <a:pPr marL="990600" lvl="1" indent="-533400">
              <a:buSzTx/>
              <a:buFont typeface="Wingdings" panose="05000000000000000000" pitchFamily="2" charset="2"/>
              <a:buAutoNum type="arabicParenR"/>
            </a:pPr>
            <a:r>
              <a:rPr lang="en-US" altLang="en-US" sz="2400" dirty="0"/>
              <a:t>Choose k cluster centers to coincide with k </a:t>
            </a:r>
            <a:r>
              <a:rPr lang="en-US" altLang="en-US" sz="2400" dirty="0">
                <a:latin typeface="Times New Roman" panose="02020603050405020304" pitchFamily="18" charset="0"/>
              </a:rPr>
              <a:t>randomly-chosen</a:t>
            </a:r>
            <a:r>
              <a:rPr lang="en-US" altLang="en-US" sz="2400" dirty="0"/>
              <a:t> points</a:t>
            </a:r>
          </a:p>
          <a:p>
            <a:pPr marL="990600" lvl="1" indent="-533400">
              <a:buSzTx/>
              <a:buFont typeface="Wingdings" panose="05000000000000000000" pitchFamily="2" charset="2"/>
              <a:buAutoNum type="arabicParenR"/>
            </a:pPr>
            <a:r>
              <a:rPr lang="en-US" altLang="en-US" sz="2400" dirty="0">
                <a:solidFill>
                  <a:srgbClr val="000000"/>
                </a:solidFill>
              </a:rPr>
              <a:t>Assign each data point to the closest cluster center </a:t>
            </a:r>
          </a:p>
          <a:p>
            <a:pPr marL="990600" lvl="1" indent="-533400">
              <a:buSzTx/>
              <a:buFont typeface="Wingdings" panose="05000000000000000000" pitchFamily="2" charset="2"/>
              <a:buAutoNum type="arabicParenR"/>
            </a:pPr>
            <a:r>
              <a:rPr lang="en-US" altLang="en-US" sz="2400" dirty="0" err="1"/>
              <a:t>Recompute</a:t>
            </a:r>
            <a:r>
              <a:rPr lang="en-US" altLang="en-US" sz="2400" dirty="0"/>
              <a:t> the cluster centers using the current cluster memberships.</a:t>
            </a:r>
          </a:p>
          <a:p>
            <a:pPr marL="990600" lvl="1" indent="-533400">
              <a:buSzTx/>
              <a:buFont typeface="Wingdings" panose="05000000000000000000" pitchFamily="2" charset="2"/>
              <a:buAutoNum type="arabicParenR"/>
            </a:pPr>
            <a:r>
              <a:rPr lang="en-US" altLang="en-US" sz="2400" dirty="0"/>
              <a:t>If a convergence criterion is not met, go to </a:t>
            </a:r>
            <a:r>
              <a:rPr lang="en-US" altLang="en-US" sz="2400" dirty="0">
                <a:solidFill>
                  <a:schemeClr val="hlink"/>
                </a:solidFill>
              </a:rPr>
              <a:t>2)</a:t>
            </a:r>
            <a:r>
              <a:rPr lang="en-US" altLang="en-US" sz="2400" dirty="0"/>
              <a:t>.</a:t>
            </a:r>
          </a:p>
          <a:p>
            <a:pPr marL="609600" indent="-609600">
              <a:buNone/>
            </a:pPr>
            <a:r>
              <a:rPr lang="en-US" altLang="en-US" sz="2400" dirty="0">
                <a:solidFill>
                  <a:schemeClr val="hlink"/>
                </a:solidFill>
              </a:rPr>
              <a:t>Typical convergence criteria are</a:t>
            </a:r>
            <a:r>
              <a:rPr lang="en-US" altLang="en-US" sz="2400" dirty="0"/>
              <a:t>: no (or minimal) reassignment of data points to new cluster centers, or minimal decrease in squared error.</a:t>
            </a:r>
          </a:p>
        </p:txBody>
      </p:sp>
      <p:graphicFrame>
        <p:nvGraphicFramePr>
          <p:cNvPr id="121860" name="Object 4"/>
          <p:cNvGraphicFramePr>
            <a:graphicFrameLocks noGrp="1" noChangeAspect="1"/>
          </p:cNvGraphicFramePr>
          <p:nvPr>
            <p:ph sz="half" idx="2"/>
          </p:nvPr>
        </p:nvGraphicFramePr>
        <p:xfrm>
          <a:off x="4173538" y="5334000"/>
          <a:ext cx="3233737" cy="990600"/>
        </p:xfrm>
        <a:graphic>
          <a:graphicData uri="http://schemas.openxmlformats.org/presentationml/2006/ole">
            <mc:AlternateContent xmlns:mc="http://schemas.openxmlformats.org/markup-compatibility/2006">
              <mc:Choice xmlns:v="urn:schemas-microsoft-com:vml" Requires="v">
                <p:oleObj spid="_x0000_s14380" name="Equation" r:id="rId4" imgW="1409400" imgH="431640" progId="Equation.3">
                  <p:embed/>
                </p:oleObj>
              </mc:Choice>
              <mc:Fallback>
                <p:oleObj name="Equation" r:id="rId4" imgW="14094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538" y="5334000"/>
                        <a:ext cx="323373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6"/>
          <p:cNvSpPr>
            <a:spLocks noGrp="1"/>
          </p:cNvSpPr>
          <p:nvPr>
            <p:ph type="sldNum" sz="quarter" idx="10"/>
          </p:nvPr>
        </p:nvSpPr>
        <p:spPr/>
        <p:txBody>
          <a:bodyPr/>
          <a:lstStyle/>
          <a:p>
            <a:fld id="{3D5EC728-7ABF-4187-A84F-8E33C7B7758A}" type="slidenum">
              <a:rPr lang="en-US" altLang="en-US">
                <a:solidFill>
                  <a:srgbClr val="000000"/>
                </a:solidFill>
              </a:rPr>
              <a:pPr/>
              <a:t>20</a:t>
            </a:fld>
            <a:endParaRPr lang="en-US" altLang="en-US">
              <a:solidFill>
                <a:srgbClr val="000000"/>
              </a:solidFill>
            </a:endParaRPr>
          </a:p>
        </p:txBody>
      </p:sp>
      <p:sp>
        <p:nvSpPr>
          <p:cNvPr id="121862" name="Text Box 6"/>
          <p:cNvSpPr txBox="1">
            <a:spLocks noChangeArrowheads="1"/>
          </p:cNvSpPr>
          <p:nvPr/>
        </p:nvSpPr>
        <p:spPr bwMode="auto">
          <a:xfrm>
            <a:off x="8153400" y="5105401"/>
            <a:ext cx="2057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i="1">
                <a:solidFill>
                  <a:srgbClr val="000000"/>
                </a:solidFill>
              </a:rPr>
              <a:t>p</a:t>
            </a:r>
            <a:r>
              <a:rPr lang="en-US" altLang="en-US">
                <a:solidFill>
                  <a:srgbClr val="000000"/>
                </a:solidFill>
              </a:rPr>
              <a:t> is a point and </a:t>
            </a:r>
            <a:r>
              <a:rPr lang="en-US" altLang="en-US" i="1">
                <a:solidFill>
                  <a:srgbClr val="000000"/>
                </a:solidFill>
              </a:rPr>
              <a:t>m</a:t>
            </a:r>
            <a:r>
              <a:rPr lang="en-US" altLang="en-US" i="1" baseline="-25000">
                <a:solidFill>
                  <a:srgbClr val="000000"/>
                </a:solidFill>
              </a:rPr>
              <a:t>i</a:t>
            </a:r>
            <a:r>
              <a:rPr lang="en-US" altLang="en-US">
                <a:solidFill>
                  <a:srgbClr val="000000"/>
                </a:solidFill>
              </a:rPr>
              <a:t> is the mean of cluster </a:t>
            </a:r>
            <a:r>
              <a:rPr lang="en-US" altLang="en-US" i="1">
                <a:solidFill>
                  <a:srgbClr val="000000"/>
                </a:solidFill>
              </a:rPr>
              <a:t>C</a:t>
            </a:r>
            <a:r>
              <a:rPr lang="en-US" altLang="en-US" i="1" baseline="-25000">
                <a:solidFill>
                  <a:srgbClr val="000000"/>
                </a:solidFill>
              </a:rPr>
              <a:t>i</a:t>
            </a:r>
          </a:p>
        </p:txBody>
      </p:sp>
      <p:pic>
        <p:nvPicPr>
          <p:cNvPr id="14357"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402" y="2073402"/>
            <a:ext cx="2857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798154"/>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29237" y="259976"/>
            <a:ext cx="7439025" cy="876300"/>
          </a:xfrm>
        </p:spPr>
        <p:txBody>
          <a:bodyPr/>
          <a:lstStyle/>
          <a:p>
            <a:r>
              <a:rPr lang="en-US" altLang="en-US" sz="4800" dirty="0"/>
              <a:t>Comments on </a:t>
            </a:r>
            <a:r>
              <a:rPr lang="en-US" altLang="en-US" sz="4800" i="1" dirty="0"/>
              <a:t>K-Means</a:t>
            </a:r>
            <a:endParaRPr lang="en-US" altLang="en-US" sz="4800" b="1" dirty="0"/>
          </a:p>
        </p:txBody>
      </p:sp>
      <p:sp>
        <p:nvSpPr>
          <p:cNvPr id="123907" name="Rectangle 3"/>
          <p:cNvSpPr>
            <a:spLocks noGrp="1" noChangeArrowheads="1"/>
          </p:cNvSpPr>
          <p:nvPr>
            <p:ph idx="1"/>
          </p:nvPr>
        </p:nvSpPr>
        <p:spPr>
          <a:xfrm>
            <a:off x="1981200" y="1371600"/>
            <a:ext cx="8458200" cy="4724400"/>
          </a:xfrm>
          <a:solidFill>
            <a:schemeClr val="bg1"/>
          </a:solidFill>
        </p:spPr>
        <p:txBody>
          <a:bodyPr/>
          <a:lstStyle/>
          <a:p>
            <a:pPr>
              <a:lnSpc>
                <a:spcPct val="120000"/>
              </a:lnSpc>
            </a:pPr>
            <a:r>
              <a:rPr lang="en-US" altLang="en-US" sz="2400" dirty="0">
                <a:solidFill>
                  <a:schemeClr val="hlink"/>
                </a:solidFill>
              </a:rPr>
              <a:t>Strength:</a:t>
            </a:r>
            <a:r>
              <a:rPr lang="en-US" altLang="en-US" sz="2400" dirty="0"/>
              <a:t> </a:t>
            </a:r>
            <a:r>
              <a:rPr lang="en-US" altLang="en-US" sz="2400" i="1" dirty="0"/>
              <a:t>efficient</a:t>
            </a:r>
            <a:r>
              <a:rPr lang="en-US" altLang="en-US" sz="2400" dirty="0"/>
              <a:t>: </a:t>
            </a:r>
            <a:r>
              <a:rPr lang="en-US" altLang="en-US" sz="2400" i="1" dirty="0"/>
              <a:t>O</a:t>
            </a:r>
            <a:r>
              <a:rPr lang="en-US" altLang="en-US" sz="2400" dirty="0"/>
              <a:t>(</a:t>
            </a:r>
            <a:r>
              <a:rPr lang="en-US" altLang="en-US" sz="2400" i="1" dirty="0" err="1"/>
              <a:t>tkn</a:t>
            </a:r>
            <a:r>
              <a:rPr lang="en-US" altLang="en-US" sz="2400" dirty="0"/>
              <a:t>), where </a:t>
            </a:r>
            <a:r>
              <a:rPr lang="en-US" altLang="en-US" sz="2400" i="1" dirty="0"/>
              <a:t>n</a:t>
            </a:r>
            <a:r>
              <a:rPr lang="en-US" altLang="en-US" sz="2400" dirty="0"/>
              <a:t> is # data points, </a:t>
            </a:r>
            <a:r>
              <a:rPr lang="en-US" altLang="en-US" sz="2400" i="1" dirty="0"/>
              <a:t>k</a:t>
            </a:r>
            <a:r>
              <a:rPr lang="en-US" altLang="en-US" sz="2400" dirty="0"/>
              <a:t> is # clusters, and </a:t>
            </a:r>
            <a:r>
              <a:rPr lang="en-US" altLang="en-US" sz="2400" i="1" dirty="0"/>
              <a:t>t  </a:t>
            </a:r>
            <a:r>
              <a:rPr lang="en-US" altLang="en-US" sz="2400" dirty="0"/>
              <a:t>is # iterations. Normally, </a:t>
            </a:r>
            <a:r>
              <a:rPr lang="en-US" altLang="en-US" sz="2400" i="1" dirty="0"/>
              <a:t>k</a:t>
            </a:r>
            <a:r>
              <a:rPr lang="en-US" altLang="en-US" sz="2400" dirty="0"/>
              <a:t>, </a:t>
            </a:r>
            <a:r>
              <a:rPr lang="en-US" altLang="en-US" sz="2400" i="1" dirty="0"/>
              <a:t>t</a:t>
            </a:r>
            <a:r>
              <a:rPr lang="en-US" altLang="en-US" sz="2400" dirty="0"/>
              <a:t> &lt;&lt; </a:t>
            </a:r>
            <a:r>
              <a:rPr lang="en-US" altLang="en-US" sz="2400" i="1" dirty="0"/>
              <a:t>n</a:t>
            </a:r>
            <a:r>
              <a:rPr lang="en-US" altLang="en-US" sz="2400" dirty="0"/>
              <a:t>.</a:t>
            </a:r>
          </a:p>
          <a:p>
            <a:pPr>
              <a:lnSpc>
                <a:spcPct val="120000"/>
              </a:lnSpc>
            </a:pPr>
            <a:r>
              <a:rPr lang="en-US" altLang="en-US" sz="2400" dirty="0"/>
              <a:t>Comment: Often terminates at a </a:t>
            </a:r>
            <a:r>
              <a:rPr lang="en-US" altLang="en-US" sz="2400" dirty="0">
                <a:solidFill>
                  <a:schemeClr val="hlink"/>
                </a:solidFill>
              </a:rPr>
              <a:t>local optimum</a:t>
            </a:r>
            <a:r>
              <a:rPr lang="en-US" altLang="en-US" sz="2400" dirty="0"/>
              <a:t>. The </a:t>
            </a:r>
            <a:r>
              <a:rPr lang="en-US" altLang="en-US" sz="2400" dirty="0">
                <a:solidFill>
                  <a:schemeClr val="hlink"/>
                </a:solidFill>
              </a:rPr>
              <a:t>global optimum</a:t>
            </a:r>
            <a:r>
              <a:rPr lang="en-US" altLang="en-US" sz="2400" dirty="0"/>
              <a:t> may be found using techniques such as: </a:t>
            </a:r>
            <a:r>
              <a:rPr lang="en-US" altLang="en-US" sz="2400" i="1" dirty="0"/>
              <a:t>deterministic annealing</a:t>
            </a:r>
            <a:r>
              <a:rPr lang="en-US" altLang="en-US" sz="2400" dirty="0"/>
              <a:t> and </a:t>
            </a:r>
            <a:r>
              <a:rPr lang="en-US" altLang="en-US" sz="2400" i="1" dirty="0"/>
              <a:t>genetic algorithms</a:t>
            </a:r>
            <a:endParaRPr lang="en-US" altLang="en-US" sz="2400" dirty="0"/>
          </a:p>
          <a:p>
            <a:pPr>
              <a:lnSpc>
                <a:spcPct val="120000"/>
              </a:lnSpc>
            </a:pPr>
            <a:r>
              <a:rPr lang="en-US" altLang="en-US" sz="2400" dirty="0">
                <a:solidFill>
                  <a:schemeClr val="hlink"/>
                </a:solidFill>
              </a:rPr>
              <a:t>Weakness</a:t>
            </a:r>
          </a:p>
          <a:p>
            <a:pPr lvl="1"/>
            <a:r>
              <a:rPr lang="en-US" altLang="en-US" sz="2000" dirty="0"/>
              <a:t>Applicable only when </a:t>
            </a:r>
            <a:r>
              <a:rPr lang="en-US" altLang="en-US" sz="2000" i="1" dirty="0"/>
              <a:t>mean</a:t>
            </a:r>
            <a:r>
              <a:rPr lang="en-US" altLang="en-US" sz="2000" dirty="0"/>
              <a:t> is defined, difficult for categorical data</a:t>
            </a:r>
          </a:p>
          <a:p>
            <a:pPr lvl="1"/>
            <a:r>
              <a:rPr lang="en-US" altLang="en-US" sz="2000" dirty="0"/>
              <a:t>Need to specify </a:t>
            </a:r>
            <a:r>
              <a:rPr lang="en-US" altLang="en-US" sz="2000" i="1" dirty="0"/>
              <a:t>k, </a:t>
            </a:r>
            <a:r>
              <a:rPr lang="en-US" altLang="en-US" sz="2000" dirty="0"/>
              <a:t>the </a:t>
            </a:r>
            <a:r>
              <a:rPr lang="en-US" altLang="en-US" sz="2000" i="1" dirty="0"/>
              <a:t>number</a:t>
            </a:r>
            <a:r>
              <a:rPr lang="en-US" altLang="en-US" sz="2000" dirty="0"/>
              <a:t> of clusters, in advance</a:t>
            </a:r>
          </a:p>
          <a:p>
            <a:pPr lvl="1"/>
            <a:r>
              <a:rPr lang="en-US" altLang="en-US" sz="2000" dirty="0"/>
              <a:t>Sensitive to noisy data and </a:t>
            </a:r>
            <a:r>
              <a:rPr lang="en-US" altLang="en-US" sz="2000" i="1" dirty="0"/>
              <a:t>outliers</a:t>
            </a:r>
            <a:endParaRPr lang="en-US" altLang="en-US" sz="2000" dirty="0"/>
          </a:p>
          <a:p>
            <a:pPr lvl="1"/>
            <a:r>
              <a:rPr lang="en-US" altLang="en-US" sz="2000" dirty="0"/>
              <a:t>Not suitable to discover clusters with </a:t>
            </a:r>
            <a:r>
              <a:rPr lang="en-US" altLang="en-US" sz="2000" i="1" dirty="0"/>
              <a:t>non-convex shapes</a:t>
            </a:r>
          </a:p>
          <a:p>
            <a:pPr lvl="1"/>
            <a:r>
              <a:rPr lang="en-US" altLang="en-US" sz="2000" dirty="0"/>
              <a:t>Sensitive to initial seeds</a:t>
            </a:r>
          </a:p>
        </p:txBody>
      </p:sp>
      <p:sp>
        <p:nvSpPr>
          <p:cNvPr id="6" name="Slide Number Placeholder 5"/>
          <p:cNvSpPr>
            <a:spLocks noGrp="1"/>
          </p:cNvSpPr>
          <p:nvPr>
            <p:ph type="sldNum" sz="quarter" idx="12"/>
          </p:nvPr>
        </p:nvSpPr>
        <p:spPr/>
        <p:txBody>
          <a:bodyPr/>
          <a:lstStyle/>
          <a:p>
            <a:fld id="{C2AA32BB-2FD8-4C41-9640-C470F39C2754}" type="slidenum">
              <a:rPr lang="en-US" altLang="en-US">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1413125739"/>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11658" y="-41091"/>
            <a:ext cx="9094342" cy="1053101"/>
          </a:xfrm>
          <a:noFill/>
          <a:ln/>
        </p:spPr>
        <p:txBody>
          <a:bodyPr vert="horz" wrap="square" lIns="92075" tIns="46038" rIns="92075" bIns="46038" numCol="1" anchor="ctr" anchorCtr="0" compatLnSpc="1">
            <a:prstTxWarp prst="textNoShape">
              <a:avLst/>
            </a:prstTxWarp>
          </a:bodyPr>
          <a:lstStyle/>
          <a:p>
            <a:r>
              <a:rPr lang="en-US" altLang="zh-CN" sz="4800" dirty="0">
                <a:ea typeface="SimSun" panose="02010600030101010101" pitchFamily="2" charset="-122"/>
              </a:rPr>
              <a:t>Hierarchical methods</a:t>
            </a:r>
          </a:p>
        </p:txBody>
      </p:sp>
      <p:sp>
        <p:nvSpPr>
          <p:cNvPr id="198659" name="Rectangle 3"/>
          <p:cNvSpPr>
            <a:spLocks noGrp="1" noChangeArrowheads="1"/>
          </p:cNvSpPr>
          <p:nvPr>
            <p:ph idx="1"/>
          </p:nvPr>
        </p:nvSpPr>
        <p:spPr>
          <a:xfrm>
            <a:off x="451394" y="991894"/>
            <a:ext cx="5145640" cy="3657600"/>
          </a:xfrm>
          <a:noFill/>
          <a:ln/>
        </p:spPr>
        <p:txBody>
          <a:bodyPr vert="horz" wrap="square" lIns="92075" tIns="46038" rIns="92075" bIns="46038" numCol="1" anchor="t" anchorCtr="0" compatLnSpc="1">
            <a:prstTxWarp prst="textNoShape">
              <a:avLst/>
            </a:prstTxWarp>
          </a:bodyPr>
          <a:lstStyle/>
          <a:p>
            <a:pPr>
              <a:lnSpc>
                <a:spcPct val="90000"/>
              </a:lnSpc>
              <a:spcBef>
                <a:spcPct val="50000"/>
              </a:spcBef>
            </a:pPr>
            <a:r>
              <a:rPr lang="en-US" altLang="zh-CN" sz="2400" b="1" dirty="0">
                <a:effectLst>
                  <a:outerShdw blurRad="38100" dist="38100" dir="2700000" algn="tl">
                    <a:srgbClr val="C0C0C0"/>
                  </a:outerShdw>
                </a:effectLst>
                <a:ea typeface="SimSun" panose="02010600030101010101" pitchFamily="2" charset="-122"/>
              </a:rPr>
              <a:t>A hierarchical method:</a:t>
            </a:r>
            <a:r>
              <a:rPr lang="en-US" altLang="zh-CN" sz="2400" dirty="0">
                <a:ea typeface="SimSun" panose="02010600030101010101" pitchFamily="2" charset="-122"/>
              </a:rPr>
              <a:t> construct a of clustering is hierarchy of clustering, not just a single partition of objects</a:t>
            </a:r>
          </a:p>
          <a:p>
            <a:pPr>
              <a:lnSpc>
                <a:spcPct val="90000"/>
              </a:lnSpc>
              <a:spcBef>
                <a:spcPct val="50000"/>
              </a:spcBef>
            </a:pPr>
            <a:r>
              <a:rPr lang="en-US" altLang="zh-CN" sz="2400" dirty="0">
                <a:ea typeface="SimSun" panose="02010600030101010101" pitchFamily="2" charset="-122"/>
              </a:rPr>
              <a:t>The number of clusters </a:t>
            </a:r>
            <a:r>
              <a:rPr lang="en-US" altLang="zh-CN" sz="2400" b="1" i="1" dirty="0">
                <a:effectLst>
                  <a:outerShdw blurRad="38100" dist="38100" dir="2700000" algn="tl">
                    <a:srgbClr val="C0C0C0"/>
                  </a:outerShdw>
                </a:effectLst>
                <a:ea typeface="SimSun" panose="02010600030101010101" pitchFamily="2" charset="-122"/>
              </a:rPr>
              <a:t>k</a:t>
            </a:r>
            <a:r>
              <a:rPr lang="en-US" altLang="zh-CN" sz="2400" dirty="0">
                <a:ea typeface="SimSun" panose="02010600030101010101" pitchFamily="2" charset="-122"/>
              </a:rPr>
              <a:t> is not required as an input </a:t>
            </a:r>
          </a:p>
          <a:p>
            <a:pPr>
              <a:lnSpc>
                <a:spcPct val="90000"/>
              </a:lnSpc>
              <a:spcBef>
                <a:spcPct val="50000"/>
              </a:spcBef>
            </a:pPr>
            <a:r>
              <a:rPr lang="en-US" altLang="zh-CN" sz="2400" dirty="0">
                <a:ea typeface="SimSun" panose="02010600030101010101" pitchFamily="2" charset="-122"/>
              </a:rPr>
              <a:t>Use a </a:t>
            </a:r>
            <a:r>
              <a:rPr lang="en-US" altLang="zh-CN" sz="2400" b="1" dirty="0">
                <a:effectLst>
                  <a:outerShdw blurRad="38100" dist="38100" dir="2700000" algn="tl">
                    <a:srgbClr val="C0C0C0"/>
                  </a:outerShdw>
                </a:effectLst>
                <a:ea typeface="SimSun" panose="02010600030101010101" pitchFamily="2" charset="-122"/>
              </a:rPr>
              <a:t>distance matrix</a:t>
            </a:r>
            <a:r>
              <a:rPr lang="en-US" altLang="zh-CN" sz="2400" dirty="0">
                <a:ea typeface="SimSun" panose="02010600030101010101" pitchFamily="2" charset="-122"/>
              </a:rPr>
              <a:t> as clustering criteria </a:t>
            </a:r>
          </a:p>
          <a:p>
            <a:pPr>
              <a:lnSpc>
                <a:spcPct val="90000"/>
              </a:lnSpc>
              <a:spcBef>
                <a:spcPct val="50000"/>
              </a:spcBef>
            </a:pPr>
            <a:r>
              <a:rPr lang="en-US" altLang="zh-CN" sz="2400" dirty="0">
                <a:ea typeface="SimSun" panose="02010600030101010101" pitchFamily="2" charset="-122"/>
              </a:rPr>
              <a:t>A </a:t>
            </a:r>
            <a:r>
              <a:rPr lang="en-US" altLang="zh-CN" sz="2400" b="1" dirty="0">
                <a:effectLst>
                  <a:outerShdw blurRad="38100" dist="38100" dir="2700000" algn="tl">
                    <a:srgbClr val="C0C0C0"/>
                  </a:outerShdw>
                </a:effectLst>
                <a:ea typeface="SimSun" panose="02010600030101010101" pitchFamily="2" charset="-122"/>
              </a:rPr>
              <a:t>termination condition</a:t>
            </a:r>
            <a:r>
              <a:rPr lang="en-US" altLang="zh-CN" sz="2400" dirty="0">
                <a:effectLst>
                  <a:outerShdw blurRad="38100" dist="38100" dir="2700000" algn="tl">
                    <a:srgbClr val="C0C0C0"/>
                  </a:outerShdw>
                </a:effectLst>
                <a:ea typeface="SimSun" panose="02010600030101010101" pitchFamily="2" charset="-122"/>
              </a:rPr>
              <a:t> </a:t>
            </a:r>
            <a:r>
              <a:rPr lang="en-US" altLang="zh-CN" sz="2400" dirty="0">
                <a:ea typeface="SimSun" panose="02010600030101010101" pitchFamily="2" charset="-122"/>
              </a:rPr>
              <a:t>can be used (e.g., a number of clusters)</a:t>
            </a:r>
          </a:p>
        </p:txBody>
      </p:sp>
      <p:sp>
        <p:nvSpPr>
          <p:cNvPr id="7" name="Slide Number Placeholder 5"/>
          <p:cNvSpPr>
            <a:spLocks noGrp="1"/>
          </p:cNvSpPr>
          <p:nvPr>
            <p:ph type="sldNum" sz="quarter" idx="12"/>
          </p:nvPr>
        </p:nvSpPr>
        <p:spPr/>
        <p:txBody>
          <a:bodyPr/>
          <a:lstStyle/>
          <a:p>
            <a:fld id="{089E4326-A96F-4494-8E9F-6C7110D35D90}" type="slidenum">
              <a:rPr lang="en-GB" altLang="en-US">
                <a:solidFill>
                  <a:srgbClr val="000000"/>
                </a:solidFill>
              </a:rPr>
              <a:pPr/>
              <a:t>22</a:t>
            </a:fld>
            <a:endParaRPr lang="en-GB" altLang="en-US">
              <a:solidFill>
                <a:srgbClr val="000000"/>
              </a:solidFill>
            </a:endParaRPr>
          </a:p>
        </p:txBody>
      </p:sp>
      <p:sp>
        <p:nvSpPr>
          <p:cNvPr id="9" name="Rectangle 1027"/>
          <p:cNvSpPr txBox="1">
            <a:spLocks noChangeArrowheads="1"/>
          </p:cNvSpPr>
          <p:nvPr/>
        </p:nvSpPr>
        <p:spPr>
          <a:xfrm>
            <a:off x="5899078" y="1106199"/>
            <a:ext cx="5257800" cy="3429000"/>
          </a:xfrm>
          <a:prstGeom prst="rect">
            <a:avLst/>
          </a:prstGeom>
          <a:noFill/>
          <a:ln/>
        </p:spPr>
        <p:txBody>
          <a:bodyPr vert="horz" wrap="square" lIns="92075" tIns="46038" rIns="92075" bIns="46038" numCol="1" rtlCol="0" anchor="t" anchorCtr="0" compatLnSpc="1">
            <a:prstTxWarp prst="textNoShape">
              <a:avLst/>
            </a:prstTxWarp>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spcBef>
                <a:spcPct val="50000"/>
              </a:spcBef>
            </a:pPr>
            <a:r>
              <a:rPr lang="en-US" altLang="zh-CN" sz="2400" dirty="0" smtClean="0">
                <a:ea typeface="SimSun" panose="02010600030101010101" pitchFamily="2" charset="-122"/>
              </a:rPr>
              <a:t>The hierarchy often given as a </a:t>
            </a:r>
            <a:r>
              <a:rPr lang="en-US" altLang="zh-CN" sz="2400" b="1" dirty="0" smtClean="0">
                <a:effectLst>
                  <a:outerShdw blurRad="38100" dist="38100" dir="2700000" algn="tl">
                    <a:srgbClr val="C0C0C0"/>
                  </a:outerShdw>
                </a:effectLst>
                <a:ea typeface="SimSun" panose="02010600030101010101" pitchFamily="2" charset="-122"/>
              </a:rPr>
              <a:t>clustering tree</a:t>
            </a:r>
            <a:r>
              <a:rPr lang="en-US" altLang="zh-CN" sz="2400" dirty="0" smtClean="0">
                <a:ea typeface="SimSun" panose="02010600030101010101" pitchFamily="2" charset="-122"/>
              </a:rPr>
              <a:t>, also called a </a:t>
            </a:r>
            <a:r>
              <a:rPr lang="en-US" altLang="zh-CN" sz="2400" b="1" dirty="0" err="1" smtClean="0">
                <a:effectLst>
                  <a:outerShdw blurRad="38100" dist="38100" dir="2700000" algn="tl">
                    <a:srgbClr val="C0C0C0"/>
                  </a:outerShdw>
                </a:effectLst>
                <a:ea typeface="SimSun" panose="02010600030101010101" pitchFamily="2" charset="-122"/>
              </a:rPr>
              <a:t>dendrogram</a:t>
            </a:r>
            <a:endParaRPr lang="en-US" altLang="zh-CN" sz="2400" b="1" dirty="0" smtClean="0">
              <a:effectLst>
                <a:outerShdw blurRad="38100" dist="38100" dir="2700000" algn="tl">
                  <a:srgbClr val="C0C0C0"/>
                </a:outerShdw>
              </a:effectLst>
              <a:ea typeface="SimSun" panose="02010600030101010101" pitchFamily="2" charset="-122"/>
            </a:endParaRPr>
          </a:p>
          <a:p>
            <a:pPr lvl="1">
              <a:spcBef>
                <a:spcPct val="50000"/>
              </a:spcBef>
              <a:buFontTx/>
              <a:buChar char="o"/>
            </a:pPr>
            <a:r>
              <a:rPr lang="en-US" altLang="zh-CN" sz="2400" dirty="0" smtClean="0">
                <a:ea typeface="SimSun" panose="02010600030101010101" pitchFamily="2" charset="-122"/>
              </a:rPr>
              <a:t>leaves of the tree represent the individual objects</a:t>
            </a:r>
          </a:p>
          <a:p>
            <a:pPr lvl="1">
              <a:spcBef>
                <a:spcPct val="50000"/>
              </a:spcBef>
              <a:buFontTx/>
              <a:buChar char="o"/>
            </a:pPr>
            <a:r>
              <a:rPr lang="en-US" altLang="zh-CN" sz="2400" dirty="0" smtClean="0">
                <a:ea typeface="SimSun" panose="02010600030101010101" pitchFamily="2" charset="-122"/>
              </a:rPr>
              <a:t>internal nodes of the tree represent the clusters</a:t>
            </a:r>
            <a:endParaRPr lang="en-US" altLang="zh-CN" sz="2400" dirty="0">
              <a:ea typeface="SimSun" panose="02010600030101010101" pitchFamily="2" charset="-122"/>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154" y="4527168"/>
            <a:ext cx="8009081" cy="214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86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57546" y="381000"/>
            <a:ext cx="9324654" cy="1295400"/>
          </a:xfrm>
          <a:noFill/>
          <a:ln/>
        </p:spPr>
        <p:txBody>
          <a:bodyPr vert="horz" wrap="square" lIns="92075" tIns="46038" rIns="92075" bIns="46038" numCol="1" anchor="ctr" anchorCtr="0" compatLnSpc="1">
            <a:prstTxWarp prst="textNoShape">
              <a:avLst/>
            </a:prstTxWarp>
          </a:bodyPr>
          <a:lstStyle/>
          <a:p>
            <a:r>
              <a:rPr lang="en-US" altLang="zh-CN" sz="4000" dirty="0">
                <a:ea typeface="SimSun" panose="02010600030101010101" pitchFamily="2" charset="-122"/>
              </a:rPr>
              <a:t>Two types </a:t>
            </a:r>
            <a:r>
              <a:rPr lang="en-US" altLang="zh-CN" sz="4000" dirty="0" smtClean="0">
                <a:ea typeface="SimSun" panose="02010600030101010101" pitchFamily="2" charset="-122"/>
              </a:rPr>
              <a:t>of hierarchical methods</a:t>
            </a:r>
            <a:endParaRPr lang="en-US" altLang="zh-CN" sz="4000" dirty="0">
              <a:ea typeface="SimSun" panose="02010600030101010101" pitchFamily="2" charset="-122"/>
            </a:endParaRPr>
          </a:p>
        </p:txBody>
      </p:sp>
      <p:sp>
        <p:nvSpPr>
          <p:cNvPr id="221245" name="Rectangle 61"/>
          <p:cNvSpPr>
            <a:spLocks noGrp="1" noChangeArrowheads="1"/>
          </p:cNvSpPr>
          <p:nvPr>
            <p:ph idx="1"/>
          </p:nvPr>
        </p:nvSpPr>
        <p:spPr>
          <a:xfrm>
            <a:off x="609600" y="2075380"/>
            <a:ext cx="10160000" cy="3585681"/>
          </a:xfrm>
        </p:spPr>
        <p:txBody>
          <a:bodyPr/>
          <a:lstStyle/>
          <a:p>
            <a:pPr>
              <a:lnSpc>
                <a:spcPct val="90000"/>
              </a:lnSpc>
              <a:buFontTx/>
              <a:buNone/>
            </a:pPr>
            <a:r>
              <a:rPr lang="fi-FI" altLang="en-US" sz="2400" b="1" dirty="0">
                <a:effectLst>
                  <a:outerShdw blurRad="38100" dist="38100" dir="2700000" algn="tl">
                    <a:srgbClr val="C0C0C0"/>
                  </a:outerShdw>
                </a:effectLst>
              </a:rPr>
              <a:t>Two main types of hierarchical clustering techniques:</a:t>
            </a:r>
          </a:p>
          <a:p>
            <a:pPr lvl="1">
              <a:lnSpc>
                <a:spcPct val="90000"/>
              </a:lnSpc>
              <a:buFontTx/>
              <a:buChar char="•"/>
            </a:pPr>
            <a:r>
              <a:rPr lang="en-GB" altLang="en-US" sz="2400" b="1" dirty="0">
                <a:effectLst>
                  <a:outerShdw blurRad="38100" dist="38100" dir="2700000" algn="tl">
                    <a:srgbClr val="C0C0C0"/>
                  </a:outerShdw>
                </a:effectLst>
              </a:rPr>
              <a:t>agglomerative</a:t>
            </a:r>
            <a:r>
              <a:rPr lang="en-GB" altLang="en-US" sz="2400" dirty="0"/>
              <a:t> (bottom-up):</a:t>
            </a:r>
          </a:p>
          <a:p>
            <a:pPr lvl="2">
              <a:lnSpc>
                <a:spcPct val="90000"/>
              </a:lnSpc>
              <a:buFontTx/>
              <a:buChar char="o"/>
            </a:pPr>
            <a:r>
              <a:rPr lang="en-GB" altLang="en-US" dirty="0"/>
              <a:t>place each object in its own cluster (a singleton)</a:t>
            </a:r>
          </a:p>
          <a:p>
            <a:pPr lvl="2">
              <a:lnSpc>
                <a:spcPct val="90000"/>
              </a:lnSpc>
              <a:buFontTx/>
              <a:buChar char="o"/>
            </a:pPr>
            <a:r>
              <a:rPr lang="en-GB" altLang="en-US" dirty="0"/>
              <a:t>merge in each step the two most similar clusters until there is only one cluster left or the termination condition is satisfied</a:t>
            </a:r>
          </a:p>
          <a:p>
            <a:pPr lvl="1">
              <a:lnSpc>
                <a:spcPct val="90000"/>
              </a:lnSpc>
              <a:buFontTx/>
              <a:buChar char="•"/>
            </a:pPr>
            <a:r>
              <a:rPr lang="en-GB" altLang="en-US" sz="2400" b="1" dirty="0">
                <a:effectLst>
                  <a:outerShdw blurRad="38100" dist="38100" dir="2700000" algn="tl">
                    <a:srgbClr val="C0C0C0"/>
                  </a:outerShdw>
                </a:effectLst>
              </a:rPr>
              <a:t>divisive</a:t>
            </a:r>
            <a:r>
              <a:rPr lang="en-GB" altLang="en-US" sz="2400" dirty="0"/>
              <a:t> (top-down):</a:t>
            </a:r>
          </a:p>
          <a:p>
            <a:pPr lvl="2">
              <a:lnSpc>
                <a:spcPct val="90000"/>
              </a:lnSpc>
              <a:buFontTx/>
              <a:buChar char="o"/>
            </a:pPr>
            <a:r>
              <a:rPr lang="en-GB" altLang="en-US" dirty="0"/>
              <a:t>start with one big cluster containing all the objects</a:t>
            </a:r>
          </a:p>
          <a:p>
            <a:pPr lvl="2">
              <a:lnSpc>
                <a:spcPct val="90000"/>
              </a:lnSpc>
              <a:buFontTx/>
              <a:buChar char="o"/>
            </a:pPr>
            <a:r>
              <a:rPr lang="en-GB" altLang="en-US" dirty="0"/>
              <a:t>divide the most distinctive cluster into smaller clusters and proceed until there are </a:t>
            </a:r>
            <a:r>
              <a:rPr lang="en-GB" altLang="en-US" i="1" dirty="0"/>
              <a:t>n</a:t>
            </a:r>
            <a:r>
              <a:rPr lang="en-GB" altLang="en-US" dirty="0"/>
              <a:t> clusters or the termination condition is satisfied</a:t>
            </a:r>
          </a:p>
        </p:txBody>
      </p:sp>
      <p:sp>
        <p:nvSpPr>
          <p:cNvPr id="6" name="Slide Number Placeholder 5"/>
          <p:cNvSpPr>
            <a:spLocks noGrp="1"/>
          </p:cNvSpPr>
          <p:nvPr>
            <p:ph type="sldNum" sz="quarter" idx="12"/>
          </p:nvPr>
        </p:nvSpPr>
        <p:spPr/>
        <p:txBody>
          <a:bodyPr/>
          <a:lstStyle/>
          <a:p>
            <a:fld id="{A0618F45-0D80-474A-ACEB-58A166CF1D28}" type="slidenum">
              <a:rPr lang="en-GB" altLang="en-US">
                <a:solidFill>
                  <a:srgbClr val="000000"/>
                </a:solidFill>
              </a:rPr>
              <a:pPr/>
              <a:t>23</a:t>
            </a:fld>
            <a:endParaRPr lang="en-GB" altLang="en-US">
              <a:solidFill>
                <a:srgbClr val="000000"/>
              </a:solidFill>
            </a:endParaRPr>
          </a:p>
        </p:txBody>
      </p:sp>
    </p:spTree>
    <p:extLst>
      <p:ext uri="{BB962C8B-B14F-4D97-AF65-F5344CB8AC3E}">
        <p14:creationId xmlns:p14="http://schemas.microsoft.com/office/powerpoint/2010/main" val="268255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119883" y="609600"/>
            <a:ext cx="8862317" cy="1143000"/>
          </a:xfrm>
          <a:noFill/>
          <a:ln/>
        </p:spPr>
        <p:txBody>
          <a:bodyPr vert="horz" wrap="square" lIns="92075" tIns="46038" rIns="92075" bIns="46038" numCol="1" anchor="ctr" anchorCtr="0" compatLnSpc="1">
            <a:prstTxWarp prst="textNoShape">
              <a:avLst/>
            </a:prstTxWarp>
          </a:bodyPr>
          <a:lstStyle/>
          <a:p>
            <a:r>
              <a:rPr lang="en-US" altLang="zh-CN" sz="4000" dirty="0">
                <a:ea typeface="SimSun" panose="02010600030101010101" pitchFamily="2" charset="-122"/>
              </a:rPr>
              <a:t>Two types of </a:t>
            </a:r>
            <a:r>
              <a:rPr lang="en-US" altLang="zh-CN" sz="4000" dirty="0" smtClean="0">
                <a:ea typeface="SimSun" panose="02010600030101010101" pitchFamily="2" charset="-122"/>
              </a:rPr>
              <a:t>hierarchical </a:t>
            </a:r>
            <a:r>
              <a:rPr lang="en-US" altLang="zh-CN" sz="4000" dirty="0">
                <a:ea typeface="SimSun" panose="02010600030101010101" pitchFamily="2" charset="-122"/>
              </a:rPr>
              <a:t>methods </a:t>
            </a:r>
            <a:endParaRPr lang="fi-FI" altLang="en-US" sz="4000" dirty="0"/>
          </a:p>
        </p:txBody>
      </p:sp>
      <p:sp>
        <p:nvSpPr>
          <p:cNvPr id="61" name="Slide Number Placeholder 4"/>
          <p:cNvSpPr>
            <a:spLocks noGrp="1"/>
          </p:cNvSpPr>
          <p:nvPr>
            <p:ph type="sldNum" sz="quarter" idx="12"/>
          </p:nvPr>
        </p:nvSpPr>
        <p:spPr/>
        <p:txBody>
          <a:bodyPr/>
          <a:lstStyle/>
          <a:p>
            <a:fld id="{C74CC2CC-FDCB-4CB4-ABE5-FD7601EB0E3A}" type="slidenum">
              <a:rPr lang="en-GB" altLang="en-US">
                <a:solidFill>
                  <a:srgbClr val="000000"/>
                </a:solidFill>
              </a:rPr>
              <a:pPr/>
              <a:t>24</a:t>
            </a:fld>
            <a:endParaRPr lang="en-GB" altLang="en-US">
              <a:solidFill>
                <a:srgbClr val="000000"/>
              </a:solidFill>
            </a:endParaRPr>
          </a:p>
        </p:txBody>
      </p:sp>
      <p:grpSp>
        <p:nvGrpSpPr>
          <p:cNvPr id="228355" name="Group 3"/>
          <p:cNvGrpSpPr>
            <a:grpSpLocks/>
          </p:cNvGrpSpPr>
          <p:nvPr/>
        </p:nvGrpSpPr>
        <p:grpSpPr bwMode="auto">
          <a:xfrm>
            <a:off x="2590802" y="2286003"/>
            <a:ext cx="6881907" cy="3459095"/>
            <a:chOff x="1200" y="1776"/>
            <a:chExt cx="4284" cy="2277"/>
          </a:xfrm>
        </p:grpSpPr>
        <p:sp>
          <p:nvSpPr>
            <p:cNvPr id="228356" name="Line 4"/>
            <p:cNvSpPr>
              <a:spLocks noChangeShapeType="1"/>
            </p:cNvSpPr>
            <p:nvPr/>
          </p:nvSpPr>
          <p:spPr bwMode="auto">
            <a:xfrm>
              <a:off x="1200" y="2112"/>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grpSp>
          <p:nvGrpSpPr>
            <p:cNvPr id="228357" name="Group 5"/>
            <p:cNvGrpSpPr>
              <a:grpSpLocks/>
            </p:cNvGrpSpPr>
            <p:nvPr/>
          </p:nvGrpSpPr>
          <p:grpSpPr bwMode="auto">
            <a:xfrm>
              <a:off x="1440" y="1785"/>
              <a:ext cx="480" cy="327"/>
              <a:chOff x="1104" y="1785"/>
              <a:chExt cx="480" cy="327"/>
            </a:xfrm>
          </p:grpSpPr>
          <p:sp>
            <p:nvSpPr>
              <p:cNvPr id="228358" name="Line 6"/>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59" name="Text Box 7"/>
              <p:cNvSpPr txBox="1">
                <a:spLocks noChangeArrowheads="1"/>
              </p:cNvSpPr>
              <p:nvPr/>
            </p:nvSpPr>
            <p:spPr bwMode="auto">
              <a:xfrm>
                <a:off x="1104" y="1785"/>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0</a:t>
                </a:r>
                <a:endParaRPr lang="en-US" altLang="zh-CN" sz="2400">
                  <a:solidFill>
                    <a:srgbClr val="000000"/>
                  </a:solidFill>
                  <a:ea typeface="SimSun" panose="02010600030101010101" pitchFamily="2" charset="-122"/>
                </a:endParaRPr>
              </a:p>
            </p:txBody>
          </p:sp>
        </p:grpSp>
        <p:grpSp>
          <p:nvGrpSpPr>
            <p:cNvPr id="228360" name="Group 8"/>
            <p:cNvGrpSpPr>
              <a:grpSpLocks/>
            </p:cNvGrpSpPr>
            <p:nvPr/>
          </p:nvGrpSpPr>
          <p:grpSpPr bwMode="auto">
            <a:xfrm>
              <a:off x="1968" y="1776"/>
              <a:ext cx="480" cy="327"/>
              <a:chOff x="1104" y="1785"/>
              <a:chExt cx="480" cy="327"/>
            </a:xfrm>
          </p:grpSpPr>
          <p:sp>
            <p:nvSpPr>
              <p:cNvPr id="228361" name="Line 9"/>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62" name="Text Box 10"/>
              <p:cNvSpPr txBox="1">
                <a:spLocks noChangeArrowheads="1"/>
              </p:cNvSpPr>
              <p:nvPr/>
            </p:nvSpPr>
            <p:spPr bwMode="auto">
              <a:xfrm>
                <a:off x="1104" y="1785"/>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1</a:t>
                </a:r>
                <a:endParaRPr lang="en-US" altLang="zh-CN" sz="2400">
                  <a:solidFill>
                    <a:srgbClr val="000000"/>
                  </a:solidFill>
                  <a:ea typeface="SimSun" panose="02010600030101010101" pitchFamily="2" charset="-122"/>
                </a:endParaRPr>
              </a:p>
            </p:txBody>
          </p:sp>
        </p:grpSp>
        <p:grpSp>
          <p:nvGrpSpPr>
            <p:cNvPr id="228363" name="Group 11"/>
            <p:cNvGrpSpPr>
              <a:grpSpLocks/>
            </p:cNvGrpSpPr>
            <p:nvPr/>
          </p:nvGrpSpPr>
          <p:grpSpPr bwMode="auto">
            <a:xfrm>
              <a:off x="2496" y="1776"/>
              <a:ext cx="480" cy="327"/>
              <a:chOff x="1104" y="1785"/>
              <a:chExt cx="480" cy="327"/>
            </a:xfrm>
          </p:grpSpPr>
          <p:sp>
            <p:nvSpPr>
              <p:cNvPr id="228364" name="Line 12"/>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65" name="Text Box 13"/>
              <p:cNvSpPr txBox="1">
                <a:spLocks noChangeArrowheads="1"/>
              </p:cNvSpPr>
              <p:nvPr/>
            </p:nvSpPr>
            <p:spPr bwMode="auto">
              <a:xfrm>
                <a:off x="1104" y="1785"/>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2</a:t>
                </a:r>
                <a:endParaRPr lang="en-US" altLang="zh-CN" sz="2400">
                  <a:solidFill>
                    <a:srgbClr val="000000"/>
                  </a:solidFill>
                  <a:ea typeface="SimSun" panose="02010600030101010101" pitchFamily="2" charset="-122"/>
                </a:endParaRPr>
              </a:p>
            </p:txBody>
          </p:sp>
        </p:grpSp>
        <p:grpSp>
          <p:nvGrpSpPr>
            <p:cNvPr id="228366" name="Group 14"/>
            <p:cNvGrpSpPr>
              <a:grpSpLocks/>
            </p:cNvGrpSpPr>
            <p:nvPr/>
          </p:nvGrpSpPr>
          <p:grpSpPr bwMode="auto">
            <a:xfrm>
              <a:off x="2976" y="1776"/>
              <a:ext cx="480" cy="327"/>
              <a:chOff x="1104" y="1785"/>
              <a:chExt cx="480" cy="327"/>
            </a:xfrm>
          </p:grpSpPr>
          <p:sp>
            <p:nvSpPr>
              <p:cNvPr id="228367" name="Line 15"/>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68" name="Text Box 16"/>
              <p:cNvSpPr txBox="1">
                <a:spLocks noChangeArrowheads="1"/>
              </p:cNvSpPr>
              <p:nvPr/>
            </p:nvSpPr>
            <p:spPr bwMode="auto">
              <a:xfrm>
                <a:off x="1104" y="1785"/>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3</a:t>
                </a:r>
                <a:endParaRPr lang="en-US" altLang="zh-CN" sz="2400">
                  <a:solidFill>
                    <a:srgbClr val="000000"/>
                  </a:solidFill>
                  <a:ea typeface="SimSun" panose="02010600030101010101" pitchFamily="2" charset="-122"/>
                </a:endParaRPr>
              </a:p>
            </p:txBody>
          </p:sp>
        </p:grpSp>
        <p:grpSp>
          <p:nvGrpSpPr>
            <p:cNvPr id="228369" name="Group 17"/>
            <p:cNvGrpSpPr>
              <a:grpSpLocks/>
            </p:cNvGrpSpPr>
            <p:nvPr/>
          </p:nvGrpSpPr>
          <p:grpSpPr bwMode="auto">
            <a:xfrm>
              <a:off x="3456" y="1776"/>
              <a:ext cx="481" cy="327"/>
              <a:chOff x="1104" y="1785"/>
              <a:chExt cx="481" cy="327"/>
            </a:xfrm>
          </p:grpSpPr>
          <p:sp>
            <p:nvSpPr>
              <p:cNvPr id="228370" name="Line 18"/>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71" name="Text Box 19"/>
              <p:cNvSpPr txBox="1">
                <a:spLocks noChangeArrowheads="1"/>
              </p:cNvSpPr>
              <p:nvPr/>
            </p:nvSpPr>
            <p:spPr bwMode="auto">
              <a:xfrm>
                <a:off x="1104" y="1785"/>
                <a:ext cx="48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4</a:t>
                </a:r>
                <a:endParaRPr lang="en-US" altLang="zh-CN" sz="2400">
                  <a:solidFill>
                    <a:srgbClr val="000000"/>
                  </a:solidFill>
                  <a:ea typeface="SimSun" panose="02010600030101010101" pitchFamily="2" charset="-122"/>
                </a:endParaRPr>
              </a:p>
            </p:txBody>
          </p:sp>
        </p:grpSp>
        <p:sp>
          <p:nvSpPr>
            <p:cNvPr id="228372" name="Text Box 20"/>
            <p:cNvSpPr txBox="1">
              <a:spLocks noChangeArrowheads="1"/>
            </p:cNvSpPr>
            <p:nvPr/>
          </p:nvSpPr>
          <p:spPr bwMode="auto">
            <a:xfrm>
              <a:off x="1440" y="2507"/>
              <a:ext cx="211"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b</a:t>
              </a:r>
            </a:p>
          </p:txBody>
        </p:sp>
        <p:sp>
          <p:nvSpPr>
            <p:cNvPr id="228373" name="Text Box 21"/>
            <p:cNvSpPr txBox="1">
              <a:spLocks noChangeArrowheads="1"/>
            </p:cNvSpPr>
            <p:nvPr/>
          </p:nvSpPr>
          <p:spPr bwMode="auto">
            <a:xfrm>
              <a:off x="1440" y="3108"/>
              <a:ext cx="211"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d</a:t>
              </a:r>
            </a:p>
          </p:txBody>
        </p:sp>
        <p:sp>
          <p:nvSpPr>
            <p:cNvPr id="228374" name="Text Box 22"/>
            <p:cNvSpPr txBox="1">
              <a:spLocks noChangeArrowheads="1"/>
            </p:cNvSpPr>
            <p:nvPr/>
          </p:nvSpPr>
          <p:spPr bwMode="auto">
            <a:xfrm>
              <a:off x="1440" y="2807"/>
              <a:ext cx="20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c</a:t>
              </a:r>
            </a:p>
          </p:txBody>
        </p:sp>
        <p:sp>
          <p:nvSpPr>
            <p:cNvPr id="228375" name="Text Box 23"/>
            <p:cNvSpPr txBox="1">
              <a:spLocks noChangeArrowheads="1"/>
            </p:cNvSpPr>
            <p:nvPr/>
          </p:nvSpPr>
          <p:spPr bwMode="auto">
            <a:xfrm>
              <a:off x="1440" y="3408"/>
              <a:ext cx="20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e</a:t>
              </a:r>
            </a:p>
          </p:txBody>
        </p:sp>
        <p:sp>
          <p:nvSpPr>
            <p:cNvPr id="228376" name="Text Box 24"/>
            <p:cNvSpPr txBox="1">
              <a:spLocks noChangeArrowheads="1"/>
            </p:cNvSpPr>
            <p:nvPr/>
          </p:nvSpPr>
          <p:spPr bwMode="auto">
            <a:xfrm>
              <a:off x="1440" y="2208"/>
              <a:ext cx="20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a</a:t>
              </a:r>
            </a:p>
          </p:txBody>
        </p:sp>
        <p:sp>
          <p:nvSpPr>
            <p:cNvPr id="228377" name="Oval 25"/>
            <p:cNvSpPr>
              <a:spLocks noChangeArrowheads="1"/>
            </p:cNvSpPr>
            <p:nvPr/>
          </p:nvSpPr>
          <p:spPr bwMode="auto">
            <a:xfrm>
              <a:off x="1392" y="225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78" name="Oval 26"/>
            <p:cNvSpPr>
              <a:spLocks noChangeArrowheads="1"/>
            </p:cNvSpPr>
            <p:nvPr/>
          </p:nvSpPr>
          <p:spPr bwMode="auto">
            <a:xfrm>
              <a:off x="1392" y="254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79" name="Oval 27"/>
            <p:cNvSpPr>
              <a:spLocks noChangeArrowheads="1"/>
            </p:cNvSpPr>
            <p:nvPr/>
          </p:nvSpPr>
          <p:spPr bwMode="auto">
            <a:xfrm>
              <a:off x="1392" y="2832"/>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0" name="Oval 28"/>
            <p:cNvSpPr>
              <a:spLocks noChangeArrowheads="1"/>
            </p:cNvSpPr>
            <p:nvPr/>
          </p:nvSpPr>
          <p:spPr bwMode="auto">
            <a:xfrm>
              <a:off x="1392" y="312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1" name="Oval 29"/>
            <p:cNvSpPr>
              <a:spLocks noChangeArrowheads="1"/>
            </p:cNvSpPr>
            <p:nvPr/>
          </p:nvSpPr>
          <p:spPr bwMode="auto">
            <a:xfrm>
              <a:off x="1392" y="340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2" name="Text Box 30"/>
            <p:cNvSpPr txBox="1">
              <a:spLocks noChangeArrowheads="1"/>
            </p:cNvSpPr>
            <p:nvPr/>
          </p:nvSpPr>
          <p:spPr bwMode="auto">
            <a:xfrm>
              <a:off x="1968" y="2304"/>
              <a:ext cx="343"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a b</a:t>
              </a:r>
            </a:p>
          </p:txBody>
        </p:sp>
        <p:sp>
          <p:nvSpPr>
            <p:cNvPr id="228383" name="Oval 31"/>
            <p:cNvSpPr>
              <a:spLocks noChangeArrowheads="1"/>
            </p:cNvSpPr>
            <p:nvPr/>
          </p:nvSpPr>
          <p:spPr bwMode="auto">
            <a:xfrm>
              <a:off x="1872" y="2352"/>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4" name="Text Box 32"/>
            <p:cNvSpPr txBox="1">
              <a:spLocks noChangeArrowheads="1"/>
            </p:cNvSpPr>
            <p:nvPr/>
          </p:nvSpPr>
          <p:spPr bwMode="auto">
            <a:xfrm>
              <a:off x="2496" y="3216"/>
              <a:ext cx="343"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d e</a:t>
              </a:r>
            </a:p>
          </p:txBody>
        </p:sp>
        <p:sp>
          <p:nvSpPr>
            <p:cNvPr id="228385" name="Oval 33"/>
            <p:cNvSpPr>
              <a:spLocks noChangeArrowheads="1"/>
            </p:cNvSpPr>
            <p:nvPr/>
          </p:nvSpPr>
          <p:spPr bwMode="auto">
            <a:xfrm>
              <a:off x="2400" y="3264"/>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6" name="Text Box 34"/>
            <p:cNvSpPr txBox="1">
              <a:spLocks noChangeArrowheads="1"/>
            </p:cNvSpPr>
            <p:nvPr/>
          </p:nvSpPr>
          <p:spPr bwMode="auto">
            <a:xfrm>
              <a:off x="2880" y="2928"/>
              <a:ext cx="4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c d e</a:t>
              </a:r>
            </a:p>
          </p:txBody>
        </p:sp>
        <p:sp>
          <p:nvSpPr>
            <p:cNvPr id="228387" name="Oval 35"/>
            <p:cNvSpPr>
              <a:spLocks noChangeArrowheads="1"/>
            </p:cNvSpPr>
            <p:nvPr/>
          </p:nvSpPr>
          <p:spPr bwMode="auto">
            <a:xfrm>
              <a:off x="2784" y="2928"/>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88" name="Text Box 36"/>
            <p:cNvSpPr txBox="1">
              <a:spLocks noChangeArrowheads="1"/>
            </p:cNvSpPr>
            <p:nvPr/>
          </p:nvSpPr>
          <p:spPr bwMode="auto">
            <a:xfrm>
              <a:off x="3215" y="2592"/>
              <a:ext cx="753"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a:solidFill>
                    <a:srgbClr val="000000"/>
                  </a:solidFill>
                  <a:ea typeface="SimSun" panose="02010600030101010101" pitchFamily="2" charset="-122"/>
                </a:rPr>
                <a:t>a b c d e</a:t>
              </a:r>
            </a:p>
          </p:txBody>
        </p:sp>
        <p:sp>
          <p:nvSpPr>
            <p:cNvPr id="228389" name="Oval 37"/>
            <p:cNvSpPr>
              <a:spLocks noChangeArrowheads="1"/>
            </p:cNvSpPr>
            <p:nvPr/>
          </p:nvSpPr>
          <p:spPr bwMode="auto">
            <a:xfrm>
              <a:off x="3120" y="2592"/>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0" name="Line 38"/>
            <p:cNvSpPr>
              <a:spLocks noChangeShapeType="1"/>
            </p:cNvSpPr>
            <p:nvPr/>
          </p:nvSpPr>
          <p:spPr bwMode="auto">
            <a:xfrm>
              <a:off x="1200" y="3753"/>
              <a:ext cx="3216"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1" name="Line 39"/>
            <p:cNvSpPr>
              <a:spLocks noChangeShapeType="1"/>
            </p:cNvSpPr>
            <p:nvPr/>
          </p:nvSpPr>
          <p:spPr bwMode="auto">
            <a:xfrm flipH="1">
              <a:off x="1536" y="375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2" name="Text Box 40"/>
            <p:cNvSpPr txBox="1">
              <a:spLocks noChangeArrowheads="1"/>
            </p:cNvSpPr>
            <p:nvPr/>
          </p:nvSpPr>
          <p:spPr bwMode="auto">
            <a:xfrm>
              <a:off x="1440" y="3810"/>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4</a:t>
              </a:r>
              <a:endParaRPr lang="en-US" altLang="zh-CN" sz="2400">
                <a:solidFill>
                  <a:srgbClr val="000000"/>
                </a:solidFill>
                <a:ea typeface="SimSun" panose="02010600030101010101" pitchFamily="2" charset="-122"/>
              </a:endParaRPr>
            </a:p>
          </p:txBody>
        </p:sp>
        <p:sp>
          <p:nvSpPr>
            <p:cNvPr id="228393" name="Line 41"/>
            <p:cNvSpPr>
              <a:spLocks noChangeShapeType="1"/>
            </p:cNvSpPr>
            <p:nvPr/>
          </p:nvSpPr>
          <p:spPr bwMode="auto">
            <a:xfrm flipH="1">
              <a:off x="2064"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4" name="Text Box 42"/>
            <p:cNvSpPr txBox="1">
              <a:spLocks noChangeArrowheads="1"/>
            </p:cNvSpPr>
            <p:nvPr/>
          </p:nvSpPr>
          <p:spPr bwMode="auto">
            <a:xfrm>
              <a:off x="1968" y="3801"/>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3</a:t>
              </a:r>
              <a:endParaRPr lang="en-US" altLang="zh-CN" sz="2400">
                <a:solidFill>
                  <a:srgbClr val="000000"/>
                </a:solidFill>
                <a:ea typeface="SimSun" panose="02010600030101010101" pitchFamily="2" charset="-122"/>
              </a:endParaRPr>
            </a:p>
          </p:txBody>
        </p:sp>
        <p:sp>
          <p:nvSpPr>
            <p:cNvPr id="228395" name="Line 43"/>
            <p:cNvSpPr>
              <a:spLocks noChangeShapeType="1"/>
            </p:cNvSpPr>
            <p:nvPr/>
          </p:nvSpPr>
          <p:spPr bwMode="auto">
            <a:xfrm flipH="1">
              <a:off x="259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6" name="Text Box 44"/>
            <p:cNvSpPr txBox="1">
              <a:spLocks noChangeArrowheads="1"/>
            </p:cNvSpPr>
            <p:nvPr/>
          </p:nvSpPr>
          <p:spPr bwMode="auto">
            <a:xfrm>
              <a:off x="2496" y="3801"/>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2</a:t>
              </a:r>
              <a:endParaRPr lang="en-US" altLang="zh-CN" sz="2400">
                <a:solidFill>
                  <a:srgbClr val="000000"/>
                </a:solidFill>
                <a:ea typeface="SimSun" panose="02010600030101010101" pitchFamily="2" charset="-122"/>
              </a:endParaRPr>
            </a:p>
          </p:txBody>
        </p:sp>
        <p:sp>
          <p:nvSpPr>
            <p:cNvPr id="228397" name="Line 45"/>
            <p:cNvSpPr>
              <a:spLocks noChangeShapeType="1"/>
            </p:cNvSpPr>
            <p:nvPr/>
          </p:nvSpPr>
          <p:spPr bwMode="auto">
            <a:xfrm flipH="1">
              <a:off x="307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398" name="Text Box 46"/>
            <p:cNvSpPr txBox="1">
              <a:spLocks noChangeArrowheads="1"/>
            </p:cNvSpPr>
            <p:nvPr/>
          </p:nvSpPr>
          <p:spPr bwMode="auto">
            <a:xfrm>
              <a:off x="2976" y="3801"/>
              <a:ext cx="48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1</a:t>
              </a:r>
              <a:endParaRPr lang="en-US" altLang="zh-CN" sz="2400">
                <a:solidFill>
                  <a:srgbClr val="000000"/>
                </a:solidFill>
                <a:ea typeface="SimSun" panose="02010600030101010101" pitchFamily="2" charset="-122"/>
              </a:endParaRPr>
            </a:p>
          </p:txBody>
        </p:sp>
        <p:sp>
          <p:nvSpPr>
            <p:cNvPr id="228399" name="Line 47"/>
            <p:cNvSpPr>
              <a:spLocks noChangeShapeType="1"/>
            </p:cNvSpPr>
            <p:nvPr/>
          </p:nvSpPr>
          <p:spPr bwMode="auto">
            <a:xfrm flipH="1">
              <a:off x="355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0" name="Text Box 48"/>
            <p:cNvSpPr txBox="1">
              <a:spLocks noChangeArrowheads="1"/>
            </p:cNvSpPr>
            <p:nvPr/>
          </p:nvSpPr>
          <p:spPr bwMode="auto">
            <a:xfrm>
              <a:off x="3456" y="3801"/>
              <a:ext cx="48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a:solidFill>
                    <a:srgbClr val="000000"/>
                  </a:solidFill>
                  <a:ea typeface="SimSun" panose="02010600030101010101" pitchFamily="2" charset="-122"/>
                </a:rPr>
                <a:t>Step 0</a:t>
              </a:r>
              <a:endParaRPr lang="en-US" altLang="zh-CN" sz="2400">
                <a:solidFill>
                  <a:srgbClr val="000000"/>
                </a:solidFill>
                <a:ea typeface="SimSun" panose="02010600030101010101" pitchFamily="2" charset="-122"/>
              </a:endParaRPr>
            </a:p>
          </p:txBody>
        </p:sp>
        <p:sp>
          <p:nvSpPr>
            <p:cNvPr id="228401" name="Line 49"/>
            <p:cNvSpPr>
              <a:spLocks noChangeShapeType="1"/>
            </p:cNvSpPr>
            <p:nvPr/>
          </p:nvSpPr>
          <p:spPr bwMode="auto">
            <a:xfrm>
              <a:off x="1680" y="2352"/>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2" name="Line 50"/>
            <p:cNvSpPr>
              <a:spLocks noChangeShapeType="1"/>
            </p:cNvSpPr>
            <p:nvPr/>
          </p:nvSpPr>
          <p:spPr bwMode="auto">
            <a:xfrm flipV="1">
              <a:off x="1680" y="2448"/>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3" name="Line 51"/>
            <p:cNvSpPr>
              <a:spLocks noChangeShapeType="1"/>
            </p:cNvSpPr>
            <p:nvPr/>
          </p:nvSpPr>
          <p:spPr bwMode="auto">
            <a:xfrm>
              <a:off x="1680" y="3216"/>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4" name="Line 52"/>
            <p:cNvSpPr>
              <a:spLocks noChangeShapeType="1"/>
            </p:cNvSpPr>
            <p:nvPr/>
          </p:nvSpPr>
          <p:spPr bwMode="auto">
            <a:xfrm flipV="1">
              <a:off x="1680" y="3360"/>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5" name="Line 53"/>
            <p:cNvSpPr>
              <a:spLocks noChangeShapeType="1"/>
            </p:cNvSpPr>
            <p:nvPr/>
          </p:nvSpPr>
          <p:spPr bwMode="auto">
            <a:xfrm>
              <a:off x="1680" y="2976"/>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6" name="Line 54"/>
            <p:cNvSpPr>
              <a:spLocks noChangeShapeType="1"/>
            </p:cNvSpPr>
            <p:nvPr/>
          </p:nvSpPr>
          <p:spPr bwMode="auto">
            <a:xfrm flipV="1">
              <a:off x="2688" y="307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7" name="Line 55"/>
            <p:cNvSpPr>
              <a:spLocks noChangeShapeType="1"/>
            </p:cNvSpPr>
            <p:nvPr/>
          </p:nvSpPr>
          <p:spPr bwMode="auto">
            <a:xfrm>
              <a:off x="2400" y="2496"/>
              <a:ext cx="72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8" name="Line 56"/>
            <p:cNvSpPr>
              <a:spLocks noChangeShapeType="1"/>
            </p:cNvSpPr>
            <p:nvPr/>
          </p:nvSpPr>
          <p:spPr bwMode="auto">
            <a:xfrm flipV="1">
              <a:off x="30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endParaRPr>
            </a:p>
          </p:txBody>
        </p:sp>
        <p:sp>
          <p:nvSpPr>
            <p:cNvPr id="228409" name="Text Box 57"/>
            <p:cNvSpPr txBox="1">
              <a:spLocks noChangeArrowheads="1"/>
            </p:cNvSpPr>
            <p:nvPr/>
          </p:nvSpPr>
          <p:spPr bwMode="auto">
            <a:xfrm>
              <a:off x="4404" y="1855"/>
              <a:ext cx="108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2000" b="1">
                  <a:solidFill>
                    <a:srgbClr val="000000"/>
                  </a:solidFill>
                  <a:effectLst>
                    <a:outerShdw blurRad="38100" dist="38100" dir="2700000" algn="tl">
                      <a:srgbClr val="C0C0C0"/>
                    </a:outerShdw>
                  </a:effectLst>
                  <a:ea typeface="SimSun" panose="02010600030101010101" pitchFamily="2" charset="-122"/>
                </a:rPr>
                <a:t>agglomerative</a:t>
              </a:r>
              <a:endParaRPr lang="en-US" altLang="zh-CN" sz="2400" b="1">
                <a:solidFill>
                  <a:srgbClr val="000000"/>
                </a:solidFill>
                <a:ea typeface="SimSun" panose="02010600030101010101" pitchFamily="2" charset="-122"/>
              </a:endParaRPr>
            </a:p>
          </p:txBody>
        </p:sp>
        <p:sp>
          <p:nvSpPr>
            <p:cNvPr id="228410" name="Text Box 58"/>
            <p:cNvSpPr txBox="1">
              <a:spLocks noChangeArrowheads="1"/>
            </p:cNvSpPr>
            <p:nvPr/>
          </p:nvSpPr>
          <p:spPr bwMode="auto">
            <a:xfrm>
              <a:off x="4525" y="3583"/>
              <a:ext cx="62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zh-CN" sz="2000" b="1">
                  <a:solidFill>
                    <a:srgbClr val="000000"/>
                  </a:solidFill>
                  <a:effectLst>
                    <a:outerShdw blurRad="38100" dist="38100" dir="2700000" algn="tl">
                      <a:srgbClr val="C0C0C0"/>
                    </a:outerShdw>
                  </a:effectLst>
                  <a:ea typeface="SimSun" panose="02010600030101010101" pitchFamily="2" charset="-122"/>
                </a:rPr>
                <a:t>divisive</a:t>
              </a:r>
              <a:endParaRPr lang="en-US" altLang="zh-CN" sz="2000">
                <a:solidFill>
                  <a:srgbClr val="000000"/>
                </a:solidFill>
                <a:effectLst>
                  <a:outerShdw blurRad="38100" dist="38100" dir="2700000" algn="tl">
                    <a:srgbClr val="C0C0C0"/>
                  </a:outerShdw>
                </a:effectLst>
                <a:ea typeface="SimSun" panose="02010600030101010101" pitchFamily="2" charset="-122"/>
              </a:endParaRPr>
            </a:p>
          </p:txBody>
        </p:sp>
      </p:grpSp>
    </p:spTree>
    <p:extLst>
      <p:ext uri="{BB962C8B-B14F-4D97-AF65-F5344CB8AC3E}">
        <p14:creationId xmlns:p14="http://schemas.microsoft.com/office/powerpoint/2010/main" val="3825507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zh-CN" sz="4800" dirty="0">
                <a:ea typeface="SimSun" panose="02010600030101010101" pitchFamily="2" charset="-122"/>
              </a:rPr>
              <a:t>Inter-cluster distances</a:t>
            </a:r>
            <a:endParaRPr lang="en-GB" altLang="en-US" sz="4800" dirty="0"/>
          </a:p>
        </p:txBody>
      </p:sp>
      <p:sp>
        <p:nvSpPr>
          <p:cNvPr id="232451" name="Rectangle 3"/>
          <p:cNvSpPr>
            <a:spLocks noGrp="1" noChangeArrowheads="1"/>
          </p:cNvSpPr>
          <p:nvPr>
            <p:ph idx="1"/>
          </p:nvPr>
        </p:nvSpPr>
        <p:spPr>
          <a:xfrm>
            <a:off x="722968" y="1819433"/>
            <a:ext cx="7340600" cy="4114800"/>
          </a:xfrm>
        </p:spPr>
        <p:txBody>
          <a:bodyPr>
            <a:normAutofit/>
          </a:bodyPr>
          <a:lstStyle/>
          <a:p>
            <a:r>
              <a:rPr lang="fi-FI" altLang="en-US" sz="2400" dirty="0"/>
              <a:t>Three widely used ways of defining the </a:t>
            </a:r>
            <a:r>
              <a:rPr lang="fi-FI" altLang="en-US" sz="2400" b="1" dirty="0">
                <a:effectLst>
                  <a:outerShdw blurRad="38100" dist="38100" dir="2700000" algn="tl">
                    <a:srgbClr val="C0C0C0"/>
                  </a:outerShdw>
                </a:effectLst>
              </a:rPr>
              <a:t>inter-cluster distance</a:t>
            </a:r>
            <a:r>
              <a:rPr lang="fi-FI" altLang="en-US" sz="2400" dirty="0"/>
              <a:t>, i.e., the distance between two separate clusters, are</a:t>
            </a:r>
          </a:p>
          <a:p>
            <a:pPr lvl="2">
              <a:buFontTx/>
              <a:buChar char="o"/>
            </a:pPr>
            <a:r>
              <a:rPr lang="en-GB" altLang="en-US" sz="2400" b="1" dirty="0">
                <a:effectLst>
                  <a:outerShdw blurRad="38100" dist="38100" dir="2700000" algn="tl">
                    <a:srgbClr val="C0C0C0"/>
                  </a:outerShdw>
                </a:effectLst>
              </a:rPr>
              <a:t>single linkage</a:t>
            </a:r>
            <a:r>
              <a:rPr lang="en-GB" altLang="en-US" sz="2400" dirty="0"/>
              <a:t> </a:t>
            </a:r>
            <a:r>
              <a:rPr lang="en-GB" altLang="en-US" sz="2400" b="1" dirty="0">
                <a:effectLst>
                  <a:outerShdw blurRad="38100" dist="38100" dir="2700000" algn="tl">
                    <a:srgbClr val="C0C0C0"/>
                  </a:outerShdw>
                </a:effectLst>
              </a:rPr>
              <a:t>method </a:t>
            </a:r>
            <a:r>
              <a:rPr lang="en-GB" altLang="en-US" sz="2400" dirty="0"/>
              <a:t>(nearest </a:t>
            </a:r>
            <a:r>
              <a:rPr lang="en-GB" altLang="en-US" sz="2400" dirty="0" smtClean="0"/>
              <a:t>neighbour):</a:t>
            </a:r>
            <a:endParaRPr lang="en-GB" altLang="en-US" sz="2400" b="1" dirty="0">
              <a:effectLst>
                <a:outerShdw blurRad="38100" dist="38100" dir="2700000" algn="tl">
                  <a:srgbClr val="C0C0C0"/>
                </a:outerShdw>
              </a:effectLst>
            </a:endParaRPr>
          </a:p>
          <a:p>
            <a:pPr lvl="2">
              <a:buFontTx/>
              <a:buChar char="o"/>
            </a:pPr>
            <a:endParaRPr lang="en-GB" altLang="en-US" sz="2400" dirty="0"/>
          </a:p>
          <a:p>
            <a:pPr lvl="2">
              <a:buFontTx/>
              <a:buChar char="o"/>
            </a:pPr>
            <a:r>
              <a:rPr lang="en-GB" altLang="en-US" sz="2400" b="1" dirty="0">
                <a:effectLst>
                  <a:outerShdw blurRad="38100" dist="38100" dir="2700000" algn="tl">
                    <a:srgbClr val="C0C0C0"/>
                  </a:outerShdw>
                </a:effectLst>
              </a:rPr>
              <a:t>complete linkage</a:t>
            </a:r>
            <a:r>
              <a:rPr lang="en-GB" altLang="en-US" sz="2400" dirty="0"/>
              <a:t> </a:t>
            </a:r>
            <a:r>
              <a:rPr lang="en-GB" altLang="en-US" sz="2400" b="1" dirty="0">
                <a:effectLst>
                  <a:outerShdw blurRad="38100" dist="38100" dir="2700000" algn="tl">
                    <a:srgbClr val="C0C0C0"/>
                  </a:outerShdw>
                </a:effectLst>
              </a:rPr>
              <a:t>method </a:t>
            </a:r>
            <a:r>
              <a:rPr lang="en-GB" altLang="en-US" sz="2400" dirty="0"/>
              <a:t>(furthest </a:t>
            </a:r>
            <a:r>
              <a:rPr lang="en-GB" altLang="en-US" sz="2400" dirty="0" smtClean="0"/>
              <a:t>neighbour):</a:t>
            </a:r>
            <a:endParaRPr lang="en-GB" altLang="en-US" sz="2400" b="1" dirty="0">
              <a:effectLst>
                <a:outerShdw blurRad="38100" dist="38100" dir="2700000" algn="tl">
                  <a:srgbClr val="C0C0C0"/>
                </a:outerShdw>
              </a:effectLst>
            </a:endParaRPr>
          </a:p>
          <a:p>
            <a:pPr lvl="2">
              <a:buFontTx/>
              <a:buChar char="o"/>
            </a:pPr>
            <a:endParaRPr lang="en-GB" altLang="en-US" sz="2400" dirty="0"/>
          </a:p>
          <a:p>
            <a:pPr lvl="2">
              <a:buFontTx/>
              <a:buChar char="o"/>
            </a:pPr>
            <a:r>
              <a:rPr lang="en-GB" altLang="en-US" sz="2400" b="1" dirty="0">
                <a:effectLst>
                  <a:outerShdw blurRad="38100" dist="38100" dir="2700000" algn="tl">
                    <a:srgbClr val="C0C0C0"/>
                  </a:outerShdw>
                </a:effectLst>
              </a:rPr>
              <a:t>average linkage</a:t>
            </a:r>
            <a:r>
              <a:rPr lang="en-GB" altLang="en-US" sz="2400" dirty="0"/>
              <a:t> </a:t>
            </a:r>
            <a:r>
              <a:rPr lang="en-GB" altLang="en-US" sz="2400" b="1" dirty="0">
                <a:effectLst>
                  <a:outerShdw blurRad="38100" dist="38100" dir="2700000" algn="tl">
                    <a:srgbClr val="C0C0C0"/>
                  </a:outerShdw>
                </a:effectLst>
              </a:rPr>
              <a:t>method </a:t>
            </a:r>
            <a:r>
              <a:rPr lang="en-GB" altLang="en-US" sz="2400" dirty="0"/>
              <a:t>(unweighted pair-group average):</a:t>
            </a:r>
          </a:p>
        </p:txBody>
      </p:sp>
      <p:sp>
        <p:nvSpPr>
          <p:cNvPr id="9" name="Slide Number Placeholder 5"/>
          <p:cNvSpPr>
            <a:spLocks noGrp="1"/>
          </p:cNvSpPr>
          <p:nvPr>
            <p:ph type="sldNum" sz="quarter" idx="12"/>
          </p:nvPr>
        </p:nvSpPr>
        <p:spPr/>
        <p:txBody>
          <a:bodyPr/>
          <a:lstStyle/>
          <a:p>
            <a:fld id="{33C8C314-9DFE-4946-B08A-625B3B2C7503}" type="slidenum">
              <a:rPr lang="en-GB" altLang="en-US">
                <a:solidFill>
                  <a:srgbClr val="000000"/>
                </a:solidFill>
              </a:rPr>
              <a:pPr/>
              <a:t>25</a:t>
            </a:fld>
            <a:endParaRPr lang="en-GB" altLang="en-US">
              <a:solidFill>
                <a:srgbClr val="000000"/>
              </a:solidFill>
            </a:endParaRPr>
          </a:p>
        </p:txBody>
      </p:sp>
      <p:graphicFrame>
        <p:nvGraphicFramePr>
          <p:cNvPr id="232452" name="Object 4"/>
          <p:cNvGraphicFramePr>
            <a:graphicFrameLocks noChangeAspect="1"/>
          </p:cNvGraphicFramePr>
          <p:nvPr>
            <p:extLst>
              <p:ext uri="{D42A27DB-BD31-4B8C-83A1-F6EECF244321}">
                <p14:modId xmlns:p14="http://schemas.microsoft.com/office/powerpoint/2010/main" val="1997975413"/>
              </p:ext>
            </p:extLst>
          </p:nvPr>
        </p:nvGraphicFramePr>
        <p:xfrm>
          <a:off x="6989852" y="3429251"/>
          <a:ext cx="2782888" cy="381000"/>
        </p:xfrm>
        <a:graphic>
          <a:graphicData uri="http://schemas.openxmlformats.org/presentationml/2006/ole">
            <mc:AlternateContent xmlns:mc="http://schemas.openxmlformats.org/markup-compatibility/2006">
              <mc:Choice xmlns:v="urn:schemas-microsoft-com:vml" Requires="v">
                <p:oleObj spid="_x0000_s1144" name="Equation" r:id="rId4" imgW="1828800" imgH="241200" progId="Equation.3">
                  <p:embed/>
                </p:oleObj>
              </mc:Choice>
              <mc:Fallback>
                <p:oleObj name="Equation" r:id="rId4" imgW="18288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9852" y="3429251"/>
                        <a:ext cx="27828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extLst>
              <p:ext uri="{D42A27DB-BD31-4B8C-83A1-F6EECF244321}">
                <p14:modId xmlns:p14="http://schemas.microsoft.com/office/powerpoint/2010/main" val="3419952673"/>
              </p:ext>
            </p:extLst>
          </p:nvPr>
        </p:nvGraphicFramePr>
        <p:xfrm>
          <a:off x="6957417" y="4339221"/>
          <a:ext cx="2874963" cy="381000"/>
        </p:xfrm>
        <a:graphic>
          <a:graphicData uri="http://schemas.openxmlformats.org/presentationml/2006/ole">
            <mc:AlternateContent xmlns:mc="http://schemas.openxmlformats.org/markup-compatibility/2006">
              <mc:Choice xmlns:v="urn:schemas-microsoft-com:vml" Requires="v">
                <p:oleObj spid="_x0000_s1145" name="Equation" r:id="rId6" imgW="1854000" imgH="241200" progId="Equation.3">
                  <p:embed/>
                </p:oleObj>
              </mc:Choice>
              <mc:Fallback>
                <p:oleObj name="Equation" r:id="rId6" imgW="18540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7417" y="4339221"/>
                        <a:ext cx="28749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extLst>
              <p:ext uri="{D42A27DB-BD31-4B8C-83A1-F6EECF244321}">
                <p14:modId xmlns:p14="http://schemas.microsoft.com/office/powerpoint/2010/main" val="4160625795"/>
              </p:ext>
            </p:extLst>
          </p:nvPr>
        </p:nvGraphicFramePr>
        <p:xfrm>
          <a:off x="6928308" y="5328762"/>
          <a:ext cx="2847975" cy="381000"/>
        </p:xfrm>
        <a:graphic>
          <a:graphicData uri="http://schemas.openxmlformats.org/presentationml/2006/ole">
            <mc:AlternateContent xmlns:mc="http://schemas.openxmlformats.org/markup-compatibility/2006">
              <mc:Choice xmlns:v="urn:schemas-microsoft-com:vml" Requires="v">
                <p:oleObj spid="_x0000_s1146" name="Equation" r:id="rId8" imgW="1803240" imgH="241200" progId="Equation.3">
                  <p:embed/>
                </p:oleObj>
              </mc:Choice>
              <mc:Fallback>
                <p:oleObj name="Equation" r:id="rId8" imgW="18032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8308" y="5328762"/>
                        <a:ext cx="28479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158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986319" y="24620"/>
            <a:ext cx="9801545" cy="1143000"/>
          </a:xfrm>
        </p:spPr>
        <p:txBody>
          <a:bodyPr/>
          <a:lstStyle/>
          <a:p>
            <a:r>
              <a:rPr lang="en-US" altLang="en-US" sz="4000" dirty="0"/>
              <a:t>Strengths of </a:t>
            </a:r>
            <a:r>
              <a:rPr lang="en-US" altLang="en-US" sz="4000" dirty="0" smtClean="0"/>
              <a:t>hierarchical </a:t>
            </a:r>
            <a:r>
              <a:rPr lang="en-US" altLang="en-US" sz="4000" dirty="0"/>
              <a:t>methods</a:t>
            </a:r>
          </a:p>
        </p:txBody>
      </p:sp>
      <p:sp>
        <p:nvSpPr>
          <p:cNvPr id="236547" name="Rectangle 3"/>
          <p:cNvSpPr>
            <a:spLocks noGrp="1" noChangeArrowheads="1"/>
          </p:cNvSpPr>
          <p:nvPr>
            <p:ph idx="1"/>
          </p:nvPr>
        </p:nvSpPr>
        <p:spPr>
          <a:xfrm>
            <a:off x="4613096" y="1981203"/>
            <a:ext cx="4844265" cy="3536879"/>
          </a:xfrm>
        </p:spPr>
        <p:txBody>
          <a:bodyPr/>
          <a:lstStyle/>
          <a:p>
            <a:r>
              <a:rPr lang="en-US" altLang="en-US" sz="2400" b="1" dirty="0">
                <a:effectLst>
                  <a:outerShdw blurRad="38100" dist="38100" dir="2700000" algn="tl">
                    <a:srgbClr val="C0C0C0"/>
                  </a:outerShdw>
                </a:effectLst>
              </a:rPr>
              <a:t>Conceptually simple</a:t>
            </a:r>
          </a:p>
          <a:p>
            <a:r>
              <a:rPr lang="en-US" altLang="en-US" sz="2400" b="1" dirty="0">
                <a:effectLst>
                  <a:outerShdw blurRad="38100" dist="38100" dir="2700000" algn="tl">
                    <a:srgbClr val="C0C0C0"/>
                  </a:outerShdw>
                </a:effectLst>
              </a:rPr>
              <a:t>Theoretical properties </a:t>
            </a:r>
            <a:r>
              <a:rPr lang="en-US" altLang="en-US" sz="2400" dirty="0"/>
              <a:t>are well</a:t>
            </a:r>
            <a:r>
              <a:rPr lang="en-US" altLang="en-US" sz="2400" b="1" dirty="0">
                <a:effectLst>
                  <a:outerShdw blurRad="38100" dist="38100" dir="2700000" algn="tl">
                    <a:srgbClr val="C0C0C0"/>
                  </a:outerShdw>
                </a:effectLst>
              </a:rPr>
              <a:t> understood</a:t>
            </a:r>
          </a:p>
          <a:p>
            <a:r>
              <a:rPr lang="en-US" altLang="en-US" sz="2400" dirty="0"/>
              <a:t>When clusters are merged/split, </a:t>
            </a:r>
            <a:r>
              <a:rPr lang="en-US" altLang="en-US" sz="2400" b="1" dirty="0">
                <a:effectLst>
                  <a:outerShdw blurRad="38100" dist="38100" dir="2700000" algn="tl">
                    <a:srgbClr val="C0C0C0"/>
                  </a:outerShdw>
                </a:effectLst>
              </a:rPr>
              <a:t>the decision is permanent  =&gt;  the number of different alternatives </a:t>
            </a:r>
            <a:r>
              <a:rPr lang="en-US" altLang="en-US" sz="2400" dirty="0"/>
              <a:t>that need to be</a:t>
            </a:r>
            <a:r>
              <a:rPr lang="en-US" altLang="en-US" sz="2400" b="1" dirty="0">
                <a:effectLst>
                  <a:outerShdw blurRad="38100" dist="38100" dir="2700000" algn="tl">
                    <a:srgbClr val="C0C0C0"/>
                  </a:outerShdw>
                </a:effectLst>
              </a:rPr>
              <a:t> </a:t>
            </a:r>
            <a:r>
              <a:rPr lang="en-US" altLang="en-US" sz="2400" dirty="0"/>
              <a:t>examined is</a:t>
            </a:r>
            <a:r>
              <a:rPr lang="en-US" altLang="en-US" sz="2400" b="1" dirty="0">
                <a:effectLst>
                  <a:outerShdw blurRad="38100" dist="38100" dir="2700000" algn="tl">
                    <a:srgbClr val="C0C0C0"/>
                  </a:outerShdw>
                </a:effectLst>
              </a:rPr>
              <a:t> reduced</a:t>
            </a:r>
          </a:p>
        </p:txBody>
      </p:sp>
      <p:sp>
        <p:nvSpPr>
          <p:cNvPr id="7" name="Slide Number Placeholder 5"/>
          <p:cNvSpPr>
            <a:spLocks noGrp="1"/>
          </p:cNvSpPr>
          <p:nvPr>
            <p:ph type="sldNum" sz="quarter" idx="12"/>
          </p:nvPr>
        </p:nvSpPr>
        <p:spPr/>
        <p:txBody>
          <a:bodyPr/>
          <a:lstStyle/>
          <a:p>
            <a:fld id="{1391CBA4-160E-4F9C-9C9E-2B019B53DE3D}" type="slidenum">
              <a:rPr lang="en-GB" altLang="en-US">
                <a:solidFill>
                  <a:srgbClr val="000000"/>
                </a:solidFill>
              </a:rPr>
              <a:pPr/>
              <a:t>26</a:t>
            </a:fld>
            <a:endParaRPr lang="en-GB" altLang="en-US">
              <a:solidFill>
                <a:srgbClr val="000000"/>
              </a:solidFill>
            </a:endParaRPr>
          </a:p>
        </p:txBody>
      </p:sp>
      <p:pic>
        <p:nvPicPr>
          <p:cNvPr id="236548" name="Picture 4" descr="C:\Documents and Settings\ronkaine\Application Data\Microsoft\Media Catalog\Downloaded Clips\cl1f\j00786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981203"/>
            <a:ext cx="15240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02" y="1167620"/>
            <a:ext cx="3892693" cy="556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44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789" y="1907771"/>
            <a:ext cx="10160000" cy="3429000"/>
          </a:xfrm>
        </p:spPr>
        <p:txBody>
          <a:bodyPr>
            <a:normAutofit/>
          </a:bodyPr>
          <a:lstStyle/>
          <a:p>
            <a:r>
              <a:rPr lang="en-US" sz="2800" dirty="0" smtClean="0"/>
              <a:t>If you could only choose between K-means and Hierarchical methods, which would you choose, and why?</a:t>
            </a:r>
            <a:endParaRPr lang="en-US" sz="2800" dirty="0"/>
          </a:p>
        </p:txBody>
      </p:sp>
      <p:sp>
        <p:nvSpPr>
          <p:cNvPr id="4" name="Slide Number Placeholder 2"/>
          <p:cNvSpPr>
            <a:spLocks noGrp="1"/>
          </p:cNvSpPr>
          <p:nvPr>
            <p:ph type="sldNum" sz="quarter" idx="12"/>
          </p:nvPr>
        </p:nvSpPr>
        <p:spPr>
          <a:xfrm>
            <a:off x="11375717" y="5648960"/>
            <a:ext cx="731520" cy="396240"/>
          </a:xfrm>
          <a:noFill/>
        </p:spPr>
        <p:txBody>
          <a:bodyPr/>
          <a:lstStyle/>
          <a:p>
            <a:fld id="{B2769DDD-03D2-418D-8DAD-331E53453C55}" type="slidenum">
              <a:rPr lang="en-US">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val="1052906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 analysis</a:t>
            </a:r>
            <a:endParaRPr lang="en-US" dirty="0"/>
          </a:p>
        </p:txBody>
      </p:sp>
      <p:sp>
        <p:nvSpPr>
          <p:cNvPr id="3" name="Content Placeholder 2"/>
          <p:cNvSpPr>
            <a:spLocks noGrp="1"/>
          </p:cNvSpPr>
          <p:nvPr>
            <p:ph idx="1"/>
          </p:nvPr>
        </p:nvSpPr>
        <p:spPr>
          <a:xfrm>
            <a:off x="609600" y="1600200"/>
            <a:ext cx="10160000" cy="2487620"/>
          </a:xfrm>
        </p:spPr>
        <p:txBody>
          <a:bodyPr>
            <a:normAutofit/>
          </a:bodyPr>
          <a:lstStyle/>
          <a:p>
            <a:r>
              <a:rPr lang="en-US" sz="2400" dirty="0" smtClean="0"/>
              <a:t>There will be a whole module on this topic</a:t>
            </a:r>
          </a:p>
          <a:p>
            <a:r>
              <a:rPr lang="en-US" sz="2400" dirty="0" smtClean="0"/>
              <a:t>Essentially, the goal is to identify the axes where the majority of the variance in the data is located and represent the data on those axes </a:t>
            </a:r>
          </a:p>
          <a:p>
            <a:r>
              <a:rPr lang="en-US" sz="2400" dirty="0" smtClean="0"/>
              <a:t>Principle components are the eigenvectors of the dataset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083" y="3974805"/>
            <a:ext cx="6855294" cy="271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4" y="4178693"/>
            <a:ext cx="3989210" cy="207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a:xfrm>
            <a:off x="11375717" y="5648960"/>
            <a:ext cx="731520" cy="396240"/>
          </a:xfrm>
        </p:spPr>
        <p:txBody>
          <a:bodyPr/>
          <a:lstStyle/>
          <a:p>
            <a:fld id="{CA522224-9C0C-4ADF-90EA-B0A34EAE100F}" type="slidenum">
              <a:rPr lang="en-GB" altLang="en-US" smtClean="0">
                <a:solidFill>
                  <a:srgbClr val="000000"/>
                </a:solidFill>
              </a:rPr>
              <a:pPr/>
              <a:t>28</a:t>
            </a:fld>
            <a:endParaRPr lang="en-GB" altLang="en-US">
              <a:solidFill>
                <a:srgbClr val="000000"/>
              </a:solidFill>
            </a:endParaRPr>
          </a:p>
        </p:txBody>
      </p:sp>
    </p:spTree>
    <p:extLst>
      <p:ext uri="{BB962C8B-B14F-4D97-AF65-F5344CB8AC3E}">
        <p14:creationId xmlns:p14="http://schemas.microsoft.com/office/powerpoint/2010/main" val="6268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PCA</a:t>
            </a:r>
            <a:endParaRPr lang="en-US" dirty="0"/>
          </a:p>
        </p:txBody>
      </p:sp>
      <p:sp>
        <p:nvSpPr>
          <p:cNvPr id="4" name="Slide Number Placeholder 5"/>
          <p:cNvSpPr>
            <a:spLocks noGrp="1"/>
          </p:cNvSpPr>
          <p:nvPr>
            <p:ph type="sldNum" sz="quarter" idx="12"/>
          </p:nvPr>
        </p:nvSpPr>
        <p:spPr/>
        <p:txBody>
          <a:bodyPr/>
          <a:lstStyle/>
          <a:p>
            <a:fld id="{CA522224-9C0C-4ADF-90EA-B0A34EAE100F}" type="slidenum">
              <a:rPr lang="en-GB" altLang="en-US" smtClean="0">
                <a:solidFill>
                  <a:srgbClr val="000000"/>
                </a:solidFill>
              </a:rPr>
              <a:pPr/>
              <a:t>29</a:t>
            </a:fld>
            <a:endParaRPr lang="en-GB" altLang="en-US">
              <a:solidFill>
                <a:srgbClr val="000000"/>
              </a:solidFill>
            </a:endParaRPr>
          </a:p>
        </p:txBody>
      </p:sp>
      <p:sp>
        <p:nvSpPr>
          <p:cNvPr id="8" name="Content Placeholder 2"/>
          <p:cNvSpPr txBox="1">
            <a:spLocks/>
          </p:cNvSpPr>
          <p:nvPr/>
        </p:nvSpPr>
        <p:spPr>
          <a:xfrm>
            <a:off x="731177" y="4105381"/>
            <a:ext cx="4465834" cy="202657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smtClean="0"/>
              <a:t>Weaknesses</a:t>
            </a:r>
          </a:p>
          <a:p>
            <a:pPr lvl="1"/>
            <a:r>
              <a:rPr lang="en-US" sz="2800" dirty="0" smtClean="0"/>
              <a:t>Limited to linear projections</a:t>
            </a:r>
          </a:p>
          <a:p>
            <a:pPr lvl="1"/>
            <a:r>
              <a:rPr lang="en-US" sz="2800" dirty="0" smtClean="0"/>
              <a:t>Not scale invariant</a:t>
            </a:r>
          </a:p>
          <a:p>
            <a:endParaRPr lang="en-US" sz="2800"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509" y="3472256"/>
            <a:ext cx="4498847" cy="306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318" y="1235333"/>
            <a:ext cx="7216775"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059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sz="4000" dirty="0" smtClean="0"/>
              <a:t>To understand why and when to use clustering.</a:t>
            </a:r>
          </a:p>
          <a:p>
            <a:r>
              <a:rPr lang="en-US" sz="4000" dirty="0" smtClean="0"/>
              <a:t>To be able to select a proper distance metric based on the characteristics of the data.</a:t>
            </a:r>
          </a:p>
          <a:p>
            <a:r>
              <a:rPr lang="en-US" sz="4000" dirty="0" smtClean="0"/>
              <a:t>To be able to compare and contrast popular algorithms for clustering.</a:t>
            </a:r>
            <a:endParaRPr lang="en-US" sz="4000" dirty="0"/>
          </a:p>
        </p:txBody>
      </p:sp>
      <p:sp>
        <p:nvSpPr>
          <p:cNvPr id="5" name="Slide Number Placeholder 5"/>
          <p:cNvSpPr>
            <a:spLocks noGrp="1"/>
          </p:cNvSpPr>
          <p:nvPr>
            <p:ph type="sldNum" sz="quarter" idx="12"/>
          </p:nvPr>
        </p:nvSpPr>
        <p:spPr>
          <a:xfrm>
            <a:off x="11375717" y="5648960"/>
            <a:ext cx="731520" cy="396240"/>
          </a:xfrm>
        </p:spPr>
        <p:txBody>
          <a:bodyPr/>
          <a:lstStyle/>
          <a:p>
            <a:fld id="{542DF9C2-3F66-497D-9FE5-9253C02DC2EB}" type="slidenum">
              <a:rPr lang="en-US" altLang="en-US">
                <a:solidFill>
                  <a:srgbClr val="000000"/>
                </a:solidFill>
              </a:rPr>
              <a:pPr/>
              <a:t>3</a:t>
            </a:fld>
            <a:endParaRPr lang="en-US" altLang="en-US" dirty="0">
              <a:solidFill>
                <a:srgbClr val="000000"/>
              </a:solidFill>
            </a:endParaRPr>
          </a:p>
        </p:txBody>
      </p:sp>
    </p:spTree>
    <p:extLst>
      <p:ext uri="{BB962C8B-B14F-4D97-AF65-F5344CB8AC3E}">
        <p14:creationId xmlns:p14="http://schemas.microsoft.com/office/powerpoint/2010/main" val="48873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non-linear data structures</a:t>
            </a:r>
            <a:endParaRPr lang="en-US" dirty="0"/>
          </a:p>
        </p:txBody>
      </p:sp>
      <p:sp>
        <p:nvSpPr>
          <p:cNvPr id="6" name="Slide Number Placeholder 5"/>
          <p:cNvSpPr>
            <a:spLocks noGrp="1"/>
          </p:cNvSpPr>
          <p:nvPr>
            <p:ph type="sldNum" sz="quarter" idx="12"/>
          </p:nvPr>
        </p:nvSpPr>
        <p:spPr/>
        <p:txBody>
          <a:bodyPr/>
          <a:lstStyle/>
          <a:p>
            <a:fld id="{CA522224-9C0C-4ADF-90EA-B0A34EAE100F}" type="slidenum">
              <a:rPr lang="en-GB" altLang="en-US" smtClean="0">
                <a:solidFill>
                  <a:srgbClr val="000000"/>
                </a:solidFill>
              </a:rPr>
              <a:pPr/>
              <a:t>30</a:t>
            </a:fld>
            <a:endParaRPr lang="en-GB" altLang="en-US">
              <a:solidFill>
                <a:srgbClr val="000000"/>
              </a:solidFill>
            </a:endParaRPr>
          </a:p>
        </p:txBody>
      </p:sp>
      <p:pic>
        <p:nvPicPr>
          <p:cNvPr id="7" name="Picture 6"/>
          <p:cNvPicPr>
            <a:picLocks noChangeAspect="1"/>
          </p:cNvPicPr>
          <p:nvPr/>
        </p:nvPicPr>
        <p:blipFill>
          <a:blip r:embed="rId3"/>
          <a:stretch>
            <a:fillRect/>
          </a:stretch>
        </p:blipFill>
        <p:spPr>
          <a:xfrm>
            <a:off x="2702105" y="1666185"/>
            <a:ext cx="5625900" cy="4941809"/>
          </a:xfrm>
          <a:prstGeom prst="rect">
            <a:avLst/>
          </a:prstGeom>
        </p:spPr>
      </p:pic>
    </p:spTree>
    <p:extLst>
      <p:ext uri="{BB962C8B-B14F-4D97-AF65-F5344CB8AC3E}">
        <p14:creationId xmlns:p14="http://schemas.microsoft.com/office/powerpoint/2010/main" val="289582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Stochastic neighbor embedding</a:t>
            </a:r>
            <a:endParaRPr lang="en-US" sz="3600" dirty="0"/>
          </a:p>
        </p:txBody>
      </p:sp>
      <p:sp>
        <p:nvSpPr>
          <p:cNvPr id="3" name="Content Placeholder 2"/>
          <p:cNvSpPr>
            <a:spLocks noGrp="1"/>
          </p:cNvSpPr>
          <p:nvPr>
            <p:ph idx="1"/>
          </p:nvPr>
        </p:nvSpPr>
        <p:spPr/>
        <p:txBody>
          <a:bodyPr/>
          <a:lstStyle/>
          <a:p>
            <a:r>
              <a:rPr lang="en-US" dirty="0"/>
              <a:t>Stochastic Neighbor Embedding (SNE) starts by converting the high-dimensional Euclidean </a:t>
            </a:r>
            <a:r>
              <a:rPr lang="en-US" dirty="0" smtClean="0"/>
              <a:t>distances between </a:t>
            </a:r>
            <a:r>
              <a:rPr lang="en-US" dirty="0" err="1"/>
              <a:t>datapoints</a:t>
            </a:r>
            <a:r>
              <a:rPr lang="en-US" dirty="0"/>
              <a:t> into conditional probabilities that represent </a:t>
            </a:r>
            <a:r>
              <a:rPr lang="en-US" dirty="0" smtClean="0"/>
              <a:t>similarities using a Gaussian distribution.</a:t>
            </a:r>
          </a:p>
          <a:p>
            <a:r>
              <a:rPr lang="en-US" dirty="0"/>
              <a:t>For the low-dimensional counterparts </a:t>
            </a:r>
            <a:r>
              <a:rPr lang="en-US" dirty="0" smtClean="0"/>
              <a:t>to high-dimensional </a:t>
            </a:r>
            <a:r>
              <a:rPr lang="en-US" dirty="0" err="1" smtClean="0"/>
              <a:t>datapoints</a:t>
            </a:r>
            <a:r>
              <a:rPr lang="en-US" dirty="0" smtClean="0"/>
              <a:t>, </a:t>
            </a:r>
            <a:r>
              <a:rPr lang="en-US" dirty="0"/>
              <a:t>it is possible to compute a similar conditional </a:t>
            </a:r>
            <a:r>
              <a:rPr lang="en-US" dirty="0" smtClean="0"/>
              <a:t>probability.</a:t>
            </a:r>
          </a:p>
          <a:p>
            <a:r>
              <a:rPr lang="en-US" dirty="0" smtClean="0"/>
              <a:t>A cost function then finds the samples that are “close”.</a:t>
            </a:r>
            <a:endParaRPr lang="en-US" dirty="0"/>
          </a:p>
        </p:txBody>
      </p:sp>
      <p:sp>
        <p:nvSpPr>
          <p:cNvPr id="6" name="Slide Number Placeholder 5"/>
          <p:cNvSpPr>
            <a:spLocks noGrp="1"/>
          </p:cNvSpPr>
          <p:nvPr>
            <p:ph type="sldNum" sz="quarter" idx="12"/>
          </p:nvPr>
        </p:nvSpPr>
        <p:spPr>
          <a:xfrm>
            <a:off x="11375717" y="5659234"/>
            <a:ext cx="731520" cy="396240"/>
          </a:xfrm>
        </p:spPr>
        <p:txBody>
          <a:bodyPr/>
          <a:lstStyle/>
          <a:p>
            <a:fld id="{CA522224-9C0C-4ADF-90EA-B0A34EAE100F}" type="slidenum">
              <a:rPr lang="en-GB" altLang="en-US" smtClean="0">
                <a:solidFill>
                  <a:srgbClr val="000000"/>
                </a:solidFill>
              </a:rPr>
              <a:pPr/>
              <a:t>31</a:t>
            </a:fld>
            <a:endParaRPr lang="en-GB" altLang="en-US" dirty="0">
              <a:solidFill>
                <a:srgbClr val="000000"/>
              </a:solidFill>
            </a:endParaRP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975" y="4136275"/>
            <a:ext cx="829151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822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t-SNE: t-distributed stochastic neighbor embedding</a:t>
            </a:r>
          </a:p>
        </p:txBody>
      </p:sp>
      <p:sp>
        <p:nvSpPr>
          <p:cNvPr id="3" name="Content Placeholder 2"/>
          <p:cNvSpPr>
            <a:spLocks noGrp="1"/>
          </p:cNvSpPr>
          <p:nvPr>
            <p:ph idx="1"/>
          </p:nvPr>
        </p:nvSpPr>
        <p:spPr>
          <a:xfrm>
            <a:off x="609600" y="1600200"/>
            <a:ext cx="6263811" cy="4800600"/>
          </a:xfrm>
        </p:spPr>
        <p:txBody>
          <a:bodyPr>
            <a:normAutofit fontScale="92500"/>
          </a:bodyPr>
          <a:lstStyle/>
          <a:p>
            <a:r>
              <a:rPr lang="en-US" sz="2800" dirty="0" smtClean="0"/>
              <a:t>A student-t distribution rather than a Gaussian to compute the similarity between two points </a:t>
            </a:r>
            <a:r>
              <a:rPr lang="en-US" sz="2800" i="1" dirty="0" smtClean="0"/>
              <a:t>in the low-dimensional space</a:t>
            </a:r>
            <a:r>
              <a:rPr lang="en-US" sz="2800" dirty="0" smtClean="0"/>
              <a:t>. </a:t>
            </a:r>
          </a:p>
          <a:p>
            <a:r>
              <a:rPr lang="en-US" sz="2800" dirty="0" smtClean="0"/>
              <a:t>t-SNE employs a heavy-tailed distribution in the low-dimensional space to alleviate both the crowding problem and the optimization problems</a:t>
            </a:r>
          </a:p>
          <a:p>
            <a:r>
              <a:rPr lang="en-US" sz="2800" dirty="0"/>
              <a:t>Goal of t-SNE – preserve the higher order structure in the low </a:t>
            </a:r>
            <a:r>
              <a:rPr lang="en-US" sz="2800" dirty="0" smtClean="0"/>
              <a:t>dimensional </a:t>
            </a:r>
            <a:r>
              <a:rPr lang="en-US" sz="2800" dirty="0"/>
              <a:t>space.</a:t>
            </a:r>
          </a:p>
          <a:p>
            <a:endParaRPr lang="en-US" dirty="0"/>
          </a:p>
        </p:txBody>
      </p:sp>
      <p:sp>
        <p:nvSpPr>
          <p:cNvPr id="6" name="Slide Number Placeholder 5"/>
          <p:cNvSpPr>
            <a:spLocks noGrp="1"/>
          </p:cNvSpPr>
          <p:nvPr>
            <p:ph type="sldNum" sz="quarter" idx="12"/>
          </p:nvPr>
        </p:nvSpPr>
        <p:spPr/>
        <p:txBody>
          <a:bodyPr/>
          <a:lstStyle/>
          <a:p>
            <a:fld id="{CA522224-9C0C-4ADF-90EA-B0A34EAE100F}" type="slidenum">
              <a:rPr lang="en-GB" altLang="en-US" smtClean="0">
                <a:solidFill>
                  <a:srgbClr val="000000"/>
                </a:solidFill>
              </a:rPr>
              <a:pPr/>
              <a:t>32</a:t>
            </a:fld>
            <a:endParaRPr lang="en-GB" altLang="en-US">
              <a:solidFill>
                <a:srgbClr val="000000"/>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812" y="1888734"/>
            <a:ext cx="4045688" cy="418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585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800" dirty="0" smtClean="0"/>
              <a:t>Unsupervised learning methods can provide a method to evaluate complex datasets</a:t>
            </a:r>
          </a:p>
          <a:p>
            <a:pPr lvl="1"/>
            <a:r>
              <a:rPr lang="en-US" altLang="en-US" sz="2400" dirty="0"/>
              <a:t>As a </a:t>
            </a:r>
            <a:r>
              <a:rPr lang="en-US" altLang="en-US" sz="2400" dirty="0">
                <a:solidFill>
                  <a:schemeClr val="hlink"/>
                </a:solidFill>
              </a:rPr>
              <a:t>stand-alone tool</a:t>
            </a:r>
            <a:r>
              <a:rPr lang="en-US" altLang="en-US" sz="2400" dirty="0"/>
              <a:t> to get insight into data distribution </a:t>
            </a:r>
          </a:p>
          <a:p>
            <a:pPr lvl="1"/>
            <a:r>
              <a:rPr lang="en-US" altLang="en-US" sz="2400" dirty="0"/>
              <a:t>As a </a:t>
            </a:r>
            <a:r>
              <a:rPr lang="en-US" altLang="en-US" sz="2400" dirty="0">
                <a:solidFill>
                  <a:schemeClr val="hlink"/>
                </a:solidFill>
              </a:rPr>
              <a:t>preprocessing step</a:t>
            </a:r>
            <a:r>
              <a:rPr lang="en-US" altLang="en-US" sz="2400" dirty="0"/>
              <a:t> for other algorithms</a:t>
            </a:r>
          </a:p>
          <a:p>
            <a:r>
              <a:rPr lang="en-US" sz="3000" dirty="0" smtClean="0"/>
              <a:t>We highlighted a few Distance metrics &amp; Clustering </a:t>
            </a:r>
            <a:r>
              <a:rPr lang="en-US" sz="3000" dirty="0"/>
              <a:t>Algorithms.</a:t>
            </a:r>
          </a:p>
          <a:p>
            <a:pPr lvl="1"/>
            <a:r>
              <a:rPr lang="en-US" sz="2600" dirty="0"/>
              <a:t>k-Means clustering.</a:t>
            </a:r>
          </a:p>
          <a:p>
            <a:pPr lvl="1"/>
            <a:r>
              <a:rPr lang="en-US" sz="2600" dirty="0"/>
              <a:t>Hierarchical Clustering.</a:t>
            </a:r>
          </a:p>
          <a:p>
            <a:pPr lvl="1"/>
            <a:r>
              <a:rPr lang="en-US" sz="2600" dirty="0"/>
              <a:t>Principal Components Analysis</a:t>
            </a:r>
          </a:p>
          <a:p>
            <a:pPr lvl="1"/>
            <a:r>
              <a:rPr lang="en-US" sz="2600" dirty="0"/>
              <a:t>t-SNE</a:t>
            </a:r>
          </a:p>
          <a:p>
            <a:endParaRPr lang="en-US" dirty="0" smtClean="0"/>
          </a:p>
          <a:p>
            <a:pPr lvl="1"/>
            <a:endParaRPr lang="en-US" dirty="0"/>
          </a:p>
        </p:txBody>
      </p:sp>
      <p:sp>
        <p:nvSpPr>
          <p:cNvPr id="4" name="Slide Number Placeholder 2"/>
          <p:cNvSpPr>
            <a:spLocks noGrp="1"/>
          </p:cNvSpPr>
          <p:nvPr>
            <p:ph type="sldNum" sz="quarter" idx="12"/>
          </p:nvPr>
        </p:nvSpPr>
        <p:spPr>
          <a:xfrm>
            <a:off x="11375717" y="5648960"/>
            <a:ext cx="731520" cy="396240"/>
          </a:xfrm>
          <a:noFill/>
        </p:spPr>
        <p:txBody>
          <a:bodyPr/>
          <a:lstStyle/>
          <a:p>
            <a:fld id="{B2769DDD-03D2-418D-8DAD-331E53453C55}" type="slidenum">
              <a:rPr lang="en-US">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val="584329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2256905"/>
          </a:xfrm>
        </p:spPr>
        <p:txBody>
          <a:bodyPr>
            <a:normAutofit/>
          </a:bodyPr>
          <a:lstStyle/>
          <a:p>
            <a:r>
              <a:rPr lang="en-US" sz="2800" dirty="0" smtClean="0"/>
              <a:t>Does anyone have an idea what we mean when we say: supervised and unsupervised learning?</a:t>
            </a:r>
            <a:endParaRPr lang="en-US" sz="2800" dirty="0"/>
          </a:p>
        </p:txBody>
      </p:sp>
      <p:sp>
        <p:nvSpPr>
          <p:cNvPr id="4" name="Slide Number Placeholder 2"/>
          <p:cNvSpPr>
            <a:spLocks noGrp="1"/>
          </p:cNvSpPr>
          <p:nvPr>
            <p:ph type="sldNum" sz="quarter" idx="12"/>
          </p:nvPr>
        </p:nvSpPr>
        <p:spPr>
          <a:xfrm>
            <a:off x="11375717" y="5648960"/>
            <a:ext cx="731520" cy="396240"/>
          </a:xfrm>
          <a:noFill/>
        </p:spPr>
        <p:txBody>
          <a:bodyPr/>
          <a:lstStyle/>
          <a:p>
            <a:fld id="{B2769DDD-03D2-418D-8DAD-331E53453C55}"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3389883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Unsupervised Learning?</a:t>
            </a:r>
            <a:endParaRPr lang="en-US" dirty="0"/>
          </a:p>
        </p:txBody>
      </p:sp>
      <p:sp>
        <p:nvSpPr>
          <p:cNvPr id="3" name="Content Placeholder 2"/>
          <p:cNvSpPr>
            <a:spLocks noGrp="1"/>
          </p:cNvSpPr>
          <p:nvPr>
            <p:ph idx="1"/>
          </p:nvPr>
        </p:nvSpPr>
        <p:spPr/>
        <p:txBody>
          <a:bodyPr>
            <a:normAutofit fontScale="92500"/>
          </a:bodyPr>
          <a:lstStyle/>
          <a:p>
            <a:r>
              <a:rPr lang="en-US" sz="2800" dirty="0"/>
              <a:t>Unsupervised learning (i.e. clustering) is used to explore the data, and reveal the strongest patterns within the data in an unbiased manner</a:t>
            </a:r>
            <a:r>
              <a:rPr lang="en-US" sz="2800" dirty="0" smtClean="0"/>
              <a:t>.</a:t>
            </a:r>
          </a:p>
          <a:p>
            <a:endParaRPr lang="en-US" sz="2800" dirty="0" smtClean="0"/>
          </a:p>
          <a:p>
            <a:r>
              <a:rPr lang="en-US" sz="2800" dirty="0" smtClean="0"/>
              <a:t>In unsupervised learning, an expectation is that all of the necessary information is within the data and that an appropriate algorithm will cluster the data in an interpretable and meaningful manner leading to the discovery of underlying structure.</a:t>
            </a:r>
          </a:p>
          <a:p>
            <a:endParaRPr lang="en-US" sz="2800" dirty="0" smtClean="0"/>
          </a:p>
          <a:p>
            <a:r>
              <a:rPr lang="en-US" sz="2800" dirty="0" smtClean="0"/>
              <a:t>In </a:t>
            </a:r>
            <a:r>
              <a:rPr lang="en-US" sz="2800" dirty="0"/>
              <a:t>unsupervised learning, for each learning task, </a:t>
            </a:r>
            <a:r>
              <a:rPr lang="en-US" sz="2800" dirty="0" smtClean="0"/>
              <a:t>the expected </a:t>
            </a:r>
            <a:r>
              <a:rPr lang="en-US" sz="2800" dirty="0"/>
              <a:t>(or desired) output is not available. Hence, </a:t>
            </a:r>
            <a:r>
              <a:rPr lang="en-US" sz="2800" dirty="0" smtClean="0"/>
              <a:t>the algorithm </a:t>
            </a:r>
            <a:r>
              <a:rPr lang="en-US" sz="2800" dirty="0"/>
              <a:t>has to learn a mapping and estimate the </a:t>
            </a:r>
            <a:r>
              <a:rPr lang="en-US" sz="2800" dirty="0" smtClean="0"/>
              <a:t>output by itself (without supervision).</a:t>
            </a:r>
            <a:endParaRPr lang="en-US" sz="2800" dirty="0"/>
          </a:p>
        </p:txBody>
      </p:sp>
      <p:sp>
        <p:nvSpPr>
          <p:cNvPr id="4" name="Slide Number Placeholder 5"/>
          <p:cNvSpPr>
            <a:spLocks noGrp="1"/>
          </p:cNvSpPr>
          <p:nvPr>
            <p:ph type="sldNum" sz="quarter" idx="12"/>
          </p:nvPr>
        </p:nvSpPr>
        <p:spPr/>
        <p:txBody>
          <a:bodyPr/>
          <a:lstStyle/>
          <a:p>
            <a:fld id="{542DF9C2-3F66-497D-9FE5-9253C02DC2EB}" type="slidenum">
              <a:rPr lang="en-US" altLang="en-US">
                <a:solidFill>
                  <a:srgbClr val="000000"/>
                </a:solidFill>
              </a:rPr>
              <a:pPr/>
              <a:t>5</a:t>
            </a:fld>
            <a:endParaRPr lang="en-US" altLang="en-US" dirty="0">
              <a:solidFill>
                <a:srgbClr val="000000"/>
              </a:solidFill>
            </a:endParaRPr>
          </a:p>
        </p:txBody>
      </p:sp>
    </p:spTree>
    <p:extLst>
      <p:ext uri="{BB962C8B-B14F-4D97-AF65-F5344CB8AC3E}">
        <p14:creationId xmlns:p14="http://schemas.microsoft.com/office/powerpoint/2010/main" val="3560335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Searching for groups</a:t>
            </a:r>
          </a:p>
        </p:txBody>
      </p:sp>
      <p:sp>
        <p:nvSpPr>
          <p:cNvPr id="6" name="Slide Number Placeholder 5"/>
          <p:cNvSpPr>
            <a:spLocks noGrp="1"/>
          </p:cNvSpPr>
          <p:nvPr>
            <p:ph type="sldNum" sz="quarter" idx="12"/>
          </p:nvPr>
        </p:nvSpPr>
        <p:spPr/>
        <p:txBody>
          <a:bodyPr/>
          <a:lstStyle/>
          <a:p>
            <a:fld id="{542DF9C2-3F66-497D-9FE5-9253C02DC2EB}" type="slidenum">
              <a:rPr lang="en-US" altLang="en-US">
                <a:solidFill>
                  <a:srgbClr val="000000"/>
                </a:solidFill>
              </a:rPr>
              <a:pPr/>
              <a:t>6</a:t>
            </a:fld>
            <a:endParaRPr lang="en-US" altLang="en-US" dirty="0">
              <a:solidFill>
                <a:srgbClr val="000000"/>
              </a:solidFill>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987" y="1762503"/>
            <a:ext cx="3441885" cy="288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Rectangle 3"/>
          <p:cNvSpPr>
            <a:spLocks noGrp="1" noChangeArrowheads="1"/>
          </p:cNvSpPr>
          <p:nvPr>
            <p:ph idx="1"/>
          </p:nvPr>
        </p:nvSpPr>
        <p:spPr>
          <a:xfrm>
            <a:off x="252615" y="1941817"/>
            <a:ext cx="7350261" cy="4356242"/>
          </a:xfrm>
        </p:spPr>
        <p:txBody>
          <a:bodyPr>
            <a:normAutofit fontScale="77500" lnSpcReduction="20000"/>
          </a:bodyPr>
          <a:lstStyle/>
          <a:p>
            <a:pPr>
              <a:lnSpc>
                <a:spcPct val="90000"/>
              </a:lnSpc>
            </a:pPr>
            <a:r>
              <a:rPr lang="en-US" altLang="en-US" sz="3000" dirty="0"/>
              <a:t>Clustering is unsupervised or undirected.</a:t>
            </a:r>
          </a:p>
          <a:p>
            <a:pPr>
              <a:lnSpc>
                <a:spcPct val="90000"/>
              </a:lnSpc>
            </a:pPr>
            <a:r>
              <a:rPr lang="en-US" altLang="en-US" sz="3000" dirty="0"/>
              <a:t>Unlike classification, in clustering, no pre-classified data.</a:t>
            </a:r>
          </a:p>
          <a:p>
            <a:pPr>
              <a:lnSpc>
                <a:spcPct val="90000"/>
              </a:lnSpc>
            </a:pPr>
            <a:r>
              <a:rPr lang="en-US" altLang="en-US" sz="3000" dirty="0"/>
              <a:t>Search for groups or clusters of data points (records) that are similar to one another.</a:t>
            </a:r>
          </a:p>
          <a:p>
            <a:pPr>
              <a:lnSpc>
                <a:spcPct val="90000"/>
              </a:lnSpc>
            </a:pPr>
            <a:r>
              <a:rPr lang="en-US" altLang="en-US" sz="3000" dirty="0"/>
              <a:t>Similar points may mean: similar </a:t>
            </a:r>
            <a:r>
              <a:rPr lang="en-US" altLang="en-US" sz="3000" dirty="0" smtClean="0"/>
              <a:t>regulation of genes, similar phenotypes, </a:t>
            </a:r>
            <a:r>
              <a:rPr lang="en-US" altLang="en-US" sz="3000" dirty="0"/>
              <a:t>that will behave in similar ways</a:t>
            </a:r>
            <a:r>
              <a:rPr lang="en-US" altLang="en-US" sz="3000" dirty="0" smtClean="0"/>
              <a:t>.</a:t>
            </a:r>
          </a:p>
          <a:p>
            <a:r>
              <a:rPr lang="en-US" altLang="en-US" sz="3000" dirty="0"/>
              <a:t>Group points into classes using some distance measures.</a:t>
            </a:r>
          </a:p>
          <a:p>
            <a:pPr lvl="1"/>
            <a:r>
              <a:rPr lang="en-US" altLang="en-US" sz="3000" dirty="0"/>
              <a:t>Within-cluster distance, and between cluster distance</a:t>
            </a:r>
          </a:p>
          <a:p>
            <a:r>
              <a:rPr lang="en-US" altLang="en-US" sz="3000" dirty="0"/>
              <a:t>Applications:</a:t>
            </a:r>
          </a:p>
          <a:p>
            <a:pPr lvl="1"/>
            <a:r>
              <a:rPr lang="en-US" altLang="en-US" sz="3000" dirty="0"/>
              <a:t>As a </a:t>
            </a:r>
            <a:r>
              <a:rPr lang="en-US" altLang="en-US" sz="3000" dirty="0">
                <a:solidFill>
                  <a:schemeClr val="hlink"/>
                </a:solidFill>
              </a:rPr>
              <a:t>stand-alone tool</a:t>
            </a:r>
            <a:r>
              <a:rPr lang="en-US" altLang="en-US" sz="3000" dirty="0"/>
              <a:t> to get insight into data distribution </a:t>
            </a:r>
          </a:p>
          <a:p>
            <a:pPr lvl="1"/>
            <a:r>
              <a:rPr lang="en-US" altLang="en-US" sz="3000" dirty="0"/>
              <a:t>As a </a:t>
            </a:r>
            <a:r>
              <a:rPr lang="en-US" altLang="en-US" sz="3000" dirty="0">
                <a:solidFill>
                  <a:schemeClr val="hlink"/>
                </a:solidFill>
              </a:rPr>
              <a:t>preprocessing step</a:t>
            </a:r>
            <a:r>
              <a:rPr lang="en-US" altLang="en-US" sz="3000" dirty="0"/>
              <a:t> for other algorithms</a:t>
            </a:r>
          </a:p>
          <a:p>
            <a:pPr>
              <a:lnSpc>
                <a:spcPct val="90000"/>
              </a:lnSpc>
            </a:pPr>
            <a:endParaRPr lang="en-US" altLang="en-US" sz="3200" dirty="0"/>
          </a:p>
        </p:txBody>
      </p:sp>
    </p:spTree>
    <p:extLst>
      <p:ext uri="{BB962C8B-B14F-4D97-AF65-F5344CB8AC3E}">
        <p14:creationId xmlns:p14="http://schemas.microsoft.com/office/powerpoint/2010/main" val="428961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726141" y="143435"/>
            <a:ext cx="9223563" cy="1371600"/>
          </a:xfrm>
          <a:noFill/>
          <a:ln/>
        </p:spPr>
        <p:txBody>
          <a:bodyPr vert="horz" wrap="square" lIns="92075" tIns="46038" rIns="92075" bIns="46038" numCol="1" anchor="ctr" anchorCtr="0" compatLnSpc="1">
            <a:prstTxWarp prst="textNoShape">
              <a:avLst/>
            </a:prstTxWarp>
          </a:bodyPr>
          <a:lstStyle/>
          <a:p>
            <a:r>
              <a:rPr lang="en-US" altLang="en-US" sz="4800" dirty="0"/>
              <a:t>What is good clustering?</a:t>
            </a:r>
          </a:p>
        </p:txBody>
      </p:sp>
      <p:sp>
        <p:nvSpPr>
          <p:cNvPr id="171011" name="Rectangle 3"/>
          <p:cNvSpPr>
            <a:spLocks noGrp="1" noChangeArrowheads="1"/>
          </p:cNvSpPr>
          <p:nvPr>
            <p:ph idx="1"/>
          </p:nvPr>
        </p:nvSpPr>
        <p:spPr>
          <a:xfrm>
            <a:off x="3402753" y="1495596"/>
            <a:ext cx="7772400" cy="4761366"/>
          </a:xfrm>
          <a:noFill/>
          <a:ln/>
        </p:spPr>
        <p:txBody>
          <a:bodyPr vert="horz" wrap="square" lIns="92075" tIns="46038" rIns="92075" bIns="46038" numCol="1" anchor="t" anchorCtr="0" compatLnSpc="1">
            <a:prstTxWarp prst="textNoShape">
              <a:avLst/>
            </a:prstTxWarp>
            <a:noAutofit/>
          </a:bodyPr>
          <a:lstStyle/>
          <a:p>
            <a:r>
              <a:rPr lang="en-US" altLang="en-US" sz="2600" dirty="0"/>
              <a:t>A </a:t>
            </a:r>
            <a:r>
              <a:rPr lang="en-US" altLang="en-US" sz="2600" b="1" dirty="0">
                <a:effectLst>
                  <a:outerShdw blurRad="38100" dist="38100" dir="2700000" algn="tl">
                    <a:srgbClr val="C0C0C0"/>
                  </a:outerShdw>
                </a:effectLst>
              </a:rPr>
              <a:t>good clustering</a:t>
            </a:r>
            <a:r>
              <a:rPr lang="en-US" altLang="en-US" sz="2600" dirty="0"/>
              <a:t> method will produce high quality clusters with</a:t>
            </a:r>
          </a:p>
          <a:p>
            <a:pPr lvl="1">
              <a:buFontTx/>
              <a:buChar char="o"/>
            </a:pPr>
            <a:r>
              <a:rPr lang="en-US" altLang="en-US" sz="2600" dirty="0"/>
              <a:t>high </a:t>
            </a:r>
            <a:r>
              <a:rPr lang="en-US" altLang="en-US" sz="2600" b="1" dirty="0">
                <a:effectLst>
                  <a:outerShdw blurRad="38100" dist="38100" dir="2700000" algn="tl">
                    <a:srgbClr val="C0C0C0"/>
                  </a:outerShdw>
                </a:effectLst>
              </a:rPr>
              <a:t>intra-class</a:t>
            </a:r>
            <a:r>
              <a:rPr lang="en-US" altLang="en-US" sz="2600" dirty="0"/>
              <a:t> similarity</a:t>
            </a:r>
          </a:p>
          <a:p>
            <a:pPr lvl="1">
              <a:buFontTx/>
              <a:buChar char="o"/>
            </a:pPr>
            <a:r>
              <a:rPr lang="en-US" altLang="en-US" sz="2600" dirty="0"/>
              <a:t>low </a:t>
            </a:r>
            <a:r>
              <a:rPr lang="en-US" altLang="en-US" sz="2600" b="1" dirty="0">
                <a:effectLst>
                  <a:outerShdw blurRad="38100" dist="38100" dir="2700000" algn="tl">
                    <a:srgbClr val="C0C0C0"/>
                  </a:outerShdw>
                </a:effectLst>
              </a:rPr>
              <a:t>inter-class</a:t>
            </a:r>
            <a:r>
              <a:rPr lang="en-US" altLang="en-US" sz="2600" dirty="0"/>
              <a:t> similarity </a:t>
            </a:r>
          </a:p>
          <a:p>
            <a:r>
              <a:rPr lang="en-US" altLang="en-US" sz="2600" dirty="0"/>
              <a:t>The </a:t>
            </a:r>
            <a:r>
              <a:rPr lang="en-US" altLang="en-US" sz="2600" b="1" dirty="0">
                <a:effectLst>
                  <a:outerShdw blurRad="38100" dist="38100" dir="2700000" algn="tl">
                    <a:srgbClr val="C0C0C0"/>
                  </a:outerShdw>
                </a:effectLst>
              </a:rPr>
              <a:t>quality</a:t>
            </a:r>
            <a:r>
              <a:rPr lang="en-US" altLang="en-US" sz="2600" dirty="0"/>
              <a:t> of a clustering result depends on </a:t>
            </a:r>
          </a:p>
          <a:p>
            <a:pPr lvl="1">
              <a:buFontTx/>
              <a:buChar char="o"/>
            </a:pPr>
            <a:r>
              <a:rPr lang="en-US" altLang="en-US" sz="2600" dirty="0"/>
              <a:t>the similarity measure used </a:t>
            </a:r>
          </a:p>
          <a:p>
            <a:pPr lvl="1">
              <a:buFontTx/>
              <a:buChar char="o"/>
            </a:pPr>
            <a:r>
              <a:rPr lang="en-US" altLang="en-US" sz="2600" dirty="0"/>
              <a:t>implementation of the similarity measure</a:t>
            </a:r>
          </a:p>
          <a:p>
            <a:r>
              <a:rPr lang="en-US" altLang="en-US" sz="2600" dirty="0"/>
              <a:t>The </a:t>
            </a:r>
            <a:r>
              <a:rPr lang="en-US" altLang="en-US" sz="2600" b="1" dirty="0">
                <a:effectLst>
                  <a:outerShdw blurRad="38100" dist="38100" dir="2700000" algn="tl">
                    <a:srgbClr val="C0C0C0"/>
                  </a:outerShdw>
                </a:effectLst>
              </a:rPr>
              <a:t>quality </a:t>
            </a:r>
            <a:r>
              <a:rPr lang="en-US" altLang="en-US" sz="2600" dirty="0"/>
              <a:t>of a clustering method is also measured by its ability to discover some or all of the </a:t>
            </a:r>
            <a:r>
              <a:rPr lang="en-US" altLang="en-US" sz="2600" b="1" dirty="0">
                <a:effectLst>
                  <a:outerShdw blurRad="38100" dist="38100" dir="2700000" algn="tl">
                    <a:srgbClr val="C0C0C0"/>
                  </a:outerShdw>
                </a:effectLst>
              </a:rPr>
              <a:t>hidden </a:t>
            </a:r>
            <a:r>
              <a:rPr lang="en-US" altLang="en-US" sz="2600" dirty="0" smtClean="0"/>
              <a:t>patterns</a:t>
            </a:r>
          </a:p>
        </p:txBody>
      </p:sp>
      <p:sp>
        <p:nvSpPr>
          <p:cNvPr id="6" name="Slide Number Placeholder 5"/>
          <p:cNvSpPr>
            <a:spLocks noGrp="1"/>
          </p:cNvSpPr>
          <p:nvPr>
            <p:ph type="sldNum" sz="quarter" idx="12"/>
          </p:nvPr>
        </p:nvSpPr>
        <p:spPr/>
        <p:txBody>
          <a:bodyPr/>
          <a:lstStyle/>
          <a:p>
            <a:fld id="{D44D49AE-351D-48E9-9531-F1509A60ADC8}" type="slidenum">
              <a:rPr lang="en-GB" altLang="en-US">
                <a:solidFill>
                  <a:srgbClr val="000000"/>
                </a:solidFill>
              </a:rPr>
              <a:pPr/>
              <a:t>7</a:t>
            </a:fld>
            <a:endParaRPr lang="en-GB" altLang="en-US">
              <a:solidFill>
                <a:srgbClr val="000000"/>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6250"/>
            <a:ext cx="3470315" cy="258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76075"/>
            <a:ext cx="3729038"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45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24753" y="609603"/>
            <a:ext cx="10004612" cy="1038225"/>
          </a:xfrm>
          <a:noFill/>
          <a:ln/>
        </p:spPr>
        <p:txBody>
          <a:bodyPr vert="horz" wrap="square" lIns="92075" tIns="46038" rIns="92075" bIns="46038" numCol="1" anchor="ctr" anchorCtr="0" compatLnSpc="1">
            <a:prstTxWarp prst="textNoShape">
              <a:avLst/>
            </a:prstTxWarp>
          </a:bodyPr>
          <a:lstStyle/>
          <a:p>
            <a:r>
              <a:rPr lang="en-US" altLang="en-US" sz="4400" dirty="0" smtClean="0"/>
              <a:t>Desired features of </a:t>
            </a:r>
            <a:r>
              <a:rPr lang="en-US" altLang="en-US" sz="4400" dirty="0"/>
              <a:t>clustering in data mining </a:t>
            </a:r>
          </a:p>
        </p:txBody>
      </p:sp>
      <p:sp>
        <p:nvSpPr>
          <p:cNvPr id="173059" name="Rectangle 3"/>
          <p:cNvSpPr>
            <a:spLocks noGrp="1" noChangeArrowheads="1"/>
          </p:cNvSpPr>
          <p:nvPr>
            <p:ph idx="1"/>
          </p:nvPr>
        </p:nvSpPr>
        <p:spPr>
          <a:xfrm>
            <a:off x="824198" y="2247813"/>
            <a:ext cx="4800600" cy="3581400"/>
          </a:xfrm>
          <a:noFill/>
          <a:ln/>
        </p:spPr>
        <p:txBody>
          <a:bodyPr vert="horz" wrap="square" lIns="92075" tIns="46038" rIns="92075" bIns="46038" numCol="1" anchor="t" anchorCtr="0" compatLnSpc="1">
            <a:prstTxWarp prst="textNoShape">
              <a:avLst/>
            </a:prstTxWarp>
          </a:bodyPr>
          <a:lstStyle/>
          <a:p>
            <a:pPr>
              <a:lnSpc>
                <a:spcPct val="110000"/>
              </a:lnSpc>
            </a:pPr>
            <a:r>
              <a:rPr lang="en-US" altLang="en-US" sz="2400" dirty="0"/>
              <a:t>Scalability</a:t>
            </a:r>
          </a:p>
          <a:p>
            <a:pPr>
              <a:lnSpc>
                <a:spcPct val="110000"/>
              </a:lnSpc>
            </a:pPr>
            <a:r>
              <a:rPr lang="en-US" altLang="en-US" sz="2400" dirty="0"/>
              <a:t>Ability to deal with different types of attributes</a:t>
            </a:r>
          </a:p>
          <a:p>
            <a:pPr>
              <a:lnSpc>
                <a:spcPct val="110000"/>
              </a:lnSpc>
            </a:pPr>
            <a:r>
              <a:rPr lang="en-US" altLang="en-US" sz="2400" dirty="0"/>
              <a:t>Discovery of clusters with arbitrary shape</a:t>
            </a:r>
          </a:p>
          <a:p>
            <a:pPr>
              <a:lnSpc>
                <a:spcPct val="110000"/>
              </a:lnSpc>
            </a:pPr>
            <a:r>
              <a:rPr lang="en-US" altLang="en-US" sz="2400" dirty="0"/>
              <a:t>Minimal requirements for domain knowledge to determine input parameters</a:t>
            </a:r>
          </a:p>
        </p:txBody>
      </p:sp>
      <p:sp>
        <p:nvSpPr>
          <p:cNvPr id="7" name="Slide Number Placeholder 5"/>
          <p:cNvSpPr>
            <a:spLocks noGrp="1"/>
          </p:cNvSpPr>
          <p:nvPr>
            <p:ph type="sldNum" sz="quarter" idx="12"/>
          </p:nvPr>
        </p:nvSpPr>
        <p:spPr/>
        <p:txBody>
          <a:bodyPr/>
          <a:lstStyle/>
          <a:p>
            <a:fld id="{F533E2C1-B352-4AC7-9525-8436C1B92135}" type="slidenum">
              <a:rPr lang="en-GB" altLang="en-US">
                <a:solidFill>
                  <a:srgbClr val="000000"/>
                </a:solidFill>
              </a:rPr>
              <a:pPr/>
              <a:t>8</a:t>
            </a:fld>
            <a:endParaRPr lang="en-GB" altLang="en-US">
              <a:solidFill>
                <a:srgbClr val="000000"/>
              </a:solidFill>
            </a:endParaRPr>
          </a:p>
        </p:txBody>
      </p:sp>
      <p:sp>
        <p:nvSpPr>
          <p:cNvPr id="8" name="Rectangle 1027"/>
          <p:cNvSpPr txBox="1">
            <a:spLocks noChangeArrowheads="1"/>
          </p:cNvSpPr>
          <p:nvPr/>
        </p:nvSpPr>
        <p:spPr>
          <a:xfrm>
            <a:off x="6227704" y="2261083"/>
            <a:ext cx="4953000" cy="3657600"/>
          </a:xfrm>
          <a:prstGeom prst="rect">
            <a:avLst/>
          </a:prstGeom>
          <a:noFill/>
          <a:ln/>
        </p:spPr>
        <p:txBody>
          <a:bodyPr vert="horz" wrap="square" lIns="92075" tIns="46038" rIns="92075" bIns="46038" numCol="1" rtlCol="0" anchor="t" anchorCtr="0" compatLnSpc="1">
            <a:prstTxWarp prst="textNoShape">
              <a:avLst/>
            </a:prstTxWarp>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en-US" sz="2400" dirty="0" smtClean="0"/>
              <a:t>Ability to deal with noise and outliers</a:t>
            </a:r>
          </a:p>
          <a:p>
            <a:r>
              <a:rPr lang="en-US" altLang="en-US" sz="2400" dirty="0" smtClean="0"/>
              <a:t>Insensitivity to order of input records</a:t>
            </a:r>
          </a:p>
          <a:p>
            <a:r>
              <a:rPr lang="en-US" altLang="en-US" sz="2400" dirty="0" smtClean="0"/>
              <a:t>High dimensionality</a:t>
            </a:r>
          </a:p>
          <a:p>
            <a:r>
              <a:rPr lang="en-US" altLang="en-US" sz="2400" dirty="0" smtClean="0"/>
              <a:t>Incorporation of user-specified constraints</a:t>
            </a:r>
          </a:p>
          <a:p>
            <a:r>
              <a:rPr lang="en-US" altLang="en-US" sz="2400" dirty="0" smtClean="0"/>
              <a:t>Interpretability and usability</a:t>
            </a:r>
            <a:endParaRPr lang="en-US" altLang="en-US" sz="2400" dirty="0"/>
          </a:p>
        </p:txBody>
      </p:sp>
    </p:spTree>
    <p:extLst>
      <p:ext uri="{BB962C8B-B14F-4D97-AF65-F5344CB8AC3E}">
        <p14:creationId xmlns:p14="http://schemas.microsoft.com/office/powerpoint/2010/main" val="49726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p:cNvSpPr>
            <a:spLocks noGrp="1" noChangeArrowheads="1"/>
          </p:cNvSpPr>
          <p:nvPr>
            <p:ph type="title"/>
          </p:nvPr>
        </p:nvSpPr>
        <p:spPr>
          <a:xfrm>
            <a:off x="1004047" y="685800"/>
            <a:ext cx="8520953" cy="1143000"/>
          </a:xfrm>
          <a:noFill/>
          <a:ln/>
        </p:spPr>
        <p:txBody>
          <a:bodyPr vert="horz" wrap="square" lIns="92075" tIns="46038" rIns="92075" bIns="46038" numCol="1" anchor="ctr" anchorCtr="0" compatLnSpc="1">
            <a:prstTxWarp prst="textNoShape">
              <a:avLst/>
            </a:prstTxWarp>
          </a:bodyPr>
          <a:lstStyle/>
          <a:p>
            <a:r>
              <a:rPr lang="en-US" altLang="en-US" sz="4400" dirty="0"/>
              <a:t>Similarity and dissimilarity between objects </a:t>
            </a:r>
          </a:p>
        </p:txBody>
      </p:sp>
      <p:sp>
        <p:nvSpPr>
          <p:cNvPr id="208899" name="Rectangle 1027"/>
          <p:cNvSpPr>
            <a:spLocks noGrp="1" noChangeArrowheads="1"/>
          </p:cNvSpPr>
          <p:nvPr>
            <p:ph idx="1"/>
          </p:nvPr>
        </p:nvSpPr>
        <p:spPr>
          <a:xfrm>
            <a:off x="4522174" y="1743635"/>
            <a:ext cx="5943600" cy="3581400"/>
          </a:xfrm>
          <a:noFill/>
          <a:ln/>
        </p:spPr>
        <p:txBody>
          <a:bodyPr vert="horz" wrap="square" lIns="92075" tIns="46038" rIns="92075" bIns="46038" numCol="1" anchor="t" anchorCtr="0" compatLnSpc="1">
            <a:prstTxWarp prst="textNoShape">
              <a:avLst/>
            </a:prstTxWarp>
            <a:normAutofit/>
          </a:bodyPr>
          <a:lstStyle/>
          <a:p>
            <a:r>
              <a:rPr lang="en-US" altLang="en-US" sz="2400" dirty="0"/>
              <a:t>There is </a:t>
            </a:r>
            <a:r>
              <a:rPr lang="en-US" altLang="en-US" sz="2400" b="1" dirty="0">
                <a:effectLst>
                  <a:outerShdw blurRad="38100" dist="38100" dir="2700000" algn="tl">
                    <a:srgbClr val="C0C0C0"/>
                  </a:outerShdw>
                </a:effectLst>
              </a:rPr>
              <a:t>no single definition</a:t>
            </a:r>
            <a:r>
              <a:rPr lang="en-US" altLang="en-US" sz="2400" dirty="0"/>
              <a:t> of similarity or dissimilarity between data </a:t>
            </a:r>
            <a:r>
              <a:rPr lang="en-US" altLang="en-US" sz="2400" dirty="0" smtClean="0"/>
              <a:t>objects</a:t>
            </a:r>
          </a:p>
          <a:p>
            <a:r>
              <a:rPr lang="en-US" altLang="en-US" sz="2400" dirty="0" smtClean="0"/>
              <a:t>Similarity/dissimilarity </a:t>
            </a:r>
            <a:r>
              <a:rPr lang="en-US" altLang="en-US" sz="2400" dirty="0"/>
              <a:t>between objects is often expressed in terms of a </a:t>
            </a:r>
            <a:r>
              <a:rPr lang="en-US" altLang="en-US" sz="2400" b="1" dirty="0">
                <a:effectLst>
                  <a:outerShdw blurRad="38100" dist="38100" dir="2700000" algn="tl">
                    <a:srgbClr val="C0C0C0"/>
                  </a:outerShdw>
                </a:effectLst>
              </a:rPr>
              <a:t>distance</a:t>
            </a:r>
            <a:r>
              <a:rPr lang="en-US" altLang="en-US" sz="2400" dirty="0"/>
              <a:t> </a:t>
            </a:r>
            <a:r>
              <a:rPr lang="en-US" altLang="en-US" sz="2400" b="1" dirty="0">
                <a:effectLst>
                  <a:outerShdw blurRad="38100" dist="38100" dir="2700000" algn="tl">
                    <a:srgbClr val="C0C0C0"/>
                  </a:outerShdw>
                </a:effectLst>
              </a:rPr>
              <a:t>measure </a:t>
            </a:r>
            <a:r>
              <a:rPr lang="en-US" altLang="en-US" sz="2400" i="1" dirty="0"/>
              <a:t>d(</a:t>
            </a:r>
            <a:r>
              <a:rPr lang="en-US" altLang="en-US" sz="2400" i="1" dirty="0" err="1"/>
              <a:t>x,y</a:t>
            </a:r>
            <a:r>
              <a:rPr lang="en-US" altLang="en-US" sz="2400" i="1" dirty="0"/>
              <a:t>)</a:t>
            </a:r>
          </a:p>
          <a:p>
            <a:r>
              <a:rPr lang="en-US" altLang="en-US" sz="2400" dirty="0"/>
              <a:t>Ideally, every distance measure should be a </a:t>
            </a:r>
            <a:r>
              <a:rPr lang="en-US" altLang="en-US" sz="2400" b="1" dirty="0">
                <a:effectLst>
                  <a:outerShdw blurRad="38100" dist="38100" dir="2700000" algn="tl">
                    <a:srgbClr val="C0C0C0"/>
                  </a:outerShdw>
                </a:effectLst>
              </a:rPr>
              <a:t>metric</a:t>
            </a:r>
            <a:r>
              <a:rPr lang="en-US" altLang="en-US" sz="2400" dirty="0"/>
              <a:t>, i.e., it should satisfy the following conditions:</a:t>
            </a:r>
          </a:p>
          <a:p>
            <a:pPr lvl="1">
              <a:buFontTx/>
              <a:buNone/>
            </a:pPr>
            <a:endParaRPr lang="en-US" altLang="en-US" sz="2400" b="1" dirty="0">
              <a:effectLst>
                <a:outerShdw blurRad="38100" dist="38100" dir="2700000" algn="tl">
                  <a:srgbClr val="C0C0C0"/>
                </a:outerShdw>
              </a:effectLst>
            </a:endParaRPr>
          </a:p>
        </p:txBody>
      </p:sp>
      <p:sp>
        <p:nvSpPr>
          <p:cNvPr id="8" name="Slide Number Placeholder 5"/>
          <p:cNvSpPr>
            <a:spLocks noGrp="1"/>
          </p:cNvSpPr>
          <p:nvPr>
            <p:ph type="sldNum" sz="quarter" idx="12"/>
          </p:nvPr>
        </p:nvSpPr>
        <p:spPr/>
        <p:txBody>
          <a:bodyPr/>
          <a:lstStyle/>
          <a:p>
            <a:fld id="{790A70BA-B336-4A15-852E-D976D715C625}" type="slidenum">
              <a:rPr lang="en-GB" altLang="en-US">
                <a:solidFill>
                  <a:srgbClr val="000000"/>
                </a:solidFill>
              </a:rPr>
              <a:pPr/>
              <a:t>9</a:t>
            </a:fld>
            <a:endParaRPr lang="en-GB" altLang="en-US">
              <a:solidFill>
                <a:srgbClr val="000000"/>
              </a:solidFill>
            </a:endParaRPr>
          </a:p>
        </p:txBody>
      </p:sp>
      <p:graphicFrame>
        <p:nvGraphicFramePr>
          <p:cNvPr id="208900" name="Object 1028"/>
          <p:cNvGraphicFramePr>
            <a:graphicFrameLocks noChangeAspect="1"/>
          </p:cNvGraphicFramePr>
          <p:nvPr>
            <p:extLst>
              <p:ext uri="{D42A27DB-BD31-4B8C-83A1-F6EECF244321}">
                <p14:modId xmlns:p14="http://schemas.microsoft.com/office/powerpoint/2010/main" val="3420887037"/>
              </p:ext>
            </p:extLst>
          </p:nvPr>
        </p:nvGraphicFramePr>
        <p:xfrm>
          <a:off x="6096000" y="5002646"/>
          <a:ext cx="3505200" cy="1447800"/>
        </p:xfrm>
        <a:graphic>
          <a:graphicData uri="http://schemas.openxmlformats.org/presentationml/2006/ole">
            <mc:AlternateContent xmlns:mc="http://schemas.openxmlformats.org/markup-compatibility/2006">
              <mc:Choice xmlns:v="urn:schemas-microsoft-com:vml" Requires="v">
                <p:oleObj spid="_x0000_s2089" name="Equation" r:id="rId4" imgW="1752480" imgH="888840" progId="Equation.3">
                  <p:embed/>
                </p:oleObj>
              </mc:Choice>
              <mc:Fallback>
                <p:oleObj name="Equation" r:id="rId4" imgW="175248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002646"/>
                        <a:ext cx="3505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p:cNvPicPr>
            <a:picLocks noChangeAspect="1"/>
          </p:cNvPicPr>
          <p:nvPr/>
        </p:nvPicPr>
        <p:blipFill>
          <a:blip r:embed="rId6"/>
          <a:stretch>
            <a:fillRect/>
          </a:stretch>
        </p:blipFill>
        <p:spPr>
          <a:xfrm>
            <a:off x="0" y="2850739"/>
            <a:ext cx="4522174" cy="2653553"/>
          </a:xfrm>
          <a:prstGeom prst="rect">
            <a:avLst/>
          </a:prstGeom>
        </p:spPr>
      </p:pic>
    </p:spTree>
    <p:extLst>
      <p:ext uri="{BB962C8B-B14F-4D97-AF65-F5344CB8AC3E}">
        <p14:creationId xmlns:p14="http://schemas.microsoft.com/office/powerpoint/2010/main" val="231102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1830</Words>
  <Application>Microsoft Office PowerPoint</Application>
  <PresentationFormat>Custom</PresentationFormat>
  <Paragraphs>296</Paragraphs>
  <Slides>33</Slides>
  <Notes>33</Notes>
  <HiddenSlides>0</HiddenSlides>
  <MMClips>0</MMClips>
  <ScaleCrop>false</ScaleCrop>
  <HeadingPairs>
    <vt:vector size="6" baseType="variant">
      <vt:variant>
        <vt:lpstr>Theme</vt:lpstr>
      </vt:variant>
      <vt:variant>
        <vt:i4>3</vt:i4>
      </vt:variant>
      <vt:variant>
        <vt:lpstr>Embedded OLE Servers</vt:lpstr>
      </vt:variant>
      <vt:variant>
        <vt:i4>5</vt:i4>
      </vt:variant>
      <vt:variant>
        <vt:lpstr>Slide Titles</vt:lpstr>
      </vt:variant>
      <vt:variant>
        <vt:i4>33</vt:i4>
      </vt:variant>
    </vt:vector>
  </HeadingPairs>
  <TitlesOfParts>
    <vt:vector size="41" baseType="lpstr">
      <vt:lpstr>Custom Design</vt:lpstr>
      <vt:lpstr>1_Custom Design</vt:lpstr>
      <vt:lpstr>Adjacency</vt:lpstr>
      <vt:lpstr>Equation</vt:lpstr>
      <vt:lpstr>Microsoft Equation 3.0</vt:lpstr>
      <vt:lpstr>Worksheet</vt:lpstr>
      <vt:lpstr>SmartDraw</vt:lpstr>
      <vt:lpstr>Bitmap Image</vt:lpstr>
      <vt:lpstr>Module 2. Unsupervised learning: distances and clustering </vt:lpstr>
      <vt:lpstr>Outline</vt:lpstr>
      <vt:lpstr>Objectives</vt:lpstr>
      <vt:lpstr>PowerPoint Presentation</vt:lpstr>
      <vt:lpstr>What is Unsupervised Learning?</vt:lpstr>
      <vt:lpstr>Searching for groups</vt:lpstr>
      <vt:lpstr>What is good clustering?</vt:lpstr>
      <vt:lpstr>Desired features of clustering in data mining </vt:lpstr>
      <vt:lpstr>Similarity and dissimilarity between objects </vt:lpstr>
      <vt:lpstr>Distance on Numeric Data:  Minkowski Distance</vt:lpstr>
      <vt:lpstr>Example: Data Matrix and Distance Matrix</vt:lpstr>
      <vt:lpstr>PowerPoint Presentation</vt:lpstr>
      <vt:lpstr>Interval-scaled variables</vt:lpstr>
      <vt:lpstr>Vector-Based Similarity Measures</vt:lpstr>
      <vt:lpstr>Vector-Based Similarity Measures</vt:lpstr>
      <vt:lpstr>Correlation (Pearson Correlation)</vt:lpstr>
      <vt:lpstr>Visually Evaluating Correlation</vt:lpstr>
      <vt:lpstr>PowerPoint Presentation</vt:lpstr>
      <vt:lpstr>Partitioning Algorithms: Basic Concept</vt:lpstr>
      <vt:lpstr>The K-Means Clustering</vt:lpstr>
      <vt:lpstr>Comments on K-Means</vt:lpstr>
      <vt:lpstr>Hierarchical methods</vt:lpstr>
      <vt:lpstr>Two types of hierarchical methods</vt:lpstr>
      <vt:lpstr>Two types of hierarchical methods </vt:lpstr>
      <vt:lpstr>Inter-cluster distances</vt:lpstr>
      <vt:lpstr>Strengths of hierarchical methods</vt:lpstr>
      <vt:lpstr>PowerPoint Presentation</vt:lpstr>
      <vt:lpstr>Principle component analysis</vt:lpstr>
      <vt:lpstr>Properties of PCA</vt:lpstr>
      <vt:lpstr>Challenges of non-linear data structures</vt:lpstr>
      <vt:lpstr>Stochastic neighbor embedding</vt:lpstr>
      <vt:lpstr>t-SNE: t-distributed stochastic neighbor embedding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Moos</dc:creator>
  <cp:lastModifiedBy>Philip Moos</cp:lastModifiedBy>
  <cp:revision>64</cp:revision>
  <dcterms:created xsi:type="dcterms:W3CDTF">2018-04-05T17:43:58Z</dcterms:created>
  <dcterms:modified xsi:type="dcterms:W3CDTF">2018-06-14T05:35:21Z</dcterms:modified>
</cp:coreProperties>
</file>