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351" r:id="rId3"/>
    <p:sldId id="398" r:id="rId4"/>
    <p:sldId id="387" r:id="rId5"/>
    <p:sldId id="388" r:id="rId6"/>
    <p:sldId id="389" r:id="rId7"/>
    <p:sldId id="382" r:id="rId8"/>
    <p:sldId id="377" r:id="rId9"/>
    <p:sldId id="376" r:id="rId10"/>
    <p:sldId id="397" r:id="rId11"/>
    <p:sldId id="390" r:id="rId12"/>
    <p:sldId id="383" r:id="rId13"/>
    <p:sldId id="384" r:id="rId14"/>
    <p:sldId id="391" r:id="rId15"/>
    <p:sldId id="392" r:id="rId16"/>
    <p:sldId id="372" r:id="rId17"/>
  </p:sldIdLst>
  <p:sldSz cx="9144000" cy="6858000" type="screen4x3"/>
  <p:notesSz cx="9296400" cy="7010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06" autoAdjust="0"/>
    <p:restoredTop sz="87406" autoAdjust="0"/>
  </p:normalViewPr>
  <p:slideViewPr>
    <p:cSldViewPr snapToGrid="0">
      <p:cViewPr varScale="1">
        <p:scale>
          <a:sx n="114" d="100"/>
          <a:sy n="114" d="100"/>
        </p:scale>
        <p:origin x="1758" y="10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9453" cy="3509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4777" y="1"/>
            <a:ext cx="4029453" cy="3509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10169-9691-4474-8A4B-19A90DE42561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9488"/>
            <a:ext cx="4029453" cy="3509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4777" y="6659488"/>
            <a:ext cx="4029453" cy="3509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4472B-7314-4ACF-9BD4-4DD0F5768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399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17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517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288F9-36DB-42F4-8D99-FC6C729829DC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3400" y="877888"/>
            <a:ext cx="3149600" cy="236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373756"/>
            <a:ext cx="7437120" cy="27603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1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658664"/>
            <a:ext cx="4028440" cy="351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7A4B1-68A9-452A-993C-C88FF75B63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88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E:\dir_yorku\project_deep_railway_sign2_2018\thales_night_image\img_germany5_bu3_3955_3978  </a:t>
            </a:r>
            <a:r>
              <a:rPr lang="ko-KR" altLang="en-US" dirty="0"/>
              <a:t>의 </a:t>
            </a:r>
            <a:r>
              <a:rPr lang="en-CA" altLang="ko-KR" dirty="0"/>
              <a:t>img_ger5_mono1_3971.jpg</a:t>
            </a:r>
          </a:p>
          <a:p>
            <a:r>
              <a:rPr lang="en-CA" dirty="0"/>
              <a:t>E:\dir_yorku\project_deep_railway_sign2_2018\thales_night_image\img_germany5_qr_510_680 </a:t>
            </a:r>
            <a:r>
              <a:rPr lang="ko-KR" altLang="en-US" dirty="0"/>
              <a:t>의 </a:t>
            </a:r>
            <a:r>
              <a:rPr lang="en-CA" dirty="0"/>
              <a:t>img_ger5_mono1_665.jpg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7A4B1-68A9-452A-993C-C88FF75B63F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685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E:\dir_yorku\project_deep_railway_sign2_2018\img_thales\img_germany5_qr_510_680</a:t>
            </a:r>
          </a:p>
          <a:p>
            <a:r>
              <a:rPr lang="en-CA" dirty="0"/>
              <a:t>img_ger5_mono1_620.jpg</a:t>
            </a:r>
          </a:p>
          <a:p>
            <a:r>
              <a:rPr lang="en-CA" dirty="0"/>
              <a:t>img_ger5_mono1_670.jpg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7A4B1-68A9-452A-993C-C88FF75B63F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410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E:\dir_yorku\project_deep_railway_sign2_2018\img_thales\img_germany5_bu3_3955_3978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img_ger5_mono1_3965.jpg</a:t>
            </a:r>
          </a:p>
          <a:p>
            <a:r>
              <a:rPr lang="en-CA" dirty="0"/>
              <a:t>img_ger5_mono1_3971.jpg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7A4B1-68A9-452A-993C-C88FF75B63F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705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img_ger5_mono1_3971.jpg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7A4B1-68A9-452A-993C-C88FF75B63F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4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285-97F1-4167-A1C0-877473EC5878}" type="datetime1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18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0789-6DE7-4DEF-8D10-9C417EA2254D}" type="datetime1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40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D02-23D4-400D-85E4-BA30CAD8977B}" type="datetime1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5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65426"/>
            <a:ext cx="7886700" cy="610234"/>
          </a:xfrm>
        </p:spPr>
        <p:txBody>
          <a:bodyPr>
            <a:noAutofit/>
          </a:bodyPr>
          <a:lstStyle>
            <a:lvl1pPr algn="ctr">
              <a:defRPr sz="3200"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7246"/>
            <a:ext cx="7886700" cy="4809717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400"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1pPr>
            <a:lvl2pPr>
              <a:defRPr sz="1800"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2pPr>
            <a:lvl3pPr>
              <a:defRPr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3pPr>
            <a:lvl4pPr>
              <a:defRPr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4pPr>
            <a:lvl5pPr>
              <a:defRPr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0C7E-E08F-4A60-8AC4-92BD9C8D7AB7}" type="datetime1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3059" y="87090"/>
            <a:ext cx="2057400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FE67DE-5BF6-49D0-BF7A-76F5E776BCA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17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60F2-ABB1-4DFD-8496-BD501D720032}" type="datetime1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05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904F-5250-4828-AA9F-FD8D0F00958A}" type="datetime1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33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89DEB-A34C-4644-BCD4-DCC4FF195F5F}" type="datetime1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26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4EB7-E40E-402A-A75A-82B22610D114}" type="datetime1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96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69EC-6D12-4817-A0D1-B2EECA7FA19E}" type="datetime1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66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E470-6514-4E29-99B7-E66E85A47A30}" type="datetime1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68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5135-BA18-4F1C-92EA-97E459F62ACE}" type="datetime1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75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8408C-7D7F-4A92-9491-E5C9D648456F}" type="datetime1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6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25602"/>
            <a:ext cx="9144000" cy="1598036"/>
          </a:xfrm>
        </p:spPr>
        <p:txBody>
          <a:bodyPr anchor="ctr">
            <a:normAutofit/>
          </a:bodyPr>
          <a:lstStyle/>
          <a:p>
            <a:r>
              <a:rPr lang="en-US" altLang="ko-KR" sz="3200" dirty="0">
                <a:latin typeface="MS Reference Sans Serif" panose="020B060403050404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Railway Sign Detection </a:t>
            </a:r>
            <a:br>
              <a:rPr lang="en-US" altLang="ko-KR" sz="3200" dirty="0">
                <a:latin typeface="MS Reference Sans Serif" panose="020B060403050404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altLang="ko-KR" sz="3200" dirty="0">
                <a:latin typeface="MS Reference Sans Serif" panose="020B060403050404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 Night Images</a:t>
            </a:r>
            <a:endParaRPr lang="ko-KR" altLang="en-US" sz="3200" dirty="0">
              <a:latin typeface="MS Reference Sans Serif" panose="020B060403050404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63853"/>
            <a:ext cx="6858000" cy="1655762"/>
          </a:xfrm>
        </p:spPr>
        <p:txBody>
          <a:bodyPr/>
          <a:lstStyle/>
          <a:p>
            <a:r>
              <a:rPr lang="en-US" altLang="ko-KR" dirty="0" err="1">
                <a:latin typeface="MS Reference Sans Serif" panose="020B0604030504040204" pitchFamily="34" charset="0"/>
              </a:rPr>
              <a:t>Gunho</a:t>
            </a:r>
            <a:r>
              <a:rPr lang="en-US" altLang="ko-KR" dirty="0">
                <a:latin typeface="MS Reference Sans Serif" panose="020B0604030504040204" pitchFamily="34" charset="0"/>
              </a:rPr>
              <a:t> </a:t>
            </a:r>
            <a:r>
              <a:rPr lang="en-US" altLang="ko-KR" dirty="0" err="1">
                <a:latin typeface="MS Reference Sans Serif" panose="020B0604030504040204" pitchFamily="34" charset="0"/>
              </a:rPr>
              <a:t>Sohn</a:t>
            </a:r>
            <a:r>
              <a:rPr lang="en-US" altLang="ko-KR" dirty="0">
                <a:latin typeface="MS Reference Sans Serif" panose="020B0604030504040204" pitchFamily="34" charset="0"/>
              </a:rPr>
              <a:t>, </a:t>
            </a:r>
            <a:r>
              <a:rPr lang="en-US" altLang="ko-KR" dirty="0" err="1">
                <a:latin typeface="MS Reference Sans Serif" panose="020B0604030504040204" pitchFamily="34" charset="0"/>
              </a:rPr>
              <a:t>Jungwon</a:t>
            </a:r>
            <a:r>
              <a:rPr lang="en-US" altLang="ko-KR" dirty="0">
                <a:latin typeface="MS Reference Sans Serif" panose="020B0604030504040204" pitchFamily="34" charset="0"/>
              </a:rPr>
              <a:t> Kang, Kang Zhao</a:t>
            </a:r>
          </a:p>
          <a:p>
            <a:endParaRPr lang="en-US" altLang="ko-KR" dirty="0">
              <a:latin typeface="MS Reference Sans Serif" panose="020B0604030504040204" pitchFamily="34" charset="0"/>
            </a:endParaRPr>
          </a:p>
          <a:p>
            <a:r>
              <a:rPr lang="en-US" altLang="ko-KR" dirty="0">
                <a:latin typeface="MS Reference Sans Serif" panose="020B0604030504040204" pitchFamily="34" charset="0"/>
              </a:rPr>
              <a:t>Feb 20 2018</a:t>
            </a:r>
            <a:endParaRPr lang="ko-KR" altLang="en-US" dirty="0">
              <a:latin typeface="MS Reference Sans Serif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584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87098-1AA0-450D-BBFE-03C0ABD7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90162-511C-41C8-9A4F-1197EA6D2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7246"/>
            <a:ext cx="8064000" cy="4809717"/>
          </a:xfrm>
        </p:spPr>
        <p:txBody>
          <a:bodyPr/>
          <a:lstStyle/>
          <a:p>
            <a:r>
              <a:rPr lang="en-CA" dirty="0"/>
              <a:t>Severe Scale Change</a:t>
            </a:r>
          </a:p>
          <a:p>
            <a:pPr marL="457200" lvl="1" indent="0">
              <a:buNone/>
            </a:pPr>
            <a:r>
              <a:rPr lang="en-CA" dirty="0"/>
              <a:t>→ Treating 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one object</a:t>
            </a:r>
            <a:r>
              <a:rPr lang="en-CA" dirty="0"/>
              <a:t> as 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multiple classes</a:t>
            </a:r>
            <a:r>
              <a:rPr lang="en-CA" dirty="0"/>
              <a:t> according to the scale</a:t>
            </a:r>
          </a:p>
          <a:p>
            <a:pPr lvl="1"/>
            <a:endParaRPr lang="en-CA" dirty="0"/>
          </a:p>
          <a:p>
            <a:r>
              <a:rPr lang="en-CA" dirty="0"/>
              <a:t>Illumination-dependent appearance</a:t>
            </a:r>
          </a:p>
          <a:p>
            <a:pPr marL="457200" lvl="1" indent="0">
              <a:buNone/>
            </a:pPr>
            <a:r>
              <a:rPr lang="en-CA" dirty="0"/>
              <a:t>→ Using 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preprocessing</a:t>
            </a:r>
            <a:r>
              <a:rPr lang="en-CA" dirty="0"/>
              <a:t> for illumination invariant transformation </a:t>
            </a:r>
            <a:br>
              <a:rPr lang="en-CA" dirty="0"/>
            </a:br>
            <a:r>
              <a:rPr lang="en-CA" dirty="0"/>
              <a:t>   of images</a:t>
            </a:r>
          </a:p>
          <a:p>
            <a:pPr lvl="1"/>
            <a:endParaRPr lang="en-CA" dirty="0"/>
          </a:p>
          <a:p>
            <a:r>
              <a:rPr lang="en-CA" dirty="0"/>
              <a:t>Not many real images for training</a:t>
            </a:r>
          </a:p>
          <a:p>
            <a:pPr marL="457200" lvl="1" indent="0">
              <a:buNone/>
            </a:pPr>
            <a:r>
              <a:rPr lang="en-CA" dirty="0"/>
              <a:t>→ Generating 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virtual</a:t>
            </a:r>
            <a:r>
              <a:rPr lang="en-CA" dirty="0"/>
              <a:t> dataset and using both real and virtual </a:t>
            </a:r>
            <a:br>
              <a:rPr lang="en-CA" dirty="0"/>
            </a:br>
            <a:r>
              <a:rPr lang="en-CA" dirty="0"/>
              <a:t>   dataset for training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Substantial blur</a:t>
            </a:r>
          </a:p>
          <a:p>
            <a:pPr marL="457200" lvl="1" indent="0">
              <a:buNone/>
            </a:pPr>
            <a:r>
              <a:rPr lang="en-CA" dirty="0"/>
              <a:t>→ 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Deblurring</a:t>
            </a:r>
            <a:r>
              <a:rPr lang="en-CA" dirty="0"/>
              <a:t> detected signs (for subsequent classification)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D0FB9-C10A-4D8E-ADE5-64AEB02FD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7848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8B8D8-0356-42C4-BC44-A4747A05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List of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A520C-72B5-4EA0-B9BE-82E2E52DF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67246"/>
            <a:ext cx="8391809" cy="4809717"/>
          </a:xfrm>
        </p:spPr>
        <p:txBody>
          <a:bodyPr/>
          <a:lstStyle/>
          <a:p>
            <a:r>
              <a:rPr lang="en-CA" dirty="0"/>
              <a:t>Task 0: Dataset Generation</a:t>
            </a:r>
          </a:p>
          <a:p>
            <a:pPr lvl="1"/>
            <a:r>
              <a:rPr lang="en-CA" dirty="0"/>
              <a:t>Task 0a: From real images</a:t>
            </a:r>
          </a:p>
          <a:p>
            <a:pPr lvl="1"/>
            <a:r>
              <a:rPr lang="en-CA" dirty="0"/>
              <a:t>Task 0b: From virtual environments</a:t>
            </a:r>
          </a:p>
          <a:p>
            <a:pPr lvl="1"/>
            <a:endParaRPr lang="en-CA" dirty="0"/>
          </a:p>
          <a:p>
            <a:r>
              <a:rPr lang="en-CA" dirty="0"/>
              <a:t>Task 1: Sign Detection</a:t>
            </a:r>
          </a:p>
          <a:p>
            <a:endParaRPr lang="en-CA" dirty="0"/>
          </a:p>
          <a:p>
            <a:r>
              <a:rPr lang="en-CA" dirty="0"/>
              <a:t>Task 2: Sign Detection with Subsequent Deblurring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0421B-4932-4371-9F3F-76D259A3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7777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7FF34-E6E2-4BD1-ACA2-97181CF3C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5426"/>
            <a:ext cx="9144000" cy="610234"/>
          </a:xfrm>
        </p:spPr>
        <p:txBody>
          <a:bodyPr/>
          <a:lstStyle/>
          <a:p>
            <a:r>
              <a:rPr lang="en-CA" dirty="0"/>
              <a:t>Task 0a: Dataset Gen. from Real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EA628-D49F-46C4-8482-E975144CC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7246"/>
            <a:ext cx="7886700" cy="3682926"/>
          </a:xfrm>
        </p:spPr>
        <p:txBody>
          <a:bodyPr/>
          <a:lstStyle/>
          <a:p>
            <a:r>
              <a:rPr lang="en-CA" dirty="0"/>
              <a:t>Bounding box annotation</a:t>
            </a:r>
          </a:p>
          <a:p>
            <a:pPr lvl="1"/>
            <a:r>
              <a:rPr lang="en-CA" dirty="0"/>
              <a:t>Alp’s Labeling Tool (ALT)</a:t>
            </a:r>
          </a:p>
          <a:p>
            <a:pPr marL="457200" lvl="1" indent="0">
              <a:buNone/>
            </a:pPr>
            <a:r>
              <a:rPr lang="en-CA" dirty="0"/>
              <a:t>  https://alpslabel.wordpress.com/2017/01/26/alt/</a:t>
            </a:r>
          </a:p>
          <a:p>
            <a:pPr lvl="1"/>
            <a:endParaRPr lang="en-CA" dirty="0"/>
          </a:p>
          <a:p>
            <a:r>
              <a:rPr lang="en-CA" dirty="0"/>
              <a:t>Setting classes for QR &amp; HBB signs</a:t>
            </a:r>
          </a:p>
          <a:p>
            <a:pPr lvl="1"/>
            <a:r>
              <a:rPr lang="en-CA" dirty="0"/>
              <a:t>QR near / QR far / HBB near / HBB far, instead of QR / HBB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F8FC1-DCD5-4A37-B220-B8C75504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062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7FF34-E6E2-4BD1-ACA2-97181CF3C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5426"/>
            <a:ext cx="9144000" cy="610234"/>
          </a:xfrm>
        </p:spPr>
        <p:txBody>
          <a:bodyPr/>
          <a:lstStyle/>
          <a:p>
            <a:r>
              <a:rPr lang="en-CA" dirty="0"/>
              <a:t>Task 0b: Dataset Gen. from Virtual </a:t>
            </a:r>
            <a:r>
              <a:rPr lang="en-CA" dirty="0" err="1"/>
              <a:t>Env</a:t>
            </a:r>
            <a:r>
              <a:rPr lang="en-CA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EA628-D49F-46C4-8482-E975144CC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7246"/>
            <a:ext cx="7886700" cy="3741649"/>
          </a:xfrm>
        </p:spPr>
        <p:txBody>
          <a:bodyPr/>
          <a:lstStyle/>
          <a:p>
            <a:r>
              <a:rPr lang="en-CA" dirty="0"/>
              <a:t>Parameters</a:t>
            </a:r>
          </a:p>
          <a:p>
            <a:pPr lvl="1"/>
            <a:r>
              <a:rPr lang="en-CA" dirty="0"/>
              <a:t>Position and size of signs in 3D world</a:t>
            </a:r>
          </a:p>
          <a:p>
            <a:pPr lvl="1"/>
            <a:r>
              <a:rPr lang="en-CA" dirty="0"/>
              <a:t>Camera intrinsic and extrinsic parameters</a:t>
            </a:r>
          </a:p>
          <a:p>
            <a:pPr lvl="1"/>
            <a:r>
              <a:rPr lang="en-CA" dirty="0"/>
              <a:t>Background</a:t>
            </a:r>
          </a:p>
          <a:p>
            <a:pPr lvl="1"/>
            <a:r>
              <a:rPr lang="en-CA" dirty="0"/>
              <a:t>Illumination</a:t>
            </a:r>
          </a:p>
          <a:p>
            <a:pPr lvl="1"/>
            <a:r>
              <a:rPr lang="en-CA" dirty="0"/>
              <a:t>Train speed</a:t>
            </a:r>
          </a:p>
          <a:p>
            <a:pPr lvl="1"/>
            <a:r>
              <a:rPr lang="en-CA" dirty="0"/>
              <a:t>Blur effect in images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F8FC1-DCD5-4A37-B220-B8C75504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5FB523-EBE3-47EE-9B66-E4E7F5AEA517}"/>
              </a:ext>
            </a:extLst>
          </p:cNvPr>
          <p:cNvGrpSpPr/>
          <p:nvPr/>
        </p:nvGrpSpPr>
        <p:grpSpPr>
          <a:xfrm>
            <a:off x="523717" y="3956712"/>
            <a:ext cx="8096567" cy="2160000"/>
            <a:chOff x="670524" y="3778912"/>
            <a:chExt cx="8096567" cy="2160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51C716A-EF6D-4BE3-8F9D-9E6FB95AF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7377" y="3778912"/>
              <a:ext cx="3949714" cy="2160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41017A1-CA25-4CC5-8CB6-76A380D61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24" y="3778912"/>
              <a:ext cx="3949714" cy="2160000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7986AD2-ABC7-4311-87F2-C55AFA70CE21}"/>
              </a:ext>
            </a:extLst>
          </p:cNvPr>
          <p:cNvSpPr/>
          <p:nvPr/>
        </p:nvSpPr>
        <p:spPr>
          <a:xfrm>
            <a:off x="2412000" y="6201355"/>
            <a:ext cx="4320000" cy="325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Screenshot of the unity program provided by Thales on Feb 7 2018</a:t>
            </a:r>
          </a:p>
        </p:txBody>
      </p:sp>
    </p:spTree>
    <p:extLst>
      <p:ext uri="{BB962C8B-B14F-4D97-AF65-F5344CB8AC3E}">
        <p14:creationId xmlns:p14="http://schemas.microsoft.com/office/powerpoint/2010/main" val="694009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CAB4-AD8A-4953-8CD5-CB2A018F9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1: Sign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B1A66-D1B2-477B-A7F8-7CA364924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7246"/>
            <a:ext cx="7886700" cy="1080000"/>
          </a:xfrm>
        </p:spPr>
        <p:txBody>
          <a:bodyPr/>
          <a:lstStyle/>
          <a:p>
            <a:r>
              <a:rPr lang="en-CA" dirty="0"/>
              <a:t>Detecting Signs from Preprocessed Images</a:t>
            </a:r>
          </a:p>
          <a:p>
            <a:pPr lvl="1"/>
            <a:r>
              <a:rPr lang="en-CA" dirty="0"/>
              <a:t>Just training YOLO-v2 with preprocessed images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68408-C98B-4C5F-AEF7-54D0FA08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FCC40D4-06A8-46C1-8055-ABFA6A25B44E}"/>
              </a:ext>
            </a:extLst>
          </p:cNvPr>
          <p:cNvGrpSpPr/>
          <p:nvPr/>
        </p:nvGrpSpPr>
        <p:grpSpPr>
          <a:xfrm>
            <a:off x="928747" y="2509484"/>
            <a:ext cx="7286507" cy="1008000"/>
            <a:chOff x="928747" y="3004714"/>
            <a:chExt cx="7286507" cy="1008000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502E6A39-0237-475E-9648-6E9341C77070}"/>
                </a:ext>
              </a:extLst>
            </p:cNvPr>
            <p:cNvSpPr/>
            <p:nvPr/>
          </p:nvSpPr>
          <p:spPr>
            <a:xfrm>
              <a:off x="2980530" y="3004714"/>
              <a:ext cx="1368000" cy="1008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b="1" dirty="0">
                  <a:solidFill>
                    <a:schemeClr val="tx1"/>
                  </a:solidFill>
                  <a:latin typeface="MS Reference Sans Serif" panose="020B0604030504040204" pitchFamily="34" charset="0"/>
                </a:rPr>
                <a:t>Preprocess-</a:t>
              </a:r>
              <a:r>
                <a:rPr lang="en-CA" sz="1400" b="1" dirty="0" err="1">
                  <a:solidFill>
                    <a:schemeClr val="tx1"/>
                  </a:solidFill>
                  <a:latin typeface="MS Reference Sans Serif" panose="020B0604030504040204" pitchFamily="34" charset="0"/>
                </a:rPr>
                <a:t>ing</a:t>
              </a:r>
              <a:endParaRPr lang="en-CA" sz="1400" b="1" dirty="0">
                <a:solidFill>
                  <a:schemeClr val="tx1"/>
                </a:solidFill>
                <a:latin typeface="MS Reference Sans Serif" panose="020B0604030504040204" pitchFamily="34" charset="0"/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D47E3FE4-B564-46D3-A6A2-78C3B1E098BD}"/>
                </a:ext>
              </a:extLst>
            </p:cNvPr>
            <p:cNvSpPr/>
            <p:nvPr/>
          </p:nvSpPr>
          <p:spPr>
            <a:xfrm>
              <a:off x="4795471" y="3004714"/>
              <a:ext cx="1368000" cy="1008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b="1" dirty="0">
                  <a:solidFill>
                    <a:schemeClr val="tx1"/>
                  </a:solidFill>
                  <a:latin typeface="MS Reference Sans Serif" panose="020B0604030504040204" pitchFamily="34" charset="0"/>
                </a:rPr>
                <a:t>YOLO-v2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B13B87C-BB44-40F2-922F-B2ABBB2511F4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2558389" y="3508714"/>
              <a:ext cx="4221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04D5A37-DE1C-44DE-8216-17D45FE99691}"/>
                </a:ext>
              </a:extLst>
            </p:cNvPr>
            <p:cNvCxnSpPr>
              <a:cxnSpLocks/>
              <a:stCxn id="37" idx="3"/>
              <a:endCxn id="38" idx="1"/>
            </p:cNvCxnSpPr>
            <p:nvPr/>
          </p:nvCxnSpPr>
          <p:spPr>
            <a:xfrm>
              <a:off x="4348530" y="3508714"/>
              <a:ext cx="4469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FA1F952-A903-4BFB-9373-8D3C1EB5C4B8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>
              <a:off x="6163471" y="3508714"/>
              <a:ext cx="4275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91FF78C-CA7E-43FC-9847-59FD664EF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747" y="3004714"/>
              <a:ext cx="1604842" cy="1008000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E233905-EE6F-4285-A444-838DB1EEB2F0}"/>
                </a:ext>
              </a:extLst>
            </p:cNvPr>
            <p:cNvGrpSpPr/>
            <p:nvPr/>
          </p:nvGrpSpPr>
          <p:grpSpPr>
            <a:xfrm>
              <a:off x="6610412" y="3004714"/>
              <a:ext cx="1604842" cy="1008000"/>
              <a:chOff x="6420241" y="3004714"/>
              <a:chExt cx="1604842" cy="1008000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D91A0946-78FC-4B47-B433-1891183F69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0241" y="3004714"/>
                <a:ext cx="1604842" cy="1008000"/>
              </a:xfrm>
              <a:prstGeom prst="rect">
                <a:avLst/>
              </a:prstGeom>
            </p:spPr>
          </p:pic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EA4813A-F796-4103-B63B-BF43330E2C9B}"/>
                  </a:ext>
                </a:extLst>
              </p:cNvPr>
              <p:cNvSpPr/>
              <p:nvPr/>
            </p:nvSpPr>
            <p:spPr>
              <a:xfrm>
                <a:off x="7258049" y="3359839"/>
                <a:ext cx="111919" cy="20985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CD738E3-780F-4770-9B2F-0B1CC281A73C}"/>
                  </a:ext>
                </a:extLst>
              </p:cNvPr>
              <p:cNvSpPr/>
              <p:nvPr/>
            </p:nvSpPr>
            <p:spPr>
              <a:xfrm>
                <a:off x="7650630" y="3502714"/>
                <a:ext cx="157162" cy="32633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5E77C136-DA53-43E3-8A6D-6CA12D313D6A}"/>
              </a:ext>
            </a:extLst>
          </p:cNvPr>
          <p:cNvSpPr/>
          <p:nvPr/>
        </p:nvSpPr>
        <p:spPr>
          <a:xfrm>
            <a:off x="6746220" y="3555878"/>
            <a:ext cx="1404000" cy="325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Detected</a:t>
            </a:r>
          </a:p>
          <a:p>
            <a:pPr algn="ctr"/>
            <a:r>
              <a:rPr lang="en-CA" sz="12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bounding boxes</a:t>
            </a:r>
          </a:p>
        </p:txBody>
      </p:sp>
    </p:spTree>
    <p:extLst>
      <p:ext uri="{BB962C8B-B14F-4D97-AF65-F5344CB8AC3E}">
        <p14:creationId xmlns:p14="http://schemas.microsoft.com/office/powerpoint/2010/main" val="2582166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E9764DC5-A77B-4499-9DBE-42A5364244BE}"/>
              </a:ext>
            </a:extLst>
          </p:cNvPr>
          <p:cNvSpPr/>
          <p:nvPr/>
        </p:nvSpPr>
        <p:spPr>
          <a:xfrm>
            <a:off x="771786" y="2305484"/>
            <a:ext cx="7558481" cy="1404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3ECDD-79D5-4148-8B27-0EE95F81D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5426"/>
            <a:ext cx="9144000" cy="610234"/>
          </a:xfrm>
        </p:spPr>
        <p:txBody>
          <a:bodyPr/>
          <a:lstStyle/>
          <a:p>
            <a:r>
              <a:rPr lang="en-CA" dirty="0"/>
              <a:t>Task 2: Sign Detection with </a:t>
            </a:r>
            <a:br>
              <a:rPr lang="en-CA" dirty="0"/>
            </a:br>
            <a:r>
              <a:rPr lang="en-CA" dirty="0"/>
              <a:t>Subsequent Deblurring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A8C4A-A043-411F-9346-BB2B6244D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7246"/>
            <a:ext cx="8515350" cy="1080000"/>
          </a:xfrm>
        </p:spPr>
        <p:txBody>
          <a:bodyPr/>
          <a:lstStyle/>
          <a:p>
            <a:r>
              <a:rPr lang="en-CA" dirty="0"/>
              <a:t>Detecting Signs and its Deblurring</a:t>
            </a:r>
          </a:p>
          <a:p>
            <a:pPr lvl="1"/>
            <a:r>
              <a:rPr lang="en-CA" dirty="0"/>
              <a:t>Having 'Bounding box + GAN' framework, as in [J. Li, CVPR 2017]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21C5F-6411-4B81-9E89-C36DE582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FC0AFC4-EB43-4A8A-BC68-6115EEDC5C1D}"/>
              </a:ext>
            </a:extLst>
          </p:cNvPr>
          <p:cNvSpPr/>
          <p:nvPr/>
        </p:nvSpPr>
        <p:spPr>
          <a:xfrm>
            <a:off x="3744000" y="4453151"/>
            <a:ext cx="1656000" cy="504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GAN</a:t>
            </a:r>
          </a:p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(for deblurring)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418C0DB-A0DE-4F1F-9B06-12DD4F7DC436}"/>
              </a:ext>
            </a:extLst>
          </p:cNvPr>
          <p:cNvCxnSpPr>
            <a:cxnSpLocks/>
          </p:cNvCxnSpPr>
          <p:nvPr/>
        </p:nvCxnSpPr>
        <p:spPr>
          <a:xfrm flipV="1">
            <a:off x="3125274" y="5174551"/>
            <a:ext cx="543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EE206A1-C37C-4D33-9CFE-7BC46843589F}"/>
              </a:ext>
            </a:extLst>
          </p:cNvPr>
          <p:cNvCxnSpPr/>
          <p:nvPr/>
        </p:nvCxnSpPr>
        <p:spPr>
          <a:xfrm>
            <a:off x="4575001" y="5109117"/>
            <a:ext cx="0" cy="396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C264742-1CA5-4BD5-A760-6FA8A1540A24}"/>
              </a:ext>
            </a:extLst>
          </p:cNvPr>
          <p:cNvGrpSpPr/>
          <p:nvPr/>
        </p:nvGrpSpPr>
        <p:grpSpPr>
          <a:xfrm>
            <a:off x="928747" y="2509484"/>
            <a:ext cx="7286507" cy="1008000"/>
            <a:chOff x="928747" y="3004714"/>
            <a:chExt cx="7286507" cy="1008000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C77D8690-D2ED-4A2C-8543-72AD95A3B7DE}"/>
                </a:ext>
              </a:extLst>
            </p:cNvPr>
            <p:cNvSpPr/>
            <p:nvPr/>
          </p:nvSpPr>
          <p:spPr>
            <a:xfrm>
              <a:off x="2980530" y="3004714"/>
              <a:ext cx="1368000" cy="1008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b="1" dirty="0">
                  <a:solidFill>
                    <a:schemeClr val="tx1"/>
                  </a:solidFill>
                  <a:latin typeface="MS Reference Sans Serif" panose="020B0604030504040204" pitchFamily="34" charset="0"/>
                </a:rPr>
                <a:t>Preprocess-</a:t>
              </a:r>
              <a:r>
                <a:rPr lang="en-CA" sz="1400" b="1" dirty="0" err="1">
                  <a:solidFill>
                    <a:schemeClr val="tx1"/>
                  </a:solidFill>
                  <a:latin typeface="MS Reference Sans Serif" panose="020B0604030504040204" pitchFamily="34" charset="0"/>
                </a:rPr>
                <a:t>ing</a:t>
              </a:r>
              <a:endParaRPr lang="en-CA" sz="1400" b="1" dirty="0">
                <a:solidFill>
                  <a:schemeClr val="tx1"/>
                </a:solidFill>
                <a:latin typeface="MS Reference Sans Serif" panose="020B0604030504040204" pitchFamily="34" charset="0"/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2A37A1A5-D83F-4909-98C1-5B3C222F4C94}"/>
                </a:ext>
              </a:extLst>
            </p:cNvPr>
            <p:cNvSpPr/>
            <p:nvPr/>
          </p:nvSpPr>
          <p:spPr>
            <a:xfrm>
              <a:off x="4795471" y="3004714"/>
              <a:ext cx="1368000" cy="1008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b="1" dirty="0">
                  <a:solidFill>
                    <a:schemeClr val="tx1"/>
                  </a:solidFill>
                  <a:latin typeface="MS Reference Sans Serif" panose="020B0604030504040204" pitchFamily="34" charset="0"/>
                </a:rPr>
                <a:t>YOLO-v2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02544F2-67B2-4313-B916-342CCA358586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>
              <a:off x="2558389" y="3508714"/>
              <a:ext cx="4221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F9305A3B-C61F-4054-95F4-5C959D00E6A2}"/>
                </a:ext>
              </a:extLst>
            </p:cNvPr>
            <p:cNvCxnSpPr>
              <a:cxnSpLocks/>
              <a:stCxn id="64" idx="3"/>
              <a:endCxn id="65" idx="1"/>
            </p:cNvCxnSpPr>
            <p:nvPr/>
          </p:nvCxnSpPr>
          <p:spPr>
            <a:xfrm>
              <a:off x="4348530" y="3508714"/>
              <a:ext cx="4469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F89F947-6460-4187-B61F-38127F8546E9}"/>
                </a:ext>
              </a:extLst>
            </p:cNvPr>
            <p:cNvCxnSpPr>
              <a:cxnSpLocks/>
              <a:stCxn id="65" idx="3"/>
            </p:cNvCxnSpPr>
            <p:nvPr/>
          </p:nvCxnSpPr>
          <p:spPr>
            <a:xfrm>
              <a:off x="6163471" y="3508714"/>
              <a:ext cx="4275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FDE4A20F-AE27-4ED9-81B9-A161BA005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747" y="3004714"/>
              <a:ext cx="1604842" cy="1008000"/>
            </a:xfrm>
            <a:prstGeom prst="rect">
              <a:avLst/>
            </a:prstGeom>
          </p:spPr>
        </p:pic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CA008764-995A-42ED-A2EC-CC6E1EC324DC}"/>
                </a:ext>
              </a:extLst>
            </p:cNvPr>
            <p:cNvGrpSpPr/>
            <p:nvPr/>
          </p:nvGrpSpPr>
          <p:grpSpPr>
            <a:xfrm>
              <a:off x="6610412" y="3004714"/>
              <a:ext cx="1604842" cy="1008000"/>
              <a:chOff x="6420241" y="3004714"/>
              <a:chExt cx="1604842" cy="1008000"/>
            </a:xfrm>
          </p:grpSpPr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4FAC1B4E-AA5D-4A56-9F69-62DDDA346A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0241" y="3004714"/>
                <a:ext cx="1604842" cy="1008000"/>
              </a:xfrm>
              <a:prstGeom prst="rect">
                <a:avLst/>
              </a:prstGeom>
            </p:spPr>
          </p:pic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9C4B8D5-DD4D-49C4-AA14-239D824A2570}"/>
                  </a:ext>
                </a:extLst>
              </p:cNvPr>
              <p:cNvSpPr/>
              <p:nvPr/>
            </p:nvSpPr>
            <p:spPr>
              <a:xfrm>
                <a:off x="7258049" y="3359839"/>
                <a:ext cx="111919" cy="20985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7D18BA5-6D41-4CC6-9C53-C5B18FD141CB}"/>
                  </a:ext>
                </a:extLst>
              </p:cNvPr>
              <p:cNvSpPr/>
              <p:nvPr/>
            </p:nvSpPr>
            <p:spPr>
              <a:xfrm>
                <a:off x="7650630" y="3502714"/>
                <a:ext cx="157162" cy="32633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82A9675-C822-4F49-A2F7-61BBE019C801}"/>
              </a:ext>
            </a:extLst>
          </p:cNvPr>
          <p:cNvCxnSpPr>
            <a:cxnSpLocks/>
          </p:cNvCxnSpPr>
          <p:nvPr/>
        </p:nvCxnSpPr>
        <p:spPr>
          <a:xfrm flipV="1">
            <a:off x="2677855" y="4717351"/>
            <a:ext cx="1005145" cy="226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36790CE-855D-4A5F-B9FC-21F4F53228AE}"/>
              </a:ext>
            </a:extLst>
          </p:cNvPr>
          <p:cNvSpPr/>
          <p:nvPr/>
        </p:nvSpPr>
        <p:spPr>
          <a:xfrm>
            <a:off x="2521565" y="4839345"/>
            <a:ext cx="111919" cy="2098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7C80AE0-13CD-4761-B377-0A0BFB4857BF}"/>
              </a:ext>
            </a:extLst>
          </p:cNvPr>
          <p:cNvSpPr/>
          <p:nvPr/>
        </p:nvSpPr>
        <p:spPr>
          <a:xfrm>
            <a:off x="2914146" y="4982220"/>
            <a:ext cx="157162" cy="3263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4DC755A-4F9B-435B-95CD-6272601B4FA2}"/>
              </a:ext>
            </a:extLst>
          </p:cNvPr>
          <p:cNvSpPr/>
          <p:nvPr/>
        </p:nvSpPr>
        <p:spPr>
          <a:xfrm>
            <a:off x="2334534" y="4610738"/>
            <a:ext cx="936000" cy="93600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020E6B9-14D4-4EDC-9A24-74BA4B934AA9}"/>
              </a:ext>
            </a:extLst>
          </p:cNvPr>
          <p:cNvSpPr/>
          <p:nvPr/>
        </p:nvSpPr>
        <p:spPr>
          <a:xfrm>
            <a:off x="6096265" y="4839345"/>
            <a:ext cx="111919" cy="2098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ADCD72-CFD9-47C1-9FA0-034971B5E009}"/>
              </a:ext>
            </a:extLst>
          </p:cNvPr>
          <p:cNvSpPr/>
          <p:nvPr/>
        </p:nvSpPr>
        <p:spPr>
          <a:xfrm>
            <a:off x="6488846" y="4982220"/>
            <a:ext cx="157162" cy="3263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1FBF021-26C3-4B00-931B-802B1F77AA6A}"/>
              </a:ext>
            </a:extLst>
          </p:cNvPr>
          <p:cNvSpPr/>
          <p:nvPr/>
        </p:nvSpPr>
        <p:spPr>
          <a:xfrm>
            <a:off x="5909234" y="4610738"/>
            <a:ext cx="936000" cy="93600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3AED72D-5DE7-4E76-89E5-E832A27DE66C}"/>
              </a:ext>
            </a:extLst>
          </p:cNvPr>
          <p:cNvCxnSpPr>
            <a:cxnSpLocks/>
          </p:cNvCxnSpPr>
          <p:nvPr/>
        </p:nvCxnSpPr>
        <p:spPr>
          <a:xfrm>
            <a:off x="5441950" y="4711001"/>
            <a:ext cx="622300" cy="222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B8DB7AB-B483-405D-8AF9-3FB9F4251D9D}"/>
              </a:ext>
            </a:extLst>
          </p:cNvPr>
          <p:cNvCxnSpPr>
            <a:cxnSpLocks/>
          </p:cNvCxnSpPr>
          <p:nvPr/>
        </p:nvCxnSpPr>
        <p:spPr>
          <a:xfrm>
            <a:off x="5476529" y="5174551"/>
            <a:ext cx="9655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4C755C7-3306-4C2A-82A7-37FB4FE06653}"/>
              </a:ext>
            </a:extLst>
          </p:cNvPr>
          <p:cNvSpPr/>
          <p:nvPr/>
        </p:nvSpPr>
        <p:spPr>
          <a:xfrm>
            <a:off x="5675234" y="5598562"/>
            <a:ext cx="1404000" cy="325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Deblurred</a:t>
            </a:r>
          </a:p>
          <a:p>
            <a:pPr algn="ctr"/>
            <a:r>
              <a:rPr lang="en-CA" sz="12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bounding boxes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0AEC51D-CBC3-4EC7-9E41-EFBC2D06FC76}"/>
              </a:ext>
            </a:extLst>
          </p:cNvPr>
          <p:cNvSpPr/>
          <p:nvPr/>
        </p:nvSpPr>
        <p:spPr>
          <a:xfrm>
            <a:off x="2100534" y="5598562"/>
            <a:ext cx="1404000" cy="325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Detected</a:t>
            </a:r>
          </a:p>
          <a:p>
            <a:pPr algn="ctr"/>
            <a:r>
              <a:rPr lang="en-CA" sz="12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bounding boxes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53097A3-5416-40DE-AE2A-7A27393260E7}"/>
              </a:ext>
            </a:extLst>
          </p:cNvPr>
          <p:cNvCxnSpPr>
            <a:stCxn id="71" idx="2"/>
            <a:endCxn id="21" idx="0"/>
          </p:cNvCxnSpPr>
          <p:nvPr/>
        </p:nvCxnSpPr>
        <p:spPr>
          <a:xfrm rot="5400000">
            <a:off x="4561057" y="1758962"/>
            <a:ext cx="1093254" cy="461029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F4A47A4A-D13B-415B-8803-BFEE8C030E6B}"/>
              </a:ext>
            </a:extLst>
          </p:cNvPr>
          <p:cNvSpPr/>
          <p:nvPr/>
        </p:nvSpPr>
        <p:spPr>
          <a:xfrm>
            <a:off x="862854" y="3653537"/>
            <a:ext cx="1848613" cy="325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Network from Task 1</a:t>
            </a:r>
          </a:p>
        </p:txBody>
      </p:sp>
    </p:spTree>
    <p:extLst>
      <p:ext uri="{BB962C8B-B14F-4D97-AF65-F5344CB8AC3E}">
        <p14:creationId xmlns:p14="http://schemas.microsoft.com/office/powerpoint/2010/main" val="1711672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 List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7246"/>
            <a:ext cx="7886700" cy="5472000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Traffic sign detection in night time</a:t>
            </a:r>
          </a:p>
          <a:p>
            <a:pPr lvl="1"/>
            <a:r>
              <a:rPr lang="en-US" altLang="ko-KR" sz="1200" dirty="0"/>
              <a:t>M. A. Garcıa-Garrido, "Fast Traffic Sign Detection and Recognition Under Changing Lighting Conditions", ITSC, 2006</a:t>
            </a:r>
          </a:p>
          <a:p>
            <a:pPr lvl="1"/>
            <a:r>
              <a:rPr lang="en-US" altLang="ko-KR" sz="1200" dirty="0"/>
              <a:t>K. Lim K, et al, "Real-time traffic sign recognition based on a general purpose GPU and deep-learning", </a:t>
            </a:r>
            <a:r>
              <a:rPr lang="en-US" altLang="ko-KR" sz="1200" dirty="0" err="1"/>
              <a:t>PLoS</a:t>
            </a:r>
            <a:r>
              <a:rPr lang="en-US" altLang="ko-KR" sz="1200" dirty="0"/>
              <a:t> ONE 12(3): e0173317. doi:10.1371/journal. pone.0173317, 2017</a:t>
            </a:r>
          </a:p>
          <a:p>
            <a:pPr lvl="1"/>
            <a:endParaRPr lang="en-US" altLang="ko-KR" sz="200" dirty="0"/>
          </a:p>
          <a:p>
            <a:r>
              <a:rPr lang="en-US" altLang="ko-KR" sz="1800" dirty="0"/>
              <a:t>Use of mixture of real &amp; virtual images</a:t>
            </a:r>
          </a:p>
          <a:p>
            <a:pPr lvl="1"/>
            <a:r>
              <a:rPr lang="en-US" altLang="ko-KR" sz="1200" dirty="0"/>
              <a:t>Y. Tian, "Training and Testing Object Detectors with Virtual Images", arXiv:1712.08470v1 [cs.CV] 22 Dec 2017</a:t>
            </a:r>
          </a:p>
          <a:p>
            <a:pPr lvl="1"/>
            <a:r>
              <a:rPr lang="en-US" altLang="ko-KR" sz="1200" dirty="0"/>
              <a:t>S. Huang, "Expecting the Unexpected: Training Detectors for Unusual Pedestrians with Adversarial Imposters", CVPR 2017</a:t>
            </a:r>
          </a:p>
          <a:p>
            <a:pPr lvl="1"/>
            <a:endParaRPr lang="en-US" altLang="ko-KR" sz="200" dirty="0"/>
          </a:p>
          <a:p>
            <a:r>
              <a:rPr lang="en-US" altLang="ko-KR" sz="1800" dirty="0"/>
              <a:t>Object detection + GAN</a:t>
            </a:r>
          </a:p>
          <a:p>
            <a:pPr lvl="1"/>
            <a:r>
              <a:rPr lang="en-CA" altLang="ko-KR" sz="1200" dirty="0"/>
              <a:t>J. Li, "Perceptual Generative Adversarial Networks for Small Object Detection", CVPR 2017</a:t>
            </a:r>
          </a:p>
          <a:p>
            <a:pPr lvl="1"/>
            <a:endParaRPr lang="en-US" altLang="ko-KR" sz="200" dirty="0"/>
          </a:p>
          <a:p>
            <a:r>
              <a:rPr lang="en-US" altLang="ko-KR" sz="1800" dirty="0"/>
              <a:t>Illumination-invariant image transform</a:t>
            </a:r>
          </a:p>
          <a:p>
            <a:pPr lvl="1"/>
            <a:r>
              <a:rPr lang="en-US" altLang="ko-KR" sz="1200" dirty="0"/>
              <a:t>W. </a:t>
            </a:r>
            <a:r>
              <a:rPr lang="en-US" altLang="ko-KR" sz="1200" dirty="0" err="1"/>
              <a:t>Maddern</a:t>
            </a:r>
            <a:r>
              <a:rPr lang="en-US" altLang="ko-KR" sz="1200" dirty="0"/>
              <a:t>, "Illumination Invariant Imaging: Applications in Robust Vision-based </a:t>
            </a:r>
            <a:r>
              <a:rPr lang="en-US" altLang="ko-KR" sz="1200" dirty="0" err="1"/>
              <a:t>Localisation</a:t>
            </a:r>
            <a:r>
              <a:rPr lang="en-US" altLang="ko-KR" sz="1200" dirty="0"/>
              <a:t>, Mapping and Classification for Autonomous Vehicles", ICRA 2014</a:t>
            </a:r>
          </a:p>
          <a:p>
            <a:pPr lvl="1"/>
            <a:endParaRPr lang="en-CA" altLang="ko-KR" sz="200" dirty="0"/>
          </a:p>
          <a:p>
            <a:r>
              <a:rPr lang="en-CA" altLang="ko-KR" sz="1800" dirty="0"/>
              <a:t>Deep learning-based deblurring</a:t>
            </a:r>
          </a:p>
          <a:p>
            <a:pPr lvl="1"/>
            <a:r>
              <a:rPr lang="en-CA" altLang="ko-KR" sz="1200" dirty="0"/>
              <a:t>O. </a:t>
            </a:r>
            <a:r>
              <a:rPr lang="en-CA" altLang="ko-KR" sz="1200" dirty="0" err="1"/>
              <a:t>Kupyn</a:t>
            </a:r>
            <a:r>
              <a:rPr lang="en-CA" altLang="ko-KR" sz="1200" dirty="0"/>
              <a:t>, "</a:t>
            </a:r>
            <a:r>
              <a:rPr lang="en-CA" altLang="ko-KR" sz="1200" dirty="0" err="1"/>
              <a:t>DeblurGAN</a:t>
            </a:r>
            <a:r>
              <a:rPr lang="en-CA" altLang="ko-KR" sz="1200" dirty="0"/>
              <a:t>: Blind Motion Deblurring Using Conditional Adversarial Networks", arXiv:1711.07064 [cs.CV], Nov 2017</a:t>
            </a:r>
          </a:p>
          <a:p>
            <a:pPr lvl="1"/>
            <a:r>
              <a:rPr lang="en-CA" altLang="ko-KR" sz="1200" dirty="0"/>
              <a:t>S. Nah, "Deep Multi-scale Convolutional Neural Network for Dynamic Scene Deblurring", arXiv:1612.02177 [cs.CV], Dec 2016</a:t>
            </a:r>
            <a:endParaRPr lang="ko-KR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668800-834A-4A60-AE5F-078FC76CFCAD}"/>
              </a:ext>
            </a:extLst>
          </p:cNvPr>
          <p:cNvSpPr/>
          <p:nvPr/>
        </p:nvSpPr>
        <p:spPr>
          <a:xfrm>
            <a:off x="9296399" y="3659782"/>
            <a:ext cx="1979847" cy="325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*HBB: HET-B-B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286559-7BD1-4FEF-A9B5-5F3CDB193364}"/>
              </a:ext>
            </a:extLst>
          </p:cNvPr>
          <p:cNvSpPr/>
          <p:nvPr/>
        </p:nvSpPr>
        <p:spPr>
          <a:xfrm>
            <a:off x="9296398" y="3103880"/>
            <a:ext cx="1979847" cy="325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*HBB: HET-B-B</a:t>
            </a:r>
          </a:p>
        </p:txBody>
      </p:sp>
    </p:spTree>
    <p:extLst>
      <p:ext uri="{BB962C8B-B14F-4D97-AF65-F5344CB8AC3E}">
        <p14:creationId xmlns:p14="http://schemas.microsoft.com/office/powerpoint/2010/main" val="269988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7246"/>
            <a:ext cx="8391809" cy="5400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altLang="ko-KR" dirty="0"/>
              <a:t>Overview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Thales Train System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(Raw) Thales Night Railway Image Set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Task 0: Dataset Generation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Task 1: Sign Detection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Task 2: Sign Detection with Subsequent Deblurring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Reference List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36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93B8-B56E-4CCF-BA20-B797A50A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A1A8D-8BC4-4A85-ACE9-A3C57D8E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7246"/>
            <a:ext cx="7886700" cy="1440000"/>
          </a:xfrm>
        </p:spPr>
        <p:txBody>
          <a:bodyPr>
            <a:normAutofit/>
          </a:bodyPr>
          <a:lstStyle/>
          <a:p>
            <a:r>
              <a:rPr lang="en-CA" dirty="0"/>
              <a:t>Objective</a:t>
            </a:r>
          </a:p>
          <a:p>
            <a:pPr lvl="1"/>
            <a:r>
              <a:rPr lang="en-CA" dirty="0">
                <a:solidFill>
                  <a:srgbClr val="0000FF"/>
                </a:solidFill>
              </a:rPr>
              <a:t>Detecting</a:t>
            </a:r>
            <a:r>
              <a:rPr lang="en-CA" dirty="0"/>
              <a:t> two types (</a:t>
            </a:r>
            <a:r>
              <a:rPr lang="en-CA" b="1" dirty="0"/>
              <a:t>QR</a:t>
            </a:r>
            <a:r>
              <a:rPr lang="en-CA" dirty="0"/>
              <a:t> &amp; </a:t>
            </a:r>
            <a:r>
              <a:rPr lang="en-CA" b="1" dirty="0"/>
              <a:t>HBB</a:t>
            </a:r>
            <a:r>
              <a:rPr lang="en-CA" dirty="0"/>
              <a:t>) of signs in </a:t>
            </a:r>
            <a:r>
              <a:rPr lang="en-CA" dirty="0">
                <a:solidFill>
                  <a:schemeClr val="accent5">
                    <a:lumMod val="50000"/>
                  </a:schemeClr>
                </a:solidFill>
              </a:rPr>
              <a:t>night images</a:t>
            </a:r>
            <a:r>
              <a:rPr lang="en-CA" dirty="0"/>
              <a:t>, </a:t>
            </a:r>
            <a:br>
              <a:rPr lang="en-CA" dirty="0"/>
            </a:br>
            <a:r>
              <a:rPr lang="en-CA" dirty="0"/>
              <a:t>and </a:t>
            </a:r>
            <a:r>
              <a:rPr lang="en-CA" dirty="0">
                <a:solidFill>
                  <a:srgbClr val="0000FF"/>
                </a:solidFill>
              </a:rPr>
              <a:t>deblurring</a:t>
            </a:r>
            <a:r>
              <a:rPr lang="en-CA" dirty="0"/>
              <a:t> the detected signs (in real time)</a:t>
            </a:r>
            <a:br>
              <a:rPr lang="en-CA" dirty="0"/>
            </a:br>
            <a:br>
              <a:rPr lang="en-CA" sz="200" dirty="0"/>
            </a:b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* Recognition of the detailed sign contents is not included.</a:t>
            </a:r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0505B-B89A-4422-94F8-1D4068B8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BE976-2DB8-471F-8D1D-C29C75D9EE2F}"/>
              </a:ext>
            </a:extLst>
          </p:cNvPr>
          <p:cNvSpPr/>
          <p:nvPr/>
        </p:nvSpPr>
        <p:spPr>
          <a:xfrm>
            <a:off x="1056488" y="6292574"/>
            <a:ext cx="1979847" cy="325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*HBB: HET-B-B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A08894-0D73-4E29-8DFB-A97B0748B6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44" y="2976626"/>
            <a:ext cx="4298685" cy="270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31D8EB-9AE2-4C02-BE8B-3390F51CBB47}"/>
              </a:ext>
            </a:extLst>
          </p:cNvPr>
          <p:cNvSpPr/>
          <p:nvPr/>
        </p:nvSpPr>
        <p:spPr>
          <a:xfrm>
            <a:off x="4337518" y="4352026"/>
            <a:ext cx="336876" cy="7819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C2675-824F-48FC-8E0C-F94EC3A256C4}"/>
              </a:ext>
            </a:extLst>
          </p:cNvPr>
          <p:cNvSpPr/>
          <p:nvPr/>
        </p:nvSpPr>
        <p:spPr>
          <a:xfrm>
            <a:off x="5863504" y="4591070"/>
            <a:ext cx="594745" cy="3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QR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19BF9D-D9B4-4BAA-BDE4-D1E4C3D558FB}"/>
              </a:ext>
            </a:extLst>
          </p:cNvPr>
          <p:cNvSpPr/>
          <p:nvPr/>
        </p:nvSpPr>
        <p:spPr>
          <a:xfrm>
            <a:off x="6970460" y="4591070"/>
            <a:ext cx="694014" cy="3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HBB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05F662-12D7-4DFC-92D8-00E69DF3F460}"/>
              </a:ext>
            </a:extLst>
          </p:cNvPr>
          <p:cNvSpPr/>
          <p:nvPr/>
        </p:nvSpPr>
        <p:spPr>
          <a:xfrm>
            <a:off x="6238176" y="5470467"/>
            <a:ext cx="79328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Bu </a:t>
            </a:r>
            <a:r>
              <a:rPr lang="en-CA" sz="1400" dirty="0" err="1">
                <a:solidFill>
                  <a:schemeClr val="tx1"/>
                </a:solidFill>
                <a:latin typeface="MS Reference Sans Serif" panose="020B0604030504040204" pitchFamily="34" charset="0"/>
              </a:rPr>
              <a:t>oo</a:t>
            </a:r>
            <a:endParaRPr lang="en-CA" sz="1400" dirty="0">
              <a:solidFill>
                <a:schemeClr val="tx1"/>
              </a:solidFill>
              <a:latin typeface="MS Reference Sans Serif" panose="020B0604030504040204" pitchFamily="34" charset="0"/>
            </a:endParaRPr>
          </a:p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Bu </a:t>
            </a:r>
            <a:r>
              <a:rPr lang="en-CA" sz="1400" dirty="0" err="1">
                <a:solidFill>
                  <a:schemeClr val="tx1"/>
                </a:solidFill>
                <a:latin typeface="MS Reference Sans Serif" panose="020B0604030504040204" pitchFamily="34" charset="0"/>
              </a:rPr>
              <a:t>oo</a:t>
            </a:r>
            <a:endParaRPr lang="en-CA" sz="1400" dirty="0">
              <a:solidFill>
                <a:schemeClr val="tx1"/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C80B9D-575B-408C-9AE3-995A4C514706}"/>
              </a:ext>
            </a:extLst>
          </p:cNvPr>
          <p:cNvSpPr/>
          <p:nvPr/>
        </p:nvSpPr>
        <p:spPr>
          <a:xfrm>
            <a:off x="7603475" y="5470467"/>
            <a:ext cx="79328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Bu xx</a:t>
            </a:r>
          </a:p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Bu xx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3E347D-B4E0-4383-8143-034A651BCFDF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6634818" y="4987070"/>
            <a:ext cx="682649" cy="483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A1C1FC-FFBF-49C8-8C5B-8556C0C24155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7317467" y="4987070"/>
            <a:ext cx="682650" cy="483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1773363-9426-4266-98FA-83A652810342}"/>
              </a:ext>
            </a:extLst>
          </p:cNvPr>
          <p:cNvCxnSpPr/>
          <p:nvPr/>
        </p:nvCxnSpPr>
        <p:spPr>
          <a:xfrm>
            <a:off x="7137468" y="5764361"/>
            <a:ext cx="3600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DD1147D-1511-4A52-AAFE-EFC0F6E2F7F8}"/>
              </a:ext>
            </a:extLst>
          </p:cNvPr>
          <p:cNvSpPr/>
          <p:nvPr/>
        </p:nvSpPr>
        <p:spPr>
          <a:xfrm>
            <a:off x="5936682" y="3649160"/>
            <a:ext cx="1589764" cy="5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Detected</a:t>
            </a:r>
          </a:p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bounding box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F853E11-09F5-4BC9-9917-1E1F77568812}"/>
              </a:ext>
            </a:extLst>
          </p:cNvPr>
          <p:cNvCxnSpPr>
            <a:cxnSpLocks/>
            <a:stCxn id="25" idx="2"/>
            <a:endCxn id="8" idx="0"/>
          </p:cNvCxnSpPr>
          <p:nvPr/>
        </p:nvCxnSpPr>
        <p:spPr>
          <a:xfrm flipH="1">
            <a:off x="6160877" y="4153160"/>
            <a:ext cx="570687" cy="437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E11BB9-91D1-4C64-AF1E-F4C097B3EE8B}"/>
              </a:ext>
            </a:extLst>
          </p:cNvPr>
          <p:cNvCxnSpPr>
            <a:cxnSpLocks/>
            <a:stCxn id="25" idx="2"/>
            <a:endCxn id="9" idx="0"/>
          </p:cNvCxnSpPr>
          <p:nvPr/>
        </p:nvCxnSpPr>
        <p:spPr>
          <a:xfrm>
            <a:off x="6731564" y="4153160"/>
            <a:ext cx="585903" cy="437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EFAAD50-F538-41FC-A1F8-AB4489F7D970}"/>
              </a:ext>
            </a:extLst>
          </p:cNvPr>
          <p:cNvSpPr/>
          <p:nvPr/>
        </p:nvSpPr>
        <p:spPr>
          <a:xfrm>
            <a:off x="5775326" y="2976627"/>
            <a:ext cx="1981200" cy="1976373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622E732-A03B-4C4F-938E-92D0A1C2A9D4}"/>
              </a:ext>
            </a:extLst>
          </p:cNvPr>
          <p:cNvSpPr/>
          <p:nvPr/>
        </p:nvSpPr>
        <p:spPr>
          <a:xfrm>
            <a:off x="7744777" y="3163335"/>
            <a:ext cx="957434" cy="325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Scope of </a:t>
            </a:r>
          </a:p>
          <a:p>
            <a:r>
              <a:rPr lang="en-CA" sz="10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this project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E5275E-0A5E-4DBD-8F4C-4B12FFBBCD46}"/>
              </a:ext>
            </a:extLst>
          </p:cNvPr>
          <p:cNvSpPr/>
          <p:nvPr/>
        </p:nvSpPr>
        <p:spPr>
          <a:xfrm>
            <a:off x="5936682" y="3037895"/>
            <a:ext cx="1589764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Image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EA309E-B2FE-40BB-99FF-F60DB475D008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6731564" y="3325895"/>
            <a:ext cx="0" cy="323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47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CEBDE-698E-463E-8E65-A2E86A19A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Thales Train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1E4EB-6D8B-4024-9026-24504767F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3BB047-FDED-4022-AC4F-259C50226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885" y="3896282"/>
            <a:ext cx="4086667" cy="252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F38C41-EDE5-4946-A923-7C4AC16D79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8" y="1297767"/>
            <a:ext cx="5876344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29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93B8-B56E-4CCF-BA20-B797A50AF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5426"/>
            <a:ext cx="9144000" cy="610234"/>
          </a:xfrm>
        </p:spPr>
        <p:txBody>
          <a:bodyPr/>
          <a:lstStyle/>
          <a:p>
            <a:r>
              <a:rPr lang="en-CA" dirty="0"/>
              <a:t>(Raw) Thales Night Railway Image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A1A8D-8BC4-4A85-ACE9-A3C57D8E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7247"/>
            <a:ext cx="7886700" cy="889392"/>
          </a:xfrm>
        </p:spPr>
        <p:txBody>
          <a:bodyPr/>
          <a:lstStyle/>
          <a:p>
            <a:r>
              <a:rPr lang="en-CA" dirty="0"/>
              <a:t>Image Set '</a:t>
            </a:r>
            <a:r>
              <a:rPr lang="en-CA" b="1" dirty="0"/>
              <a:t>germany_2017-11-21</a:t>
            </a:r>
            <a:r>
              <a:rPr lang="en-CA" dirty="0"/>
              <a:t>'</a:t>
            </a:r>
          </a:p>
          <a:p>
            <a:pPr lvl="1"/>
            <a:r>
              <a:rPr lang="en-CA" dirty="0"/>
              <a:t>Raw images without annotation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0505B-B89A-4422-94F8-1D4068B8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8724C4-886A-426C-A72F-D62C1C5DD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576065"/>
              </p:ext>
            </p:extLst>
          </p:nvPr>
        </p:nvGraphicFramePr>
        <p:xfrm>
          <a:off x="956247" y="2333019"/>
          <a:ext cx="7231506" cy="3962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952353">
                  <a:extLst>
                    <a:ext uri="{9D8B030D-6E8A-4147-A177-3AD203B41FA5}">
                      <a16:colId xmlns:a16="http://schemas.microsoft.com/office/drawing/2014/main" val="1918628189"/>
                    </a:ext>
                  </a:extLst>
                </a:gridCol>
                <a:gridCol w="998680">
                  <a:extLst>
                    <a:ext uri="{9D8B030D-6E8A-4147-A177-3AD203B41FA5}">
                      <a16:colId xmlns:a16="http://schemas.microsoft.com/office/drawing/2014/main" val="911868984"/>
                    </a:ext>
                  </a:extLst>
                </a:gridCol>
                <a:gridCol w="1608070">
                  <a:extLst>
                    <a:ext uri="{9D8B030D-6E8A-4147-A177-3AD203B41FA5}">
                      <a16:colId xmlns:a16="http://schemas.microsoft.com/office/drawing/2014/main" val="2807052515"/>
                    </a:ext>
                  </a:extLst>
                </a:gridCol>
                <a:gridCol w="1672403">
                  <a:extLst>
                    <a:ext uri="{9D8B030D-6E8A-4147-A177-3AD203B41FA5}">
                      <a16:colId xmlns:a16="http://schemas.microsoft.com/office/drawing/2014/main" val="1117893019"/>
                    </a:ext>
                  </a:extLst>
                </a:gridCol>
              </a:tblGrid>
              <a:tr h="264908"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Image set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Number of </a:t>
                      </a:r>
                      <a:br>
                        <a:rPr lang="en-CA" sz="1000" dirty="0">
                          <a:latin typeface="MS Reference Sans Serif" panose="020B0604030504040204" pitchFamily="34" charset="0"/>
                        </a:rPr>
                      </a:br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Images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Suitability for making </a:t>
                      </a:r>
                      <a:br>
                        <a:rPr lang="en-CA" sz="1000" dirty="0">
                          <a:latin typeface="MS Reference Sans Serif" panose="020B0604030504040204" pitchFamily="34" charset="0"/>
                        </a:rPr>
                      </a:br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training images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3718873"/>
                  </a:ext>
                </a:extLst>
              </a:tr>
              <a:tr h="264908"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img_germany1/mono1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[germany_2017-11-21-16-26-44.bag]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1779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Calibration images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Not suitable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410451"/>
                  </a:ext>
                </a:extLst>
              </a:tr>
              <a:tr h="2649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img_germany2/mono1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[germany_2017-11-21-16-34-23.bag]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1160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Just stationary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Not suitable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6332356"/>
                  </a:ext>
                </a:extLst>
              </a:tr>
              <a:tr h="2649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img_germany3/mono1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[germany_2017-11-21-16-36-39.bag]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389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Just stationary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Not suitable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9740271"/>
                  </a:ext>
                </a:extLst>
              </a:tr>
              <a:tr h="2649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img_germany4/mono1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[germany_2017-11-21-16-37-28.bag]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10309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Just stationary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Not suitable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383829"/>
                  </a:ext>
                </a:extLst>
              </a:tr>
              <a:tr h="2649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b="1" dirty="0">
                          <a:solidFill>
                            <a:srgbClr val="008000"/>
                          </a:solidFill>
                          <a:latin typeface="MS Reference Sans Serif" panose="020B0604030504040204" pitchFamily="34" charset="0"/>
                        </a:rPr>
                        <a:t>img_germany5/mono1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b="1" dirty="0">
                          <a:solidFill>
                            <a:srgbClr val="008000"/>
                          </a:solidFill>
                          <a:latin typeface="MS Reference Sans Serif" panose="020B0604030504040204" pitchFamily="34" charset="0"/>
                        </a:rPr>
                        <a:t>[germany_2017-11-21-21-32-33.bag]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b="1" dirty="0">
                          <a:latin typeface="MS Reference Sans Serif" panose="020B0604030504040204" pitchFamily="34" charset="0"/>
                        </a:rPr>
                        <a:t>20570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b="1" dirty="0">
                          <a:latin typeface="MS Reference Sans Serif" panose="020B0604030504040204" pitchFamily="34" charset="0"/>
                        </a:rPr>
                        <a:t>Train normally </a:t>
                      </a:r>
                    </a:p>
                    <a:p>
                      <a:pPr algn="ctr"/>
                      <a:r>
                        <a:rPr lang="en-CA" sz="1000" b="1" dirty="0">
                          <a:latin typeface="MS Reference Sans Serif" panose="020B0604030504040204" pitchFamily="34" charset="0"/>
                        </a:rPr>
                        <a:t>moving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b="1" dirty="0">
                          <a:solidFill>
                            <a:srgbClr val="008000"/>
                          </a:solidFill>
                          <a:latin typeface="MS Reference Sans Serif" panose="020B0604030504040204" pitchFamily="34" charset="0"/>
                        </a:rPr>
                        <a:t>Suitable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347751"/>
                  </a:ext>
                </a:extLst>
              </a:tr>
              <a:tr h="2649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b="1" dirty="0">
                          <a:solidFill>
                            <a:srgbClr val="008000"/>
                          </a:solidFill>
                          <a:latin typeface="MS Reference Sans Serif" panose="020B0604030504040204" pitchFamily="34" charset="0"/>
                        </a:rPr>
                        <a:t>img_germany6/mono1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b="1" dirty="0">
                          <a:solidFill>
                            <a:srgbClr val="008000"/>
                          </a:solidFill>
                          <a:latin typeface="MS Reference Sans Serif" panose="020B0604030504040204" pitchFamily="34" charset="0"/>
                        </a:rPr>
                        <a:t>[germany_2017-11-21-22-14-05.bag]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b="1" dirty="0">
                          <a:latin typeface="MS Reference Sans Serif" panose="020B0604030504040204" pitchFamily="34" charset="0"/>
                        </a:rPr>
                        <a:t>40180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b="1" dirty="0">
                          <a:latin typeface="MS Reference Sans Serif" panose="020B0604030504040204" pitchFamily="34" charset="0"/>
                        </a:rPr>
                        <a:t>Train normally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b="1" dirty="0">
                          <a:latin typeface="MS Reference Sans Serif" panose="020B0604030504040204" pitchFamily="34" charset="0"/>
                        </a:rPr>
                        <a:t>moving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b="1" dirty="0">
                          <a:solidFill>
                            <a:srgbClr val="008000"/>
                          </a:solidFill>
                          <a:latin typeface="MS Reference Sans Serif" panose="020B0604030504040204" pitchFamily="34" charset="0"/>
                        </a:rPr>
                        <a:t>Suitable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283936"/>
                  </a:ext>
                </a:extLst>
              </a:tr>
              <a:tr h="2649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img_germany7/mono1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[germany_2017-11-21-23-32-27.bag]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239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No sign included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Not suitable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8402356"/>
                  </a:ext>
                </a:extLst>
              </a:tr>
              <a:tr h="2649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b="1" dirty="0">
                          <a:solidFill>
                            <a:srgbClr val="008000"/>
                          </a:solidFill>
                          <a:latin typeface="MS Reference Sans Serif" panose="020B0604030504040204" pitchFamily="34" charset="0"/>
                        </a:rPr>
                        <a:t>img_germany8/mono1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b="1" dirty="0">
                          <a:solidFill>
                            <a:srgbClr val="008000"/>
                          </a:solidFill>
                          <a:latin typeface="MS Reference Sans Serif" panose="020B0604030504040204" pitchFamily="34" charset="0"/>
                        </a:rPr>
                        <a:t>[germany_2017-11-21-23-32-58.bag]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b="1" dirty="0">
                          <a:latin typeface="MS Reference Sans Serif" panose="020B0604030504040204" pitchFamily="34" charset="0"/>
                        </a:rPr>
                        <a:t>5206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b="1" dirty="0">
                          <a:latin typeface="MS Reference Sans Serif" panose="020B0604030504040204" pitchFamily="34" charset="0"/>
                        </a:rPr>
                        <a:t>Train slowly </a:t>
                      </a:r>
                      <a:br>
                        <a:rPr lang="en-CA" sz="1000" b="1" dirty="0">
                          <a:latin typeface="MS Reference Sans Serif" panose="020B0604030504040204" pitchFamily="34" charset="0"/>
                        </a:rPr>
                      </a:br>
                      <a:r>
                        <a:rPr lang="en-CA" sz="1000" b="1" dirty="0">
                          <a:latin typeface="MS Reference Sans Serif" panose="020B0604030504040204" pitchFamily="34" charset="0"/>
                        </a:rPr>
                        <a:t>moving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b="1" dirty="0">
                          <a:solidFill>
                            <a:srgbClr val="008000"/>
                          </a:solidFill>
                          <a:latin typeface="MS Reference Sans Serif" panose="020B0604030504040204" pitchFamily="34" charset="0"/>
                        </a:rPr>
                        <a:t>Suitable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508956"/>
                  </a:ext>
                </a:extLst>
              </a:tr>
              <a:tr h="2649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b="1" dirty="0">
                          <a:solidFill>
                            <a:srgbClr val="008000"/>
                          </a:solidFill>
                          <a:latin typeface="MS Reference Sans Serif" panose="020B0604030504040204" pitchFamily="34" charset="0"/>
                        </a:rPr>
                        <a:t>img_germany9/mono1</a:t>
                      </a:r>
                    </a:p>
                    <a:p>
                      <a:pPr algn="ctr"/>
                      <a:r>
                        <a:rPr lang="en-CA" sz="1000" b="1" dirty="0">
                          <a:solidFill>
                            <a:srgbClr val="008000"/>
                          </a:solidFill>
                          <a:latin typeface="MS Reference Sans Serif" panose="020B0604030504040204" pitchFamily="34" charset="0"/>
                        </a:rPr>
                        <a:t>[germany_2017-11-21-23-43-01.bag]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b="1" dirty="0">
                          <a:latin typeface="MS Reference Sans Serif" panose="020B0604030504040204" pitchFamily="34" charset="0"/>
                        </a:rPr>
                        <a:t>4701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b="1" dirty="0">
                          <a:latin typeface="MS Reference Sans Serif" panose="020B0604030504040204" pitchFamily="34" charset="0"/>
                        </a:rPr>
                        <a:t>Train slowly</a:t>
                      </a:r>
                      <a:br>
                        <a:rPr lang="en-CA" sz="1000" b="1" dirty="0">
                          <a:latin typeface="MS Reference Sans Serif" panose="020B0604030504040204" pitchFamily="34" charset="0"/>
                        </a:rPr>
                      </a:br>
                      <a:r>
                        <a:rPr lang="en-CA" sz="1000" b="1" dirty="0">
                          <a:latin typeface="MS Reference Sans Serif" panose="020B0604030504040204" pitchFamily="34" charset="0"/>
                        </a:rPr>
                        <a:t>moving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b="1" dirty="0">
                          <a:solidFill>
                            <a:srgbClr val="008000"/>
                          </a:solidFill>
                          <a:latin typeface="MS Reference Sans Serif" panose="020B0604030504040204" pitchFamily="34" charset="0"/>
                        </a:rPr>
                        <a:t>Suitable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531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477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93B8-B56E-4CCF-BA20-B797A50AF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5426"/>
            <a:ext cx="9144000" cy="610234"/>
          </a:xfrm>
        </p:spPr>
        <p:txBody>
          <a:bodyPr/>
          <a:lstStyle/>
          <a:p>
            <a:r>
              <a:rPr lang="en-CA" dirty="0"/>
              <a:t>(Raw) Thales Night Railway Image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A1A8D-8BC4-4A85-ACE9-A3C57D8E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7247"/>
            <a:ext cx="7886700" cy="461554"/>
          </a:xfrm>
        </p:spPr>
        <p:txBody>
          <a:bodyPr/>
          <a:lstStyle/>
          <a:p>
            <a:r>
              <a:rPr lang="en-CA" dirty="0"/>
              <a:t>Signs in Image Set '</a:t>
            </a:r>
            <a:r>
              <a:rPr lang="en-CA" b="1" dirty="0"/>
              <a:t>img_germany5/mono1</a:t>
            </a:r>
            <a:r>
              <a:rPr lang="en-CA" dirty="0"/>
              <a:t>'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0505B-B89A-4422-94F8-1D4068B8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A12800-E141-4C00-B074-C5CB3E33D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405283"/>
              </p:ext>
            </p:extLst>
          </p:nvPr>
        </p:nvGraphicFramePr>
        <p:xfrm>
          <a:off x="1157380" y="2311400"/>
          <a:ext cx="2484000" cy="11277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40495997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6088098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380104555"/>
                    </a:ext>
                  </a:extLst>
                </a:gridCol>
              </a:tblGrid>
              <a:tr h="187960"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Starting </a:t>
                      </a:r>
                    </a:p>
                    <a:p>
                      <a:pPr algn="ct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Ending</a:t>
                      </a:r>
                    </a:p>
                    <a:p>
                      <a:pPr algn="ct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Number </a:t>
                      </a:r>
                    </a:p>
                    <a:p>
                      <a:pPr algn="ct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of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293317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171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927546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258242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19851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19966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66113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2B42467-46C7-4980-BB84-FD0845DE0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190095"/>
              </p:ext>
            </p:extLst>
          </p:nvPr>
        </p:nvGraphicFramePr>
        <p:xfrm>
          <a:off x="729113" y="4267201"/>
          <a:ext cx="2520000" cy="1950720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404959972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36088098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380104555"/>
                    </a:ext>
                  </a:extLst>
                </a:gridCol>
              </a:tblGrid>
              <a:tr h="187960"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2675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2700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927546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2850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2866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258242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3130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3150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661132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3535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3550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455954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3670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3692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728247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3755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3773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838464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3955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3978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084507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4205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4235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92843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08128DE-AD54-46F0-ACB8-AFD75BF76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226268"/>
              </p:ext>
            </p:extLst>
          </p:nvPr>
        </p:nvGraphicFramePr>
        <p:xfrm>
          <a:off x="3470045" y="4267201"/>
          <a:ext cx="2520000" cy="1950720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404959972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36088098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380104555"/>
                    </a:ext>
                  </a:extLst>
                </a:gridCol>
              </a:tblGrid>
              <a:tr h="187960"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6490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6510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927546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11810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11823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258242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11975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11995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661132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13344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13368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455954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13448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13477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728247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13943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13968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838464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14731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14758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084507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14904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14916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92843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FEFDD57-B3F2-4453-AD2A-E9D50D131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669844"/>
              </p:ext>
            </p:extLst>
          </p:nvPr>
        </p:nvGraphicFramePr>
        <p:xfrm>
          <a:off x="6210978" y="4267201"/>
          <a:ext cx="2520000" cy="1950720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840000">
                  <a:extLst>
                    <a:ext uri="{9D8B030D-6E8A-4147-A177-3AD203B41FA5}">
                      <a16:colId xmlns:a16="http://schemas.microsoft.com/office/drawing/2014/main" val="404959972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36088098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380104555"/>
                    </a:ext>
                  </a:extLst>
                </a:gridCol>
              </a:tblGrid>
              <a:tr h="187960"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14994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15009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927546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15214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15227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258242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15416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15429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661132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15497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15507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455954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15626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15637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728247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16056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16075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838464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16440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16460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084507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16707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16740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sz="1000" dirty="0">
                          <a:latin typeface="MS Reference Sans Serif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928430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4FA20C24-C866-4E2F-87CB-BCF115374AC9}"/>
              </a:ext>
            </a:extLst>
          </p:cNvPr>
          <p:cNvSpPr/>
          <p:nvPr/>
        </p:nvSpPr>
        <p:spPr>
          <a:xfrm>
            <a:off x="729112" y="1917701"/>
            <a:ext cx="3528000" cy="325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QR sign (Total 390 images)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23A11A-0D0B-411C-8E8C-549D40A08610}"/>
              </a:ext>
            </a:extLst>
          </p:cNvPr>
          <p:cNvSpPr/>
          <p:nvPr/>
        </p:nvSpPr>
        <p:spPr>
          <a:xfrm>
            <a:off x="729111" y="3876041"/>
            <a:ext cx="3528000" cy="325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HBB sign (Total 497 images)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DB6CD3-58D1-45DB-B931-C2ED5E61ADE5}"/>
              </a:ext>
            </a:extLst>
          </p:cNvPr>
          <p:cNvSpPr/>
          <p:nvPr/>
        </p:nvSpPr>
        <p:spPr>
          <a:xfrm>
            <a:off x="670595" y="6368906"/>
            <a:ext cx="1979847" cy="325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*HBB: HET-B-B</a:t>
            </a:r>
          </a:p>
        </p:txBody>
      </p:sp>
    </p:spTree>
    <p:extLst>
      <p:ext uri="{BB962C8B-B14F-4D97-AF65-F5344CB8AC3E}">
        <p14:creationId xmlns:p14="http://schemas.microsoft.com/office/powerpoint/2010/main" val="3412056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93B8-B56E-4CCF-BA20-B797A50AF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5426"/>
            <a:ext cx="9144000" cy="610234"/>
          </a:xfrm>
        </p:spPr>
        <p:txBody>
          <a:bodyPr/>
          <a:lstStyle/>
          <a:p>
            <a:r>
              <a:rPr lang="en-CA" dirty="0"/>
              <a:t>(Raw) Thales Night Railway Image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A1A8D-8BC4-4A85-ACE9-A3C57D8E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7246"/>
            <a:ext cx="7886700" cy="2232000"/>
          </a:xfrm>
        </p:spPr>
        <p:txBody>
          <a:bodyPr>
            <a:normAutofit/>
          </a:bodyPr>
          <a:lstStyle/>
          <a:p>
            <a:r>
              <a:rPr lang="en-CA" dirty="0"/>
              <a:t>Characteristics of Signs in Images</a:t>
            </a:r>
          </a:p>
          <a:p>
            <a:pPr lvl="1"/>
            <a:r>
              <a:rPr lang="en-CA" dirty="0"/>
              <a:t>Having severe </a:t>
            </a:r>
            <a:r>
              <a:rPr lang="en-CA" dirty="0">
                <a:solidFill>
                  <a:srgbClr val="0000FF"/>
                </a:solidFill>
              </a:rPr>
              <a:t>scale change</a:t>
            </a:r>
          </a:p>
          <a:p>
            <a:pPr lvl="1"/>
            <a:r>
              <a:rPr lang="en-CA" dirty="0"/>
              <a:t>Having extremely </a:t>
            </a:r>
            <a:r>
              <a:rPr lang="en-CA" dirty="0">
                <a:solidFill>
                  <a:srgbClr val="0000FF"/>
                </a:solidFill>
              </a:rPr>
              <a:t>illumination-dependent</a:t>
            </a:r>
            <a:r>
              <a:rPr lang="en-CA" dirty="0"/>
              <a:t> appearance</a:t>
            </a:r>
          </a:p>
          <a:p>
            <a:pPr lvl="1"/>
            <a:r>
              <a:rPr lang="en-CA" dirty="0"/>
              <a:t>Showing substantial </a:t>
            </a:r>
            <a:r>
              <a:rPr lang="en-CA" dirty="0">
                <a:solidFill>
                  <a:srgbClr val="0000FF"/>
                </a:solidFill>
              </a:rPr>
              <a:t>blur </a:t>
            </a:r>
            <a:br>
              <a:rPr lang="en-CA" dirty="0"/>
            </a:br>
            <a:r>
              <a:rPr lang="en-CA" dirty="0"/>
              <a:t>(when a sign is near to fast moving train)</a:t>
            </a:r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0505B-B89A-4422-94F8-1D4068B8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9EFF52-35D5-49FA-9013-B2F070133A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680" y="3376971"/>
            <a:ext cx="4012105" cy="252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3274C2-19DD-477D-8703-133F67EB5D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376971"/>
            <a:ext cx="4012105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17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93B8-B56E-4CCF-BA20-B797A50AF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5426"/>
            <a:ext cx="9144000" cy="610234"/>
          </a:xfrm>
        </p:spPr>
        <p:txBody>
          <a:bodyPr/>
          <a:lstStyle/>
          <a:p>
            <a:r>
              <a:rPr lang="en-CA" dirty="0"/>
              <a:t>(Raw) Thales Night Railway Image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A1A8D-8BC4-4A85-ACE9-A3C57D8E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7246"/>
            <a:ext cx="7886700" cy="610235"/>
          </a:xfrm>
        </p:spPr>
        <p:txBody>
          <a:bodyPr/>
          <a:lstStyle/>
          <a:p>
            <a:r>
              <a:rPr lang="en-CA" dirty="0"/>
              <a:t>Example of QR 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0505B-B89A-4422-94F8-1D4068B8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C74570-07D3-4802-9420-4722DC68BE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00" y="1980000"/>
            <a:ext cx="3438947" cy="216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D86152-2AA6-4729-B35A-14B84A5779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00" y="4320000"/>
            <a:ext cx="3438947" cy="216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408F94-34BF-4CE8-BDF5-E0B5671D5F1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0" t="52989" r="37141" b="35900"/>
          <a:stretch/>
        </p:blipFill>
        <p:spPr>
          <a:xfrm>
            <a:off x="5760000" y="1980000"/>
            <a:ext cx="2160000" cy="21600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171059-CF86-4E50-9AB5-3BE4321660E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92" t="65522" r="7965" b="4478"/>
          <a:stretch/>
        </p:blipFill>
        <p:spPr>
          <a:xfrm>
            <a:off x="5760000" y="4320000"/>
            <a:ext cx="2160001" cy="216000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DB730C62-6C72-4B11-A54F-7D26A33C4482}"/>
              </a:ext>
            </a:extLst>
          </p:cNvPr>
          <p:cNvSpPr/>
          <p:nvPr/>
        </p:nvSpPr>
        <p:spPr>
          <a:xfrm>
            <a:off x="3084576" y="3078480"/>
            <a:ext cx="286512" cy="31699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9FDD589-4E37-48A6-9EC1-91644A0E47F9}"/>
              </a:ext>
            </a:extLst>
          </p:cNvPr>
          <p:cNvSpPr/>
          <p:nvPr/>
        </p:nvSpPr>
        <p:spPr>
          <a:xfrm>
            <a:off x="3767328" y="5724144"/>
            <a:ext cx="548640" cy="69494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B13E52F-842A-4BB2-8507-07FB89D4E6E8}"/>
              </a:ext>
            </a:extLst>
          </p:cNvPr>
          <p:cNvSpPr/>
          <p:nvPr/>
        </p:nvSpPr>
        <p:spPr>
          <a:xfrm rot="16200000">
            <a:off x="3492203" y="1876725"/>
            <a:ext cx="2150548" cy="2376006"/>
          </a:xfrm>
          <a:prstGeom prst="triangle">
            <a:avLst>
              <a:gd name="adj" fmla="val 41908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662F842-6C27-4A39-BB13-797C9459B03F}"/>
              </a:ext>
            </a:extLst>
          </p:cNvPr>
          <p:cNvSpPr/>
          <p:nvPr/>
        </p:nvSpPr>
        <p:spPr>
          <a:xfrm rot="16200000">
            <a:off x="3955724" y="4680243"/>
            <a:ext cx="2160000" cy="1439512"/>
          </a:xfrm>
          <a:prstGeom prst="triangle">
            <a:avLst>
              <a:gd name="adj" fmla="val 18213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5211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93B8-B56E-4CCF-BA20-B797A50AF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5426"/>
            <a:ext cx="9144000" cy="610234"/>
          </a:xfrm>
        </p:spPr>
        <p:txBody>
          <a:bodyPr/>
          <a:lstStyle/>
          <a:p>
            <a:r>
              <a:rPr lang="en-CA" dirty="0"/>
              <a:t>(Raw) Thales Night Railway Image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A1A8D-8BC4-4A85-ACE9-A3C57D8E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7246"/>
            <a:ext cx="7886700" cy="1080000"/>
          </a:xfrm>
        </p:spPr>
        <p:txBody>
          <a:bodyPr/>
          <a:lstStyle/>
          <a:p>
            <a:r>
              <a:rPr lang="en-CA" dirty="0"/>
              <a:t>Example of HBB</a:t>
            </a:r>
            <a:r>
              <a:rPr lang="ko-KR" altLang="en-US" dirty="0"/>
              <a:t> </a:t>
            </a:r>
            <a:r>
              <a:rPr lang="en-CA" altLang="ko-KR" dirty="0"/>
              <a:t>Sign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0505B-B89A-4422-94F8-1D4068B8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1811B3-C3E5-439A-9C61-B88A81408A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00" y="4320000"/>
            <a:ext cx="3438947" cy="216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10A8A6-B467-47C2-AC80-E5A1C5E785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00" y="1980000"/>
            <a:ext cx="3438947" cy="216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44BB63-E13C-4B3D-BB16-8077E5EBC0B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46" t="47574" r="39902" b="41516"/>
          <a:stretch/>
        </p:blipFill>
        <p:spPr>
          <a:xfrm>
            <a:off x="5760000" y="1980000"/>
            <a:ext cx="2160001" cy="216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50D337-3180-45BD-96D9-18E381C0B93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12" t="46135" r="6566" b="16256"/>
          <a:stretch/>
        </p:blipFill>
        <p:spPr>
          <a:xfrm>
            <a:off x="5760000" y="4320000"/>
            <a:ext cx="2160000" cy="2160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3A21F3D-04DE-4DD0-944F-ADE0AF91071A}"/>
              </a:ext>
            </a:extLst>
          </p:cNvPr>
          <p:cNvSpPr/>
          <p:nvPr/>
        </p:nvSpPr>
        <p:spPr>
          <a:xfrm>
            <a:off x="3757506" y="5288328"/>
            <a:ext cx="438574" cy="8838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1C5097-B184-4F5C-A658-CF3429FB1E0F}"/>
              </a:ext>
            </a:extLst>
          </p:cNvPr>
          <p:cNvSpPr/>
          <p:nvPr/>
        </p:nvSpPr>
        <p:spPr>
          <a:xfrm>
            <a:off x="3011424" y="2938272"/>
            <a:ext cx="249936" cy="39014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DAA151F-055C-412E-BC87-F206E909CE7F}"/>
              </a:ext>
            </a:extLst>
          </p:cNvPr>
          <p:cNvSpPr/>
          <p:nvPr/>
        </p:nvSpPr>
        <p:spPr>
          <a:xfrm rot="16200000">
            <a:off x="3428300" y="1808299"/>
            <a:ext cx="2164763" cy="2498640"/>
          </a:xfrm>
          <a:prstGeom prst="triangle">
            <a:avLst>
              <a:gd name="adj" fmla="val 46128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51D7F162-8BE1-4606-B77E-3496F276F375}"/>
              </a:ext>
            </a:extLst>
          </p:cNvPr>
          <p:cNvSpPr/>
          <p:nvPr/>
        </p:nvSpPr>
        <p:spPr>
          <a:xfrm rot="16200000">
            <a:off x="3895661" y="4615655"/>
            <a:ext cx="2164765" cy="1563921"/>
          </a:xfrm>
          <a:prstGeom prst="triangle">
            <a:avLst>
              <a:gd name="adj" fmla="val 34239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8919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2894</TotalTime>
  <Words>1079</Words>
  <Application>Microsoft Office PowerPoint</Application>
  <PresentationFormat>On-screen Show (4:3)</PresentationFormat>
  <Paragraphs>288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맑은 고딕</vt:lpstr>
      <vt:lpstr>Arial</vt:lpstr>
      <vt:lpstr>Calibri</vt:lpstr>
      <vt:lpstr>Calibri Light</vt:lpstr>
      <vt:lpstr>Microsoft Sans Serif</vt:lpstr>
      <vt:lpstr>MS Reference Sans Serif</vt:lpstr>
      <vt:lpstr>Wingdings</vt:lpstr>
      <vt:lpstr>Office Theme</vt:lpstr>
      <vt:lpstr>Railway Sign Detection  in Night Images</vt:lpstr>
      <vt:lpstr>Contents</vt:lpstr>
      <vt:lpstr>Overview</vt:lpstr>
      <vt:lpstr>Thales Train System</vt:lpstr>
      <vt:lpstr>(Raw) Thales Night Railway Image Set</vt:lpstr>
      <vt:lpstr>(Raw) Thales Night Railway Image Set</vt:lpstr>
      <vt:lpstr>(Raw) Thales Night Railway Image Set</vt:lpstr>
      <vt:lpstr>(Raw) Thales Night Railway Image Set</vt:lpstr>
      <vt:lpstr>(Raw) Thales Night Railway Image Set</vt:lpstr>
      <vt:lpstr>Our Approach</vt:lpstr>
      <vt:lpstr>List of Tasks</vt:lpstr>
      <vt:lpstr>Task 0a: Dataset Gen. from Real Images</vt:lpstr>
      <vt:lpstr>Task 0b: Dataset Gen. from Virtual Env.</vt:lpstr>
      <vt:lpstr>Task 1: Sign Detection</vt:lpstr>
      <vt:lpstr>Task 2: Sign Detection with  Subsequent Deblurring</vt:lpstr>
      <vt:lpstr>Reference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JUNGWONKANG</dc:creator>
  <cp:lastModifiedBy>Jungwon Kang</cp:lastModifiedBy>
  <cp:revision>2152</cp:revision>
  <cp:lastPrinted>2018-03-06T17:51:49Z</cp:lastPrinted>
  <dcterms:created xsi:type="dcterms:W3CDTF">2017-07-29T13:05:08Z</dcterms:created>
  <dcterms:modified xsi:type="dcterms:W3CDTF">2018-03-06T20:51:19Z</dcterms:modified>
</cp:coreProperties>
</file>