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9" r:id="rId3"/>
    <p:sldId id="291" r:id="rId4"/>
    <p:sldId id="292" r:id="rId5"/>
    <p:sldId id="293" r:id="rId6"/>
    <p:sldId id="294" r:id="rId7"/>
    <p:sldId id="306" r:id="rId8"/>
    <p:sldId id="280" r:id="rId9"/>
    <p:sldId id="295" r:id="rId10"/>
    <p:sldId id="307" r:id="rId11"/>
    <p:sldId id="281" r:id="rId12"/>
    <p:sldId id="296" r:id="rId13"/>
    <p:sldId id="282" r:id="rId14"/>
    <p:sldId id="297" r:id="rId15"/>
    <p:sldId id="283" r:id="rId16"/>
    <p:sldId id="286" r:id="rId17"/>
    <p:sldId id="298" r:id="rId18"/>
    <p:sldId id="284" r:id="rId19"/>
    <p:sldId id="305" r:id="rId20"/>
    <p:sldId id="257" r:id="rId21"/>
    <p:sldId id="269" r:id="rId22"/>
    <p:sldId id="270" r:id="rId23"/>
    <p:sldId id="271" r:id="rId24"/>
    <p:sldId id="272" r:id="rId25"/>
    <p:sldId id="273" r:id="rId26"/>
    <p:sldId id="274" r:id="rId27"/>
    <p:sldId id="267" r:id="rId28"/>
    <p:sldId id="266" r:id="rId29"/>
    <p:sldId id="268" r:id="rId30"/>
    <p:sldId id="302" r:id="rId31"/>
    <p:sldId id="300" r:id="rId32"/>
    <p:sldId id="308" r:id="rId33"/>
    <p:sldId id="303" r:id="rId34"/>
    <p:sldId id="311" r:id="rId35"/>
    <p:sldId id="258" r:id="rId36"/>
    <p:sldId id="275" r:id="rId37"/>
    <p:sldId id="309" r:id="rId38"/>
    <p:sldId id="288" r:id="rId39"/>
    <p:sldId id="276" r:id="rId40"/>
    <p:sldId id="285" r:id="rId41"/>
    <p:sldId id="310" r:id="rId42"/>
    <p:sldId id="287" r:id="rId43"/>
    <p:sldId id="289" r:id="rId44"/>
    <p:sldId id="278" r:id="rId45"/>
    <p:sldId id="299" r:id="rId46"/>
    <p:sldId id="304" r:id="rId47"/>
    <p:sldId id="290" r:id="rId48"/>
    <p:sldId id="30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4"/>
    <p:restoredTop sz="93287"/>
  </p:normalViewPr>
  <p:slideViewPr>
    <p:cSldViewPr snapToGrid="0" snapToObjects="1">
      <p:cViewPr varScale="1">
        <p:scale>
          <a:sx n="104" d="100"/>
          <a:sy n="104" d="100"/>
        </p:scale>
        <p:origin x="75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ECDAE6E-7FBC-5D44-B91D-A96B94054455}" type="datetimeFigureOut">
              <a:rPr lang="en-US" smtClean="0"/>
              <a:t>9/18/18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810E1D7-933F-714C-A0A0-CA71BC7C248E}"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DAE6E-7FBC-5D44-B91D-A96B94054455}"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E1D7-933F-714C-A0A0-CA71BC7C24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DAE6E-7FBC-5D44-B91D-A96B94054455}"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E1D7-933F-714C-A0A0-CA71BC7C24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CDAE6E-7FBC-5D44-B91D-A96B94054455}"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E1D7-933F-714C-A0A0-CA71BC7C24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DAE6E-7FBC-5D44-B91D-A96B94054455}"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E1D7-933F-714C-A0A0-CA71BC7C248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ECDAE6E-7FBC-5D44-B91D-A96B94054455}"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0E1D7-933F-714C-A0A0-CA71BC7C248E}"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CDAE6E-7FBC-5D44-B91D-A96B94054455}" type="datetimeFigureOut">
              <a:rPr lang="en-US" smtClean="0"/>
              <a:t>9/18/18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0E1D7-933F-714C-A0A0-CA71BC7C24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DAE6E-7FBC-5D44-B91D-A96B94054455}" type="datetimeFigureOut">
              <a:rPr lang="en-US" smtClean="0"/>
              <a:t>9/18/18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0E1D7-933F-714C-A0A0-CA71BC7C24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DAE6E-7FBC-5D44-B91D-A96B94054455}" type="datetimeFigureOut">
              <a:rPr lang="en-US" smtClean="0"/>
              <a:t>9/18/18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0E1D7-933F-714C-A0A0-CA71BC7C24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ECDAE6E-7FBC-5D44-B91D-A96B94054455}" type="datetimeFigureOut">
              <a:rPr lang="en-US" smtClean="0"/>
              <a:t>9/18/18</a:t>
            </a:fld>
            <a:endParaRPr lang="en-US"/>
          </a:p>
        </p:txBody>
      </p:sp>
      <p:sp>
        <p:nvSpPr>
          <p:cNvPr id="7" name="Slide Number Placeholder 6"/>
          <p:cNvSpPr>
            <a:spLocks noGrp="1"/>
          </p:cNvSpPr>
          <p:nvPr>
            <p:ph type="sldNum" sz="quarter" idx="12"/>
          </p:nvPr>
        </p:nvSpPr>
        <p:spPr/>
        <p:txBody>
          <a:bodyPr/>
          <a:lstStyle/>
          <a:p>
            <a:fld id="{0810E1D7-933F-714C-A0A0-CA71BC7C248E}"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DAE6E-7FBC-5D44-B91D-A96B94054455}" type="datetimeFigureOut">
              <a:rPr lang="en-US" smtClean="0"/>
              <a:t>9/18/18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0810E1D7-933F-714C-A0A0-CA71BC7C24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ECDAE6E-7FBC-5D44-B91D-A96B94054455}" type="datetimeFigureOut">
              <a:rPr lang="en-US" smtClean="0"/>
              <a:t>9/18/18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810E1D7-933F-714C-A0A0-CA71BC7C24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onference-board.org/ilcprogram/index.cfm?id=2345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oingbusiness.org/en/ranking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Lecture 3: Emerging </a:t>
            </a:r>
            <a:r>
              <a:rPr lang="en-US" dirty="0" smtClean="0"/>
              <a:t>Versus Mature Markets</a:t>
            </a:r>
            <a:endParaRPr lang="en-US" dirty="0"/>
          </a:p>
        </p:txBody>
      </p:sp>
      <p:sp>
        <p:nvSpPr>
          <p:cNvPr id="3" name="Subtitle 2"/>
          <p:cNvSpPr>
            <a:spLocks noGrp="1"/>
          </p:cNvSpPr>
          <p:nvPr>
            <p:ph type="subTitle" idx="1"/>
          </p:nvPr>
        </p:nvSpPr>
        <p:spPr/>
        <p:txBody>
          <a:bodyPr/>
          <a:lstStyle/>
          <a:p>
            <a:r>
              <a:rPr lang="en-US" dirty="0" smtClean="0"/>
              <a:t>The Concepts And Theories Behind The Numbers</a:t>
            </a:r>
            <a:endParaRPr lang="en-US" dirty="0"/>
          </a:p>
        </p:txBody>
      </p:sp>
    </p:spTree>
    <p:extLst>
      <p:ext uri="{BB962C8B-B14F-4D97-AF65-F5344CB8AC3E}">
        <p14:creationId xmlns:p14="http://schemas.microsoft.com/office/powerpoint/2010/main" val="490311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Brazilian Stock Market 1977-2018</a:t>
            </a:r>
            <a:endParaRPr lang="en-US" dirty="0"/>
          </a:p>
        </p:txBody>
      </p:sp>
      <p:pic>
        <p:nvPicPr>
          <p:cNvPr id="4" name="Content Placeholder 3"/>
          <p:cNvPicPr>
            <a:picLocks noGrp="1" noChangeAspect="1"/>
          </p:cNvPicPr>
          <p:nvPr>
            <p:ph idx="1"/>
          </p:nvPr>
        </p:nvPicPr>
        <p:blipFill>
          <a:blip r:embed="rId2"/>
          <a:stretch>
            <a:fillRect/>
          </a:stretch>
        </p:blipFill>
        <p:spPr>
          <a:xfrm>
            <a:off x="1042988" y="2500073"/>
            <a:ext cx="6777037" cy="3156428"/>
          </a:xfrm>
          <a:prstGeom prst="rect">
            <a:avLst/>
          </a:prstGeom>
        </p:spPr>
      </p:pic>
    </p:spTree>
    <p:extLst>
      <p:ext uri="{BB962C8B-B14F-4D97-AF65-F5344CB8AC3E}">
        <p14:creationId xmlns:p14="http://schemas.microsoft.com/office/powerpoint/2010/main" val="1457021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Liberalization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End of GATT rounds and creation of WTO</a:t>
            </a:r>
          </a:p>
          <a:p>
            <a:r>
              <a:rPr lang="en-US" dirty="0" smtClean="0"/>
              <a:t>Broadening of EU.</a:t>
            </a:r>
          </a:p>
          <a:p>
            <a:r>
              <a:rPr lang="en-US" dirty="0" smtClean="0"/>
              <a:t>Creation of NAFTA.</a:t>
            </a:r>
          </a:p>
          <a:p>
            <a:r>
              <a:rPr lang="en-US" dirty="0" smtClean="0"/>
              <a:t>Strengthening of APEC.</a:t>
            </a:r>
          </a:p>
          <a:p>
            <a:r>
              <a:rPr lang="en-US" dirty="0" smtClean="0"/>
              <a:t>Ease of commodity and capital flows across national borders.</a:t>
            </a:r>
          </a:p>
          <a:p>
            <a:r>
              <a:rPr lang="en-US" dirty="0" smtClean="0"/>
              <a:t>Regional agreements have been supporting WTO rather than running against it.</a:t>
            </a:r>
            <a:endParaRPr lang="en-US" dirty="0"/>
          </a:p>
        </p:txBody>
      </p:sp>
    </p:spTree>
    <p:extLst>
      <p:ext uri="{BB962C8B-B14F-4D97-AF65-F5344CB8AC3E}">
        <p14:creationId xmlns:p14="http://schemas.microsoft.com/office/powerpoint/2010/main" val="1482150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Regional Trade Agreements</a:t>
            </a:r>
            <a:endParaRPr lang="en-US" dirty="0"/>
          </a:p>
        </p:txBody>
      </p:sp>
      <p:pic>
        <p:nvPicPr>
          <p:cNvPr id="4" name="Content Placeholder 3"/>
          <p:cNvPicPr>
            <a:picLocks noGrp="1" noChangeAspect="1"/>
          </p:cNvPicPr>
          <p:nvPr>
            <p:ph idx="1"/>
          </p:nvPr>
        </p:nvPicPr>
        <p:blipFill>
          <a:blip r:embed="rId2"/>
          <a:srcRect t="1162" b="1162"/>
          <a:stretch>
            <a:fillRect/>
          </a:stretch>
        </p:blipFill>
        <p:spPr/>
      </p:pic>
      <p:sp>
        <p:nvSpPr>
          <p:cNvPr id="5" name="TextBox 4"/>
          <p:cNvSpPr txBox="1"/>
          <p:nvPr/>
        </p:nvSpPr>
        <p:spPr>
          <a:xfrm>
            <a:off x="668360" y="6083002"/>
            <a:ext cx="9111726" cy="369332"/>
          </a:xfrm>
          <a:prstGeom prst="rect">
            <a:avLst/>
          </a:prstGeom>
          <a:noFill/>
        </p:spPr>
        <p:txBody>
          <a:bodyPr wrap="none" rtlCol="0">
            <a:spAutoFit/>
          </a:bodyPr>
          <a:lstStyle/>
          <a:p>
            <a:r>
              <a:rPr lang="en-US" dirty="0"/>
              <a:t>http://</a:t>
            </a:r>
            <a:r>
              <a:rPr lang="en-US" dirty="0" err="1"/>
              <a:t>www.limaeasy.com</a:t>
            </a:r>
            <a:r>
              <a:rPr lang="en-US" dirty="0"/>
              <a:t>/business-guide/free-trade-agreements-</a:t>
            </a:r>
            <a:r>
              <a:rPr lang="en-US" dirty="0" err="1"/>
              <a:t>ftas</a:t>
            </a:r>
            <a:r>
              <a:rPr lang="en-US" dirty="0"/>
              <a:t>-with-</a:t>
            </a:r>
            <a:r>
              <a:rPr lang="en-US" dirty="0" err="1"/>
              <a:t>peru</a:t>
            </a:r>
            <a:endParaRPr lang="en-US" dirty="0"/>
          </a:p>
        </p:txBody>
      </p:sp>
    </p:spTree>
    <p:extLst>
      <p:ext uri="{BB962C8B-B14F-4D97-AF65-F5344CB8AC3E}">
        <p14:creationId xmlns:p14="http://schemas.microsoft.com/office/powerpoint/2010/main" val="3135880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Deregulation and Privatization</a:t>
            </a:r>
            <a:endParaRPr lang="en-US" dirty="0"/>
          </a:p>
        </p:txBody>
      </p:sp>
      <p:sp>
        <p:nvSpPr>
          <p:cNvPr id="3" name="Content Placeholder 2"/>
          <p:cNvSpPr>
            <a:spLocks noGrp="1"/>
          </p:cNvSpPr>
          <p:nvPr>
            <p:ph idx="1"/>
          </p:nvPr>
        </p:nvSpPr>
        <p:spPr/>
        <p:txBody>
          <a:bodyPr/>
          <a:lstStyle/>
          <a:p>
            <a:r>
              <a:rPr lang="en-US" dirty="0" smtClean="0"/>
              <a:t>Financial markets are opening up to the masses (“democratization of finance”).</a:t>
            </a:r>
          </a:p>
          <a:p>
            <a:r>
              <a:rPr lang="en-US" dirty="0" smtClean="0"/>
              <a:t>Development of new financial products like ETFs make low-cost index investing available to individual investors.</a:t>
            </a:r>
          </a:p>
          <a:p>
            <a:r>
              <a:rPr lang="en-US" dirty="0" smtClean="0"/>
              <a:t>Equity markets become the mechanisms for privatization, the selling of government assets to investors.</a:t>
            </a:r>
            <a:endParaRPr lang="en-US" dirty="0"/>
          </a:p>
        </p:txBody>
      </p:sp>
    </p:spTree>
    <p:extLst>
      <p:ext uri="{BB962C8B-B14F-4D97-AF65-F5344CB8AC3E}">
        <p14:creationId xmlns:p14="http://schemas.microsoft.com/office/powerpoint/2010/main" val="2102556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Domestic Reforms And To Trade Liberalization</a:t>
            </a:r>
            <a:endParaRPr lang="en-US" dirty="0"/>
          </a:p>
        </p:txBody>
      </p:sp>
      <p:pic>
        <p:nvPicPr>
          <p:cNvPr id="4" name="Content Placeholder 3"/>
          <p:cNvPicPr>
            <a:picLocks noGrp="1" noChangeAspect="1"/>
          </p:cNvPicPr>
          <p:nvPr>
            <p:ph idx="1"/>
          </p:nvPr>
        </p:nvPicPr>
        <p:blipFill>
          <a:blip r:embed="rId2"/>
          <a:srcRect t="11174" b="11174"/>
          <a:stretch>
            <a:fillRect/>
          </a:stretch>
        </p:blipFill>
        <p:spPr/>
      </p:pic>
      <p:sp>
        <p:nvSpPr>
          <p:cNvPr id="5" name="TextBox 4"/>
          <p:cNvSpPr txBox="1"/>
          <p:nvPr/>
        </p:nvSpPr>
        <p:spPr>
          <a:xfrm>
            <a:off x="751905" y="6199983"/>
            <a:ext cx="6959507" cy="369332"/>
          </a:xfrm>
          <a:prstGeom prst="rect">
            <a:avLst/>
          </a:prstGeom>
          <a:noFill/>
        </p:spPr>
        <p:txBody>
          <a:bodyPr wrap="none" rtlCol="0">
            <a:spAutoFit/>
          </a:bodyPr>
          <a:lstStyle/>
          <a:p>
            <a:r>
              <a:rPr lang="en-US" dirty="0"/>
              <a:t>http://</a:t>
            </a:r>
            <a:r>
              <a:rPr lang="en-US" dirty="0" err="1"/>
              <a:t>brechtforum.org</a:t>
            </a:r>
            <a:r>
              <a:rPr lang="en-US" dirty="0"/>
              <a:t>/</a:t>
            </a:r>
            <a:r>
              <a:rPr lang="en-US" dirty="0" err="1"/>
              <a:t>economywatch</a:t>
            </a:r>
            <a:r>
              <a:rPr lang="en-US" dirty="0"/>
              <a:t>/world-bank-</a:t>
            </a:r>
            <a:r>
              <a:rPr lang="en-US" dirty="0" err="1"/>
              <a:t>vs</a:t>
            </a:r>
            <a:r>
              <a:rPr lang="en-US" dirty="0"/>
              <a:t>-labor</a:t>
            </a:r>
          </a:p>
        </p:txBody>
      </p:sp>
    </p:spTree>
    <p:extLst>
      <p:ext uri="{BB962C8B-B14F-4D97-AF65-F5344CB8AC3E}">
        <p14:creationId xmlns:p14="http://schemas.microsoft.com/office/powerpoint/2010/main" val="4014775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Monetary Policies In Developed Countries</a:t>
            </a:r>
            <a:endParaRPr lang="en-US" dirty="0"/>
          </a:p>
        </p:txBody>
      </p:sp>
      <p:sp>
        <p:nvSpPr>
          <p:cNvPr id="3" name="Content Placeholder 2"/>
          <p:cNvSpPr>
            <a:spLocks noGrp="1"/>
          </p:cNvSpPr>
          <p:nvPr>
            <p:ph idx="1"/>
          </p:nvPr>
        </p:nvSpPr>
        <p:spPr/>
        <p:txBody>
          <a:bodyPr/>
          <a:lstStyle/>
          <a:p>
            <a:r>
              <a:rPr lang="en-US" dirty="0" smtClean="0"/>
              <a:t>Ultra low interest rates in Japan back in the 1990s unleash a tsunami of liquidity heading for GEM, where interest rates are higher (“the yen carry trade”)</a:t>
            </a:r>
          </a:p>
          <a:p>
            <a:r>
              <a:rPr lang="en-US" dirty="0" smtClean="0"/>
              <a:t>Ultra-low interest rates in the US and Europe send more capital to GEMs (“the dollar and the euro carry trades”)</a:t>
            </a:r>
            <a:endParaRPr lang="en-US" dirty="0"/>
          </a:p>
        </p:txBody>
      </p:sp>
    </p:spTree>
    <p:extLst>
      <p:ext uri="{BB962C8B-B14F-4D97-AF65-F5344CB8AC3E}">
        <p14:creationId xmlns:p14="http://schemas.microsoft.com/office/powerpoint/2010/main" val="4291568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Flows</a:t>
            </a:r>
            <a:endParaRPr lang="en-US" dirty="0"/>
          </a:p>
        </p:txBody>
      </p:sp>
      <p:sp>
        <p:nvSpPr>
          <p:cNvPr id="3" name="Content Placeholder 2"/>
          <p:cNvSpPr>
            <a:spLocks noGrp="1"/>
          </p:cNvSpPr>
          <p:nvPr>
            <p:ph idx="1"/>
          </p:nvPr>
        </p:nvSpPr>
        <p:spPr/>
        <p:txBody>
          <a:bodyPr/>
          <a:lstStyle/>
          <a:p>
            <a:r>
              <a:rPr lang="en-US" dirty="0" smtClean="0"/>
              <a:t>GEM booms and busts usually coincide with capital inflows and outflows.</a:t>
            </a:r>
          </a:p>
          <a:p>
            <a:r>
              <a:rPr lang="en-US" dirty="0" smtClean="0"/>
              <a:t>The 2000-2007 boom, for instance, coincided with large capital inflows.</a:t>
            </a:r>
          </a:p>
          <a:p>
            <a:r>
              <a:rPr lang="en-US" dirty="0" smtClean="0"/>
              <a:t>GEM capital inflows increased by 92% between 2000 and 2005 and by 478% between 2005-10</a:t>
            </a:r>
          </a:p>
          <a:p>
            <a:r>
              <a:rPr lang="en-US" dirty="0" smtClean="0"/>
              <a:t>A small “float” magnifies capital moves.</a:t>
            </a:r>
            <a:endParaRPr lang="en-US" dirty="0"/>
          </a:p>
        </p:txBody>
      </p:sp>
    </p:spTree>
    <p:extLst>
      <p:ext uri="{BB962C8B-B14F-4D97-AF65-F5344CB8AC3E}">
        <p14:creationId xmlns:p14="http://schemas.microsoft.com/office/powerpoint/2010/main" val="3745049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Emerging Market Capital Flows</a:t>
            </a:r>
            <a:endParaRPr lang="en-US" dirty="0"/>
          </a:p>
        </p:txBody>
      </p:sp>
      <p:pic>
        <p:nvPicPr>
          <p:cNvPr id="5" name="Content Placeholder 4"/>
          <p:cNvPicPr>
            <a:picLocks noGrp="1" noChangeAspect="1"/>
          </p:cNvPicPr>
          <p:nvPr>
            <p:ph idx="1"/>
          </p:nvPr>
        </p:nvPicPr>
        <p:blipFill>
          <a:blip r:embed="rId2"/>
          <a:stretch>
            <a:fillRect/>
          </a:stretch>
        </p:blipFill>
        <p:spPr>
          <a:xfrm>
            <a:off x="1418043" y="2324100"/>
            <a:ext cx="6026926" cy="3508375"/>
          </a:xfrm>
          <a:prstGeom prst="rect">
            <a:avLst/>
          </a:prstGeom>
        </p:spPr>
      </p:pic>
    </p:spTree>
    <p:extLst>
      <p:ext uri="{BB962C8B-B14F-4D97-AF65-F5344CB8AC3E}">
        <p14:creationId xmlns:p14="http://schemas.microsoft.com/office/powerpoint/2010/main" val="2864029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 and Buzz</a:t>
            </a:r>
            <a:endParaRPr lang="en-US" dirty="0"/>
          </a:p>
        </p:txBody>
      </p:sp>
      <p:sp>
        <p:nvSpPr>
          <p:cNvPr id="3" name="Content Placeholder 2"/>
          <p:cNvSpPr>
            <a:spLocks noGrp="1"/>
          </p:cNvSpPr>
          <p:nvPr>
            <p:ph idx="1"/>
          </p:nvPr>
        </p:nvSpPr>
        <p:spPr/>
        <p:txBody>
          <a:bodyPr/>
          <a:lstStyle/>
          <a:p>
            <a:r>
              <a:rPr lang="en-US" dirty="0" smtClean="0"/>
              <a:t>Investors have been hyped about the potential of EMs like China’s and India’s potential consumer market and Brazil’s commodity riches.</a:t>
            </a:r>
          </a:p>
          <a:p>
            <a:r>
              <a:rPr lang="en-US" dirty="0" smtClean="0"/>
              <a:t>Hype has turned into buzz, as investors’ rush to participate in thinly traded markets sends domestic shares soaring.</a:t>
            </a:r>
            <a:endParaRPr lang="en-US" dirty="0"/>
          </a:p>
        </p:txBody>
      </p:sp>
    </p:spTree>
    <p:extLst>
      <p:ext uri="{BB962C8B-B14F-4D97-AF65-F5344CB8AC3E}">
        <p14:creationId xmlns:p14="http://schemas.microsoft.com/office/powerpoint/2010/main" val="2705127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Development Theories Behind The Rise And Fall Of GEMs</a:t>
            </a:r>
            <a:endParaRPr lang="en-US" dirty="0"/>
          </a:p>
        </p:txBody>
      </p:sp>
      <p:sp>
        <p:nvSpPr>
          <p:cNvPr id="3" name="Content Placeholder 2"/>
          <p:cNvSpPr>
            <a:spLocks noGrp="1"/>
          </p:cNvSpPr>
          <p:nvPr>
            <p:ph idx="1"/>
          </p:nvPr>
        </p:nvSpPr>
        <p:spPr/>
        <p:txBody>
          <a:bodyPr/>
          <a:lstStyle/>
          <a:p>
            <a:r>
              <a:rPr lang="en-US" dirty="0" err="1" smtClean="0"/>
              <a:t>Rostow’s</a:t>
            </a:r>
            <a:r>
              <a:rPr lang="en-US" dirty="0" smtClean="0"/>
              <a:t> Five Stages Of Economic Growth</a:t>
            </a:r>
          </a:p>
          <a:p>
            <a:r>
              <a:rPr lang="en-US" dirty="0"/>
              <a:t>The Unequal Exchange Theory</a:t>
            </a:r>
          </a:p>
          <a:p>
            <a:r>
              <a:rPr lang="en-US" dirty="0"/>
              <a:t>The Lack of Rule of Law Theory</a:t>
            </a:r>
          </a:p>
          <a:p>
            <a:r>
              <a:rPr lang="en-US" dirty="0"/>
              <a:t>The Cultural Theory</a:t>
            </a:r>
          </a:p>
          <a:p>
            <a:r>
              <a:rPr lang="en-US" dirty="0"/>
              <a:t>The Social Agency Problem </a:t>
            </a:r>
            <a:r>
              <a:rPr lang="en-US" dirty="0" smtClean="0"/>
              <a:t>Theory</a:t>
            </a:r>
            <a:endParaRPr lang="en-US" dirty="0"/>
          </a:p>
        </p:txBody>
      </p:sp>
    </p:spTree>
    <p:extLst>
      <p:ext uri="{BB962C8B-B14F-4D97-AF65-F5344CB8AC3E}">
        <p14:creationId xmlns:p14="http://schemas.microsoft.com/office/powerpoint/2010/main" val="165628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Equity Market Drivers</a:t>
            </a:r>
            <a:endParaRPr lang="en-US" dirty="0"/>
          </a:p>
        </p:txBody>
      </p:sp>
      <p:sp>
        <p:nvSpPr>
          <p:cNvPr id="3" name="Content Placeholder 2"/>
          <p:cNvSpPr>
            <a:spLocks noGrp="1"/>
          </p:cNvSpPr>
          <p:nvPr>
            <p:ph idx="1"/>
          </p:nvPr>
        </p:nvSpPr>
        <p:spPr/>
        <p:txBody>
          <a:bodyPr>
            <a:normAutofit/>
          </a:bodyPr>
          <a:lstStyle/>
          <a:p>
            <a:r>
              <a:rPr lang="en-US" dirty="0" smtClean="0"/>
              <a:t>Commodity/resource Prices</a:t>
            </a:r>
          </a:p>
          <a:p>
            <a:r>
              <a:rPr lang="en-US" dirty="0" smtClean="0"/>
              <a:t>Collapse of communism.</a:t>
            </a:r>
          </a:p>
          <a:p>
            <a:r>
              <a:rPr lang="en-US" dirty="0" smtClean="0"/>
              <a:t>Trade liberalization.</a:t>
            </a:r>
          </a:p>
          <a:p>
            <a:r>
              <a:rPr lang="en-US" dirty="0" smtClean="0"/>
              <a:t>Deregulation and privatization.</a:t>
            </a:r>
          </a:p>
          <a:p>
            <a:r>
              <a:rPr lang="en-US" dirty="0" smtClean="0"/>
              <a:t>Monetary policies in developed economies.</a:t>
            </a:r>
          </a:p>
          <a:p>
            <a:r>
              <a:rPr lang="en-US" dirty="0" smtClean="0"/>
              <a:t>Capital flows.</a:t>
            </a:r>
          </a:p>
          <a:p>
            <a:r>
              <a:rPr lang="en-US" dirty="0" smtClean="0"/>
              <a:t>Hype and Buzz.</a:t>
            </a:r>
            <a:endParaRPr lang="en-US" dirty="0"/>
          </a:p>
        </p:txBody>
      </p:sp>
    </p:spTree>
    <p:extLst>
      <p:ext uri="{BB962C8B-B14F-4D97-AF65-F5344CB8AC3E}">
        <p14:creationId xmlns:p14="http://schemas.microsoft.com/office/powerpoint/2010/main" val="3526630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Five Stages Of Economic Growth (</a:t>
            </a:r>
            <a:r>
              <a:rPr lang="en-US" dirty="0" err="1" smtClean="0"/>
              <a:t>Rostow</a:t>
            </a:r>
            <a:r>
              <a:rPr lang="en-US" dirty="0" smtClean="0"/>
              <a:t>)</a:t>
            </a:r>
            <a:endParaRPr lang="en-US" dirty="0"/>
          </a:p>
        </p:txBody>
      </p:sp>
      <p:sp>
        <p:nvSpPr>
          <p:cNvPr id="3" name="Content Placeholder 2"/>
          <p:cNvSpPr>
            <a:spLocks noGrp="1"/>
          </p:cNvSpPr>
          <p:nvPr>
            <p:ph idx="1"/>
          </p:nvPr>
        </p:nvSpPr>
        <p:spPr/>
        <p:txBody>
          <a:bodyPr/>
          <a:lstStyle/>
          <a:p>
            <a:r>
              <a:rPr lang="en-US" dirty="0" smtClean="0"/>
              <a:t>Traditional Society</a:t>
            </a:r>
          </a:p>
          <a:p>
            <a:r>
              <a:rPr lang="en-US" dirty="0" smtClean="0"/>
              <a:t>Preparation for </a:t>
            </a:r>
            <a:r>
              <a:rPr lang="en-US" dirty="0" err="1" smtClean="0"/>
              <a:t>take-off</a:t>
            </a:r>
            <a:endParaRPr lang="en-US" dirty="0" smtClean="0"/>
          </a:p>
          <a:p>
            <a:r>
              <a:rPr lang="en-US" dirty="0" smtClean="0"/>
              <a:t>The Take-off</a:t>
            </a:r>
          </a:p>
          <a:p>
            <a:r>
              <a:rPr lang="en-US" dirty="0" smtClean="0"/>
              <a:t>Drive to maturity</a:t>
            </a:r>
          </a:p>
          <a:p>
            <a:r>
              <a:rPr lang="en-US" dirty="0" smtClean="0"/>
              <a:t>Age of high mass consumption</a:t>
            </a:r>
            <a:endParaRPr lang="en-US" dirty="0"/>
          </a:p>
        </p:txBody>
      </p:sp>
    </p:spTree>
    <p:extLst>
      <p:ext uri="{BB962C8B-B14F-4D97-AF65-F5344CB8AC3E}">
        <p14:creationId xmlns:p14="http://schemas.microsoft.com/office/powerpoint/2010/main" val="1040211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Society</a:t>
            </a:r>
            <a:endParaRPr lang="en-US" dirty="0"/>
          </a:p>
        </p:txBody>
      </p:sp>
      <p:sp>
        <p:nvSpPr>
          <p:cNvPr id="3" name="Content Placeholder 2"/>
          <p:cNvSpPr>
            <a:spLocks noGrp="1"/>
          </p:cNvSpPr>
          <p:nvPr>
            <p:ph idx="1"/>
          </p:nvPr>
        </p:nvSpPr>
        <p:spPr/>
        <p:txBody>
          <a:bodyPr/>
          <a:lstStyle/>
          <a:p>
            <a:r>
              <a:rPr lang="en-US" dirty="0" smtClean="0"/>
              <a:t>Subsistent agriculture based economy</a:t>
            </a:r>
          </a:p>
          <a:p>
            <a:r>
              <a:rPr lang="en-US" dirty="0" smtClean="0"/>
              <a:t> Little trade</a:t>
            </a:r>
          </a:p>
          <a:p>
            <a:r>
              <a:rPr lang="en-US" dirty="0" smtClean="0"/>
              <a:t>Low specialization</a:t>
            </a:r>
          </a:p>
          <a:p>
            <a:r>
              <a:rPr lang="en-US" dirty="0" smtClean="0"/>
              <a:t>Excess labor trapped in agriculture</a:t>
            </a:r>
          </a:p>
          <a:p>
            <a:r>
              <a:rPr lang="en-US" dirty="0" smtClean="0"/>
              <a:t>Little technological progress</a:t>
            </a:r>
          </a:p>
          <a:p>
            <a:r>
              <a:rPr lang="en-US" dirty="0" smtClean="0"/>
              <a:t>Low productivity</a:t>
            </a:r>
          </a:p>
          <a:p>
            <a:endParaRPr lang="en-US" dirty="0"/>
          </a:p>
        </p:txBody>
      </p:sp>
    </p:spTree>
    <p:extLst>
      <p:ext uri="{BB962C8B-B14F-4D97-AF65-F5344CB8AC3E}">
        <p14:creationId xmlns:p14="http://schemas.microsoft.com/office/powerpoint/2010/main" val="1716364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Take-off</a:t>
            </a:r>
            <a:endParaRPr lang="en-US" dirty="0"/>
          </a:p>
        </p:txBody>
      </p:sp>
      <p:sp>
        <p:nvSpPr>
          <p:cNvPr id="3" name="Content Placeholder 2"/>
          <p:cNvSpPr>
            <a:spLocks noGrp="1"/>
          </p:cNvSpPr>
          <p:nvPr>
            <p:ph idx="1"/>
          </p:nvPr>
        </p:nvSpPr>
        <p:spPr/>
        <p:txBody>
          <a:bodyPr/>
          <a:lstStyle/>
          <a:p>
            <a:r>
              <a:rPr lang="en-US" dirty="0" smtClean="0"/>
              <a:t>Trade is rising</a:t>
            </a:r>
          </a:p>
          <a:p>
            <a:r>
              <a:rPr lang="en-US" dirty="0" smtClean="0"/>
              <a:t>Capital accumulation</a:t>
            </a:r>
          </a:p>
          <a:p>
            <a:r>
              <a:rPr lang="en-US" dirty="0" smtClean="0"/>
              <a:t>Technological progress</a:t>
            </a:r>
          </a:p>
          <a:p>
            <a:r>
              <a:rPr lang="en-US" dirty="0" smtClean="0"/>
              <a:t>Rise of manufacturing</a:t>
            </a:r>
          </a:p>
          <a:p>
            <a:r>
              <a:rPr lang="en-US" dirty="0" smtClean="0"/>
              <a:t>Excess labor persists in agriculture</a:t>
            </a:r>
          </a:p>
          <a:p>
            <a:r>
              <a:rPr lang="en-US" dirty="0" smtClean="0"/>
              <a:t>Rise in productivity and per capita income</a:t>
            </a:r>
          </a:p>
          <a:p>
            <a:endParaRPr lang="en-US" dirty="0" smtClean="0"/>
          </a:p>
          <a:p>
            <a:endParaRPr lang="en-US" dirty="0"/>
          </a:p>
        </p:txBody>
      </p:sp>
    </p:spTree>
    <p:extLst>
      <p:ext uri="{BB962C8B-B14F-4D97-AF65-F5344CB8AC3E}">
        <p14:creationId xmlns:p14="http://schemas.microsoft.com/office/powerpoint/2010/main" val="2722992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Take-off</a:t>
            </a:r>
            <a:endParaRPr lang="en-US" dirty="0"/>
          </a:p>
        </p:txBody>
      </p:sp>
      <p:sp>
        <p:nvSpPr>
          <p:cNvPr id="3" name="Content Placeholder 2"/>
          <p:cNvSpPr>
            <a:spLocks noGrp="1"/>
          </p:cNvSpPr>
          <p:nvPr>
            <p:ph idx="1"/>
          </p:nvPr>
        </p:nvSpPr>
        <p:spPr/>
        <p:txBody>
          <a:bodyPr/>
          <a:lstStyle/>
          <a:p>
            <a:r>
              <a:rPr lang="en-US" dirty="0" smtClean="0"/>
              <a:t>Rapid industrialization</a:t>
            </a:r>
          </a:p>
          <a:p>
            <a:r>
              <a:rPr lang="en-US" dirty="0" smtClean="0"/>
              <a:t>Growth in trade</a:t>
            </a:r>
          </a:p>
          <a:p>
            <a:r>
              <a:rPr lang="en-US" dirty="0" smtClean="0"/>
              <a:t>Rapid rise in productivity and per capita income</a:t>
            </a:r>
          </a:p>
          <a:p>
            <a:r>
              <a:rPr lang="en-US" dirty="0" smtClean="0"/>
              <a:t>Urbanization</a:t>
            </a:r>
          </a:p>
          <a:p>
            <a:r>
              <a:rPr lang="en-US" dirty="0" smtClean="0"/>
              <a:t>Infrastructure development</a:t>
            </a:r>
            <a:endParaRPr lang="en-US" dirty="0"/>
          </a:p>
        </p:txBody>
      </p:sp>
    </p:spTree>
    <p:extLst>
      <p:ext uri="{BB962C8B-B14F-4D97-AF65-F5344CB8AC3E}">
        <p14:creationId xmlns:p14="http://schemas.microsoft.com/office/powerpoint/2010/main" val="4286526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 to Maturity</a:t>
            </a:r>
            <a:endParaRPr lang="en-US" dirty="0"/>
          </a:p>
        </p:txBody>
      </p:sp>
      <p:sp>
        <p:nvSpPr>
          <p:cNvPr id="3" name="Content Placeholder 2"/>
          <p:cNvSpPr>
            <a:spLocks noGrp="1"/>
          </p:cNvSpPr>
          <p:nvPr>
            <p:ph idx="1"/>
          </p:nvPr>
        </p:nvSpPr>
        <p:spPr/>
        <p:txBody>
          <a:bodyPr/>
          <a:lstStyle/>
          <a:p>
            <a:r>
              <a:rPr lang="en-US" dirty="0" smtClean="0"/>
              <a:t>Industrialization continues at a slower pace</a:t>
            </a:r>
          </a:p>
          <a:p>
            <a:r>
              <a:rPr lang="en-US" dirty="0" smtClean="0"/>
              <a:t>The rise of the service sector</a:t>
            </a:r>
          </a:p>
          <a:p>
            <a:r>
              <a:rPr lang="en-US" dirty="0" smtClean="0"/>
              <a:t>Standards of living improve</a:t>
            </a:r>
          </a:p>
          <a:p>
            <a:r>
              <a:rPr lang="en-US" dirty="0" smtClean="0"/>
              <a:t>Shift from quantity to quality of life</a:t>
            </a:r>
          </a:p>
          <a:p>
            <a:r>
              <a:rPr lang="en-US" dirty="0" smtClean="0"/>
              <a:t>Economic growth tapers off</a:t>
            </a:r>
            <a:endParaRPr lang="en-US" dirty="0"/>
          </a:p>
        </p:txBody>
      </p:sp>
    </p:spTree>
    <p:extLst>
      <p:ext uri="{BB962C8B-B14F-4D97-AF65-F5344CB8AC3E}">
        <p14:creationId xmlns:p14="http://schemas.microsoft.com/office/powerpoint/2010/main" val="2272891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of Mass Consumption</a:t>
            </a:r>
            <a:endParaRPr lang="en-US" dirty="0"/>
          </a:p>
        </p:txBody>
      </p:sp>
      <p:sp>
        <p:nvSpPr>
          <p:cNvPr id="3" name="Content Placeholder 2"/>
          <p:cNvSpPr>
            <a:spLocks noGrp="1"/>
          </p:cNvSpPr>
          <p:nvPr>
            <p:ph idx="1"/>
          </p:nvPr>
        </p:nvSpPr>
        <p:spPr/>
        <p:txBody>
          <a:bodyPr/>
          <a:lstStyle/>
          <a:p>
            <a:r>
              <a:rPr lang="en-US" dirty="0" smtClean="0"/>
              <a:t>Development of new technologies lead to mass production</a:t>
            </a:r>
          </a:p>
          <a:p>
            <a:r>
              <a:rPr lang="en-US" dirty="0" smtClean="0"/>
              <a:t>Rising incomes and use of credit lead to mass consumption.</a:t>
            </a:r>
            <a:endParaRPr lang="en-US" dirty="0"/>
          </a:p>
        </p:txBody>
      </p:sp>
    </p:spTree>
    <p:extLst>
      <p:ext uri="{BB962C8B-B14F-4D97-AF65-F5344CB8AC3E}">
        <p14:creationId xmlns:p14="http://schemas.microsoft.com/office/powerpoint/2010/main" val="2649771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Behind The </a:t>
            </a:r>
            <a:r>
              <a:rPr lang="en-US" dirty="0" err="1" smtClean="0"/>
              <a:t>Rostow</a:t>
            </a:r>
            <a:r>
              <a:rPr lang="en-US" dirty="0" smtClean="0"/>
              <a:t> Development Theory: Constraints Of Growth</a:t>
            </a:r>
            <a:endParaRPr lang="en-US" dirty="0"/>
          </a:p>
        </p:txBody>
      </p:sp>
      <p:sp>
        <p:nvSpPr>
          <p:cNvPr id="3" name="Content Placeholder 2"/>
          <p:cNvSpPr>
            <a:spLocks noGrp="1"/>
          </p:cNvSpPr>
          <p:nvPr>
            <p:ph idx="1"/>
          </p:nvPr>
        </p:nvSpPr>
        <p:spPr/>
        <p:txBody>
          <a:bodyPr/>
          <a:lstStyle/>
          <a:p>
            <a:r>
              <a:rPr lang="en-US" dirty="0" smtClean="0"/>
              <a:t>The numbers constraint</a:t>
            </a:r>
          </a:p>
          <a:p>
            <a:r>
              <a:rPr lang="en-US" dirty="0" smtClean="0"/>
              <a:t>The market frontier constraint</a:t>
            </a:r>
          </a:p>
          <a:p>
            <a:r>
              <a:rPr lang="en-US" dirty="0" smtClean="0"/>
              <a:t>The middle income trap—economic growth stalls when Ems reach a middle income level</a:t>
            </a:r>
          </a:p>
          <a:p>
            <a:r>
              <a:rPr lang="en-US" dirty="0" smtClean="0"/>
              <a:t>The Lewis Turning point—the drying up of the pool of excess labor, and soaring wages</a:t>
            </a:r>
            <a:endParaRPr lang="en-US" dirty="0"/>
          </a:p>
        </p:txBody>
      </p:sp>
    </p:spTree>
    <p:extLst>
      <p:ext uri="{BB962C8B-B14F-4D97-AF65-F5344CB8AC3E}">
        <p14:creationId xmlns:p14="http://schemas.microsoft.com/office/powerpoint/2010/main" val="101020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numbers constraint</a:t>
            </a:r>
            <a:endParaRPr lang="en-US" dirty="0"/>
          </a:p>
        </p:txBody>
      </p:sp>
      <p:sp>
        <p:nvSpPr>
          <p:cNvPr id="3" name="Content Placeholder 2"/>
          <p:cNvSpPr>
            <a:spLocks noGrp="1"/>
          </p:cNvSpPr>
          <p:nvPr>
            <p:ph idx="1"/>
          </p:nvPr>
        </p:nvSpPr>
        <p:spPr/>
        <p:txBody>
          <a:bodyPr>
            <a:normAutofit fontScale="92500"/>
          </a:bodyPr>
          <a:lstStyle/>
          <a:p>
            <a:r>
              <a:rPr lang="en-US" dirty="0" smtClean="0"/>
              <a:t>The “rule of 72”</a:t>
            </a:r>
          </a:p>
          <a:p>
            <a:r>
              <a:rPr lang="en-US" dirty="0" smtClean="0"/>
              <a:t>High growth rates come harder as numbers get bigger</a:t>
            </a:r>
          </a:p>
          <a:p>
            <a:r>
              <a:rPr lang="en-US" dirty="0" smtClean="0"/>
              <a:t>To grow per capita income by 10%, a country with $1000 income, needs $100, while a country with $10,000 needs $1000, assuming a zero population growth</a:t>
            </a:r>
          </a:p>
          <a:p>
            <a:r>
              <a:rPr lang="en-US" dirty="0" smtClean="0"/>
              <a:t>Things become more difficult with countries with rapidly growing populations.</a:t>
            </a:r>
            <a:endParaRPr lang="en-US" dirty="0"/>
          </a:p>
        </p:txBody>
      </p:sp>
    </p:spTree>
    <p:extLst>
      <p:ext uri="{BB962C8B-B14F-4D97-AF65-F5344CB8AC3E}">
        <p14:creationId xmlns:p14="http://schemas.microsoft.com/office/powerpoint/2010/main" val="3654381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Market Frontier Constraint</a:t>
            </a:r>
            <a:endParaRPr lang="en-US" dirty="0"/>
          </a:p>
        </p:txBody>
      </p:sp>
      <p:sp>
        <p:nvSpPr>
          <p:cNvPr id="3" name="Content Placeholder 2"/>
          <p:cNvSpPr>
            <a:spLocks noGrp="1"/>
          </p:cNvSpPr>
          <p:nvPr>
            <p:ph idx="1"/>
          </p:nvPr>
        </p:nvSpPr>
        <p:spPr/>
        <p:txBody>
          <a:bodyPr>
            <a:normAutofit fontScale="92500"/>
          </a:bodyPr>
          <a:lstStyle/>
          <a:p>
            <a:r>
              <a:rPr lang="en-US" dirty="0" smtClean="0"/>
              <a:t>When emerging markets begin to export to the world, their market share is negligible, so they are </a:t>
            </a:r>
            <a:r>
              <a:rPr lang="en-US" b="1" dirty="0" smtClean="0"/>
              <a:t>price-takers</a:t>
            </a:r>
          </a:p>
          <a:p>
            <a:r>
              <a:rPr lang="en-US" dirty="0" smtClean="0"/>
              <a:t>Domestic exporters can export all they can at world prices, maintaining profitability.</a:t>
            </a:r>
          </a:p>
          <a:p>
            <a:r>
              <a:rPr lang="en-US" dirty="0" smtClean="0"/>
              <a:t>As they grow bigger they become </a:t>
            </a:r>
            <a:r>
              <a:rPr lang="en-US" b="1" dirty="0" smtClean="0"/>
              <a:t>market</a:t>
            </a:r>
            <a:r>
              <a:rPr lang="en-US" dirty="0" smtClean="0"/>
              <a:t> </a:t>
            </a:r>
            <a:r>
              <a:rPr lang="en-US" b="1" dirty="0" smtClean="0"/>
              <a:t>makers</a:t>
            </a:r>
            <a:r>
              <a:rPr lang="en-US" dirty="0" smtClean="0"/>
              <a:t>, e.g., China</a:t>
            </a:r>
          </a:p>
          <a:p>
            <a:r>
              <a:rPr lang="en-US" dirty="0" smtClean="0"/>
              <a:t>That’s a drag to profitability of the listed exporting companies (e.g., Korea)</a:t>
            </a:r>
            <a:endParaRPr lang="en-US" dirty="0"/>
          </a:p>
        </p:txBody>
      </p:sp>
    </p:spTree>
    <p:extLst>
      <p:ext uri="{BB962C8B-B14F-4D97-AF65-F5344CB8AC3E}">
        <p14:creationId xmlns:p14="http://schemas.microsoft.com/office/powerpoint/2010/main" val="2182781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Middle-Income Trap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early growth stages, emerging economies can narrow the gap with developed countries by imitation—the copying of foreign technologies. </a:t>
            </a:r>
          </a:p>
          <a:p>
            <a:r>
              <a:rPr lang="en-US" dirty="0" smtClean="0"/>
              <a:t>But they are limits to copying new technologies.</a:t>
            </a:r>
          </a:p>
          <a:p>
            <a:r>
              <a:rPr lang="en-US" dirty="0" smtClean="0"/>
              <a:t>Eventually imitation must be replaced by innovation, and that takes time—growth stalls, and GEM countries stuck in a “middle income” state for years or decades.</a:t>
            </a:r>
          </a:p>
        </p:txBody>
      </p:sp>
    </p:spTree>
    <p:extLst>
      <p:ext uri="{BB962C8B-B14F-4D97-AF65-F5344CB8AC3E}">
        <p14:creationId xmlns:p14="http://schemas.microsoft.com/office/powerpoint/2010/main" val="384985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Commodity Prices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emerging markets are commodity/resource exporters</a:t>
            </a:r>
          </a:p>
          <a:p>
            <a:r>
              <a:rPr lang="en-US" dirty="0" smtClean="0"/>
              <a:t>Their fortunes rise and fall with commodity prices</a:t>
            </a:r>
          </a:p>
          <a:p>
            <a:r>
              <a:rPr lang="en-US" dirty="0" smtClean="0"/>
              <a:t>Saudi Arabia is a case in point</a:t>
            </a:r>
          </a:p>
          <a:p>
            <a:r>
              <a:rPr lang="en-US" dirty="0" smtClean="0"/>
              <a:t>The performance of its equity markets matches the performance of oil prices (see chart)</a:t>
            </a:r>
          </a:p>
          <a:p>
            <a:r>
              <a:rPr lang="en-US" dirty="0" smtClean="0"/>
              <a:t>Brazil is another case, though its economy is diverse.</a:t>
            </a:r>
          </a:p>
          <a:p>
            <a:endParaRPr lang="en-US" dirty="0"/>
          </a:p>
        </p:txBody>
      </p:sp>
    </p:spTree>
    <p:extLst>
      <p:ext uri="{BB962C8B-B14F-4D97-AF65-F5344CB8AC3E}">
        <p14:creationId xmlns:p14="http://schemas.microsoft.com/office/powerpoint/2010/main" val="4157775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Global Innovation Index (2017)</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838869"/>
              </p:ext>
            </p:extLst>
          </p:nvPr>
        </p:nvGraphicFramePr>
        <p:xfrm>
          <a:off x="1042988" y="2324100"/>
          <a:ext cx="6777038" cy="2225040"/>
        </p:xfrm>
        <a:graphic>
          <a:graphicData uri="http://schemas.openxmlformats.org/drawingml/2006/table">
            <a:tbl>
              <a:tblPr firstRow="1" bandRow="1">
                <a:tableStyleId>{5C22544A-7EE6-4342-B048-85BDC9FD1C3A}</a:tableStyleId>
              </a:tblPr>
              <a:tblGrid>
                <a:gridCol w="3388519"/>
                <a:gridCol w="3388519"/>
              </a:tblGrid>
              <a:tr h="370840">
                <a:tc>
                  <a:txBody>
                    <a:bodyPr/>
                    <a:lstStyle/>
                    <a:p>
                      <a:r>
                        <a:rPr lang="en-US" dirty="0" smtClean="0"/>
                        <a:t>Country</a:t>
                      </a:r>
                      <a:endParaRPr lang="en-US" dirty="0"/>
                    </a:p>
                  </a:txBody>
                  <a:tcPr/>
                </a:tc>
                <a:tc>
                  <a:txBody>
                    <a:bodyPr/>
                    <a:lstStyle/>
                    <a:p>
                      <a:r>
                        <a:rPr lang="en-US" dirty="0" smtClean="0"/>
                        <a:t>Global</a:t>
                      </a:r>
                      <a:r>
                        <a:rPr lang="en-US" baseline="0" dirty="0" smtClean="0"/>
                        <a:t> Innovation Ranking</a:t>
                      </a:r>
                      <a:endParaRPr lang="en-US" dirty="0"/>
                    </a:p>
                  </a:txBody>
                  <a:tcPr/>
                </a:tc>
              </a:tr>
              <a:tr h="370840">
                <a:tc>
                  <a:txBody>
                    <a:bodyPr/>
                    <a:lstStyle/>
                    <a:p>
                      <a:r>
                        <a:rPr lang="en-US" dirty="0" smtClean="0"/>
                        <a:t>Switzerland</a:t>
                      </a:r>
                      <a:endParaRPr lang="en-US" dirty="0"/>
                    </a:p>
                  </a:txBody>
                  <a:tcPr/>
                </a:tc>
                <a:tc>
                  <a:txBody>
                    <a:bodyPr/>
                    <a:lstStyle/>
                    <a:p>
                      <a:r>
                        <a:rPr lang="en-US" dirty="0" smtClean="0"/>
                        <a:t>1</a:t>
                      </a:r>
                      <a:endParaRPr lang="en-US" dirty="0"/>
                    </a:p>
                  </a:txBody>
                  <a:tcPr/>
                </a:tc>
              </a:tr>
              <a:tr h="370840">
                <a:tc>
                  <a:txBody>
                    <a:bodyPr/>
                    <a:lstStyle/>
                    <a:p>
                      <a:r>
                        <a:rPr lang="en-US" dirty="0" smtClean="0"/>
                        <a:t>USA</a:t>
                      </a:r>
                      <a:endParaRPr lang="en-US" dirty="0"/>
                    </a:p>
                  </a:txBody>
                  <a:tcPr/>
                </a:tc>
                <a:tc>
                  <a:txBody>
                    <a:bodyPr/>
                    <a:lstStyle/>
                    <a:p>
                      <a:r>
                        <a:rPr lang="en-US" dirty="0" smtClean="0"/>
                        <a:t>4</a:t>
                      </a:r>
                      <a:endParaRPr lang="en-US" dirty="0"/>
                    </a:p>
                  </a:txBody>
                  <a:tcPr/>
                </a:tc>
              </a:tr>
              <a:tr h="370840">
                <a:tc>
                  <a:txBody>
                    <a:bodyPr/>
                    <a:lstStyle/>
                    <a:p>
                      <a:r>
                        <a:rPr lang="en-US" dirty="0" smtClean="0"/>
                        <a:t>China</a:t>
                      </a:r>
                      <a:endParaRPr lang="en-US" dirty="0"/>
                    </a:p>
                  </a:txBody>
                  <a:tcPr/>
                </a:tc>
                <a:tc>
                  <a:txBody>
                    <a:bodyPr/>
                    <a:lstStyle/>
                    <a:p>
                      <a:r>
                        <a:rPr lang="en-US" dirty="0" smtClean="0"/>
                        <a:t>22</a:t>
                      </a:r>
                      <a:endParaRPr lang="en-US" dirty="0"/>
                    </a:p>
                  </a:txBody>
                  <a:tcPr/>
                </a:tc>
              </a:tr>
              <a:tr h="370840">
                <a:tc>
                  <a:txBody>
                    <a:bodyPr/>
                    <a:lstStyle/>
                    <a:p>
                      <a:r>
                        <a:rPr lang="en-US" dirty="0" smtClean="0"/>
                        <a:t>India</a:t>
                      </a:r>
                      <a:endParaRPr lang="en-US" dirty="0"/>
                    </a:p>
                  </a:txBody>
                  <a:tcPr/>
                </a:tc>
                <a:tc>
                  <a:txBody>
                    <a:bodyPr/>
                    <a:lstStyle/>
                    <a:p>
                      <a:r>
                        <a:rPr lang="en-US" dirty="0" smtClean="0"/>
                        <a:t>60</a:t>
                      </a:r>
                      <a:endParaRPr lang="en-US" dirty="0"/>
                    </a:p>
                  </a:txBody>
                  <a:tcPr/>
                </a:tc>
              </a:tr>
              <a:tr h="370840">
                <a:tc>
                  <a:txBody>
                    <a:bodyPr/>
                    <a:lstStyle/>
                    <a:p>
                      <a:r>
                        <a:rPr lang="en-US" dirty="0" smtClean="0"/>
                        <a:t>Brazil</a:t>
                      </a:r>
                      <a:endParaRPr lang="en-US" dirty="0"/>
                    </a:p>
                  </a:txBody>
                  <a:tcPr/>
                </a:tc>
                <a:tc>
                  <a:txBody>
                    <a:bodyPr/>
                    <a:lstStyle/>
                    <a:p>
                      <a:r>
                        <a:rPr lang="en-US" dirty="0" smtClean="0"/>
                        <a:t>69</a:t>
                      </a:r>
                      <a:endParaRPr lang="en-US" dirty="0"/>
                    </a:p>
                  </a:txBody>
                  <a:tcPr/>
                </a:tc>
              </a:tr>
            </a:tbl>
          </a:graphicData>
        </a:graphic>
      </p:graphicFrame>
    </p:spTree>
    <p:extLst>
      <p:ext uri="{BB962C8B-B14F-4D97-AF65-F5344CB8AC3E}">
        <p14:creationId xmlns:p14="http://schemas.microsoft.com/office/powerpoint/2010/main" val="589091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“Lewis Point”</a:t>
            </a:r>
            <a:endParaRPr lang="en-US" dirty="0"/>
          </a:p>
        </p:txBody>
      </p:sp>
      <p:sp>
        <p:nvSpPr>
          <p:cNvPr id="3" name="Content Placeholder 2"/>
          <p:cNvSpPr>
            <a:spLocks noGrp="1"/>
          </p:cNvSpPr>
          <p:nvPr>
            <p:ph idx="1"/>
          </p:nvPr>
        </p:nvSpPr>
        <p:spPr/>
        <p:txBody>
          <a:bodyPr/>
          <a:lstStyle/>
          <a:p>
            <a:r>
              <a:rPr lang="en-US" dirty="0" smtClean="0"/>
              <a:t>That’s when the excess labor trapped in agriculture is exhausted</a:t>
            </a:r>
          </a:p>
          <a:p>
            <a:r>
              <a:rPr lang="en-US" dirty="0" smtClean="0"/>
              <a:t>There are no more unskilled workers to migrate from agriculture to manufacturing</a:t>
            </a:r>
          </a:p>
          <a:p>
            <a:r>
              <a:rPr lang="en-US" dirty="0" smtClean="0"/>
              <a:t>Labor shortages follow, pushing wages sharply higher</a:t>
            </a:r>
          </a:p>
          <a:p>
            <a:r>
              <a:rPr lang="en-US" dirty="0" smtClean="0"/>
              <a:t>That slows manufacturing and economic growth.</a:t>
            </a:r>
            <a:endParaRPr lang="en-US" dirty="0"/>
          </a:p>
        </p:txBody>
      </p:sp>
    </p:spTree>
    <p:extLst>
      <p:ext uri="{BB962C8B-B14F-4D97-AF65-F5344CB8AC3E}">
        <p14:creationId xmlns:p14="http://schemas.microsoft.com/office/powerpoint/2010/main" val="1423626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“Lewis Point”(</a:t>
            </a:r>
            <a:r>
              <a:rPr lang="en-US" dirty="0" err="1" smtClean="0"/>
              <a:t>conntinued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Can be exacerbated by demographic issues, as is the case currently in China.</a:t>
            </a:r>
          </a:p>
          <a:p>
            <a:r>
              <a:rPr lang="en-US" dirty="0" smtClean="0"/>
              <a:t>China reached the Lewis Point in 2013, according to some estimates, or it will reach it in 2020, according to others—see module readings .</a:t>
            </a:r>
          </a:p>
          <a:p>
            <a:endParaRPr lang="en-US" dirty="0"/>
          </a:p>
        </p:txBody>
      </p:sp>
    </p:spTree>
    <p:extLst>
      <p:ext uri="{BB962C8B-B14F-4D97-AF65-F5344CB8AC3E}">
        <p14:creationId xmlns:p14="http://schemas.microsoft.com/office/powerpoint/2010/main" val="2139654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International Labor Cost Comparison</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www.conference-board.org/ilcprogram/index.cfm?id=23453</a:t>
            </a:r>
            <a:endParaRPr lang="en-US" dirty="0" smtClean="0"/>
          </a:p>
          <a:p>
            <a:r>
              <a:rPr lang="en-US" dirty="0" smtClean="0"/>
              <a:t>In 2016, labor costs in Vietnam were half of those in China</a:t>
            </a:r>
          </a:p>
          <a:p>
            <a:r>
              <a:rPr lang="en-US" dirty="0"/>
              <a:t>http://</a:t>
            </a:r>
            <a:r>
              <a:rPr lang="en-US" dirty="0" err="1"/>
              <a:t>www.aseanbriefing.com</a:t>
            </a:r>
            <a:r>
              <a:rPr lang="en-US" dirty="0"/>
              <a:t>/news/2015/05/26/the-cost-of-business-in-</a:t>
            </a:r>
            <a:r>
              <a:rPr lang="en-US" dirty="0" err="1"/>
              <a:t>vietnam</a:t>
            </a:r>
            <a:r>
              <a:rPr lang="en-US" dirty="0"/>
              <a:t>-compared-with-</a:t>
            </a:r>
            <a:r>
              <a:rPr lang="en-US" dirty="0" err="1"/>
              <a:t>china.html</a:t>
            </a:r>
            <a:endParaRPr lang="en-US" dirty="0"/>
          </a:p>
        </p:txBody>
      </p:sp>
    </p:spTree>
    <p:extLst>
      <p:ext uri="{BB962C8B-B14F-4D97-AF65-F5344CB8AC3E}">
        <p14:creationId xmlns:p14="http://schemas.microsoft.com/office/powerpoint/2010/main" val="1451841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“Dutch Disease”</a:t>
            </a:r>
            <a:endParaRPr lang="en-US" dirty="0"/>
          </a:p>
        </p:txBody>
      </p:sp>
      <p:sp>
        <p:nvSpPr>
          <p:cNvPr id="3" name="Content Placeholder 2"/>
          <p:cNvSpPr>
            <a:spLocks noGrp="1"/>
          </p:cNvSpPr>
          <p:nvPr>
            <p:ph idx="1"/>
          </p:nvPr>
        </p:nvSpPr>
        <p:spPr/>
        <p:txBody>
          <a:bodyPr>
            <a:normAutofit lnSpcReduction="10000"/>
          </a:bodyPr>
          <a:lstStyle/>
          <a:p>
            <a:r>
              <a:rPr lang="en-US" dirty="0" smtClean="0"/>
              <a:t>The paradoxically harmful effects on a country from a sudden influx of wealth.</a:t>
            </a:r>
          </a:p>
          <a:p>
            <a:r>
              <a:rPr lang="en-US" dirty="0" smtClean="0"/>
              <a:t>Coined after the discovery by the Dutch of massive natural gas reserves in the Northern Sea in the 1960s.</a:t>
            </a:r>
          </a:p>
          <a:p>
            <a:r>
              <a:rPr lang="en-US" dirty="0" smtClean="0"/>
              <a:t>Large export revenues are followed by a currency appreciation that makes everything else the country produce uncompetitive.</a:t>
            </a:r>
          </a:p>
          <a:p>
            <a:endParaRPr lang="en-US" dirty="0"/>
          </a:p>
        </p:txBody>
      </p:sp>
    </p:spTree>
    <p:extLst>
      <p:ext uri="{BB962C8B-B14F-4D97-AF65-F5344CB8AC3E}">
        <p14:creationId xmlns:p14="http://schemas.microsoft.com/office/powerpoint/2010/main" val="1237093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Of Growth</a:t>
            </a:r>
            <a:endParaRPr lang="en-US" dirty="0"/>
          </a:p>
        </p:txBody>
      </p:sp>
      <p:sp>
        <p:nvSpPr>
          <p:cNvPr id="3" name="Content Placeholder 2"/>
          <p:cNvSpPr>
            <a:spLocks noGrp="1"/>
          </p:cNvSpPr>
          <p:nvPr>
            <p:ph idx="1"/>
          </p:nvPr>
        </p:nvSpPr>
        <p:spPr/>
        <p:txBody>
          <a:bodyPr/>
          <a:lstStyle/>
          <a:p>
            <a:r>
              <a:rPr lang="en-US" dirty="0" smtClean="0"/>
              <a:t>Y=C+I+G+X-M</a:t>
            </a:r>
          </a:p>
          <a:p>
            <a:r>
              <a:rPr lang="en-US" dirty="0" smtClean="0"/>
              <a:t>In most emerging markets, early growth is driven by exports and infrastructure spending (China is a typical example)</a:t>
            </a:r>
          </a:p>
          <a:p>
            <a:r>
              <a:rPr lang="en-US" dirty="0" smtClean="0"/>
              <a:t>Later growth is driven by a pick up in consumer spending, the largest driver of growth in developed economies.</a:t>
            </a:r>
          </a:p>
          <a:p>
            <a:r>
              <a:rPr lang="en-US" dirty="0" smtClean="0"/>
              <a:t>Globalization and Deregulation</a:t>
            </a:r>
          </a:p>
        </p:txBody>
      </p:sp>
    </p:spTree>
    <p:extLst>
      <p:ext uri="{BB962C8B-B14F-4D97-AF65-F5344CB8AC3E}">
        <p14:creationId xmlns:p14="http://schemas.microsoft.com/office/powerpoint/2010/main" val="7202399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Not All Emerging Economies Follow These Stages</a:t>
            </a:r>
            <a:endParaRPr lang="en-US" dirty="0"/>
          </a:p>
        </p:txBody>
      </p:sp>
      <p:sp>
        <p:nvSpPr>
          <p:cNvPr id="3" name="Content Placeholder 2"/>
          <p:cNvSpPr>
            <a:spLocks noGrp="1"/>
          </p:cNvSpPr>
          <p:nvPr>
            <p:ph idx="1"/>
          </p:nvPr>
        </p:nvSpPr>
        <p:spPr/>
        <p:txBody>
          <a:bodyPr>
            <a:normAutofit lnSpcReduction="10000"/>
          </a:bodyPr>
          <a:lstStyle/>
          <a:p>
            <a:r>
              <a:rPr lang="en-US" dirty="0" smtClean="0"/>
              <a:t>Only Six EME followed these stages to achieve sustainable growth for four decades—Taiwan, South Korea, Malaysia, Singapore, Thailand and HK.</a:t>
            </a:r>
          </a:p>
          <a:p>
            <a:r>
              <a:rPr lang="en-US" dirty="0" smtClean="0"/>
              <a:t>Only two GEM, China and India, </a:t>
            </a:r>
            <a:r>
              <a:rPr lang="en-US" dirty="0"/>
              <a:t>m</a:t>
            </a:r>
            <a:r>
              <a:rPr lang="en-US" dirty="0" smtClean="0"/>
              <a:t>anaged to sustain growth above 5 percent in the last decade.</a:t>
            </a:r>
          </a:p>
          <a:p>
            <a:r>
              <a:rPr lang="en-US" dirty="0" smtClean="0"/>
              <a:t>Most EME  stack in the middle stages</a:t>
            </a:r>
            <a:r>
              <a:rPr lang="en-US" dirty="0"/>
              <a:t> </a:t>
            </a:r>
            <a:r>
              <a:rPr lang="en-US" dirty="0" smtClean="0"/>
              <a:t>or regressed to their previous stage.</a:t>
            </a:r>
          </a:p>
        </p:txBody>
      </p:sp>
    </p:spTree>
    <p:extLst>
      <p:ext uri="{BB962C8B-B14F-4D97-AF65-F5344CB8AC3E}">
        <p14:creationId xmlns:p14="http://schemas.microsoft.com/office/powerpoint/2010/main" val="3886496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 All Emerging Economies Follow These </a:t>
            </a:r>
            <a:r>
              <a:rPr lang="en-US" dirty="0" smtClean="0"/>
              <a:t>Stages (continued)</a:t>
            </a:r>
            <a:endParaRPr lang="en-US" dirty="0"/>
          </a:p>
        </p:txBody>
      </p:sp>
      <p:sp>
        <p:nvSpPr>
          <p:cNvPr id="3" name="Content Placeholder 2"/>
          <p:cNvSpPr>
            <a:spLocks noGrp="1"/>
          </p:cNvSpPr>
          <p:nvPr>
            <p:ph idx="1"/>
          </p:nvPr>
        </p:nvSpPr>
        <p:spPr/>
        <p:txBody>
          <a:bodyPr>
            <a:normAutofit lnSpcReduction="10000"/>
          </a:bodyPr>
          <a:lstStyle/>
          <a:p>
            <a:r>
              <a:rPr lang="en-US" dirty="0"/>
              <a:t>Back in the 1960s Burma, Philippines, and Sri Lanka expected to be the next East Asian tigers, but it never happened.</a:t>
            </a:r>
          </a:p>
          <a:p>
            <a:r>
              <a:rPr lang="en-US" dirty="0"/>
              <a:t>Since the early 19</a:t>
            </a:r>
            <a:r>
              <a:rPr lang="en-US" baseline="30000" dirty="0"/>
              <a:t>th</a:t>
            </a:r>
            <a:r>
              <a:rPr lang="en-US" dirty="0"/>
              <a:t> century, resource rich Latin American countries have gone through several stages of rapid growth, and then regress back to economic stagnation and decline (Argentina is the best example). The country was recently demoted to “Frontier from “Emerging</a:t>
            </a:r>
          </a:p>
        </p:txBody>
      </p:sp>
    </p:spTree>
    <p:extLst>
      <p:ext uri="{BB962C8B-B14F-4D97-AF65-F5344CB8AC3E}">
        <p14:creationId xmlns:p14="http://schemas.microsoft.com/office/powerpoint/2010/main" val="401030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several theories for it:</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Unequal Exchange </a:t>
            </a:r>
            <a:r>
              <a:rPr lang="en-US" dirty="0" smtClean="0"/>
              <a:t>Theory</a:t>
            </a:r>
          </a:p>
          <a:p>
            <a:r>
              <a:rPr lang="en-US" dirty="0" smtClean="0"/>
              <a:t>The </a:t>
            </a:r>
            <a:r>
              <a:rPr lang="en-US" dirty="0"/>
              <a:t>Lack of Rule of Law </a:t>
            </a:r>
            <a:r>
              <a:rPr lang="en-US" dirty="0" smtClean="0"/>
              <a:t>Theory</a:t>
            </a:r>
          </a:p>
          <a:p>
            <a:r>
              <a:rPr lang="en-US" dirty="0" smtClean="0"/>
              <a:t>The </a:t>
            </a:r>
            <a:r>
              <a:rPr lang="en-US" dirty="0"/>
              <a:t>Cultural </a:t>
            </a:r>
            <a:r>
              <a:rPr lang="en-US" dirty="0" smtClean="0"/>
              <a:t>Theory</a:t>
            </a:r>
          </a:p>
          <a:p>
            <a:r>
              <a:rPr lang="en-US" dirty="0" smtClean="0"/>
              <a:t>The Social Agency Problem Theory</a:t>
            </a:r>
            <a:endParaRPr lang="en-US" dirty="0"/>
          </a:p>
          <a:p>
            <a:endParaRPr lang="en-US" dirty="0"/>
          </a:p>
        </p:txBody>
      </p:sp>
    </p:spTree>
    <p:extLst>
      <p:ext uri="{BB962C8B-B14F-4D97-AF65-F5344CB8AC3E}">
        <p14:creationId xmlns:p14="http://schemas.microsoft.com/office/powerpoint/2010/main" val="7562884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Unequal Exchange Theory</a:t>
            </a:r>
            <a:endParaRPr lang="en-US" dirty="0"/>
          </a:p>
        </p:txBody>
      </p:sp>
      <p:sp>
        <p:nvSpPr>
          <p:cNvPr id="3" name="Content Placeholder 2"/>
          <p:cNvSpPr>
            <a:spLocks noGrp="1"/>
          </p:cNvSpPr>
          <p:nvPr>
            <p:ph idx="1"/>
          </p:nvPr>
        </p:nvSpPr>
        <p:spPr/>
        <p:txBody>
          <a:bodyPr>
            <a:normAutofit/>
          </a:bodyPr>
          <a:lstStyle/>
          <a:p>
            <a:r>
              <a:rPr lang="en-US" dirty="0" smtClean="0"/>
              <a:t>Held by Marxist, the unequal exchange theory argues that Emerging Economies and mature economies are engaged in an unequal exchange, whereby value is transferred from Emerging Economies back to Developed economies</a:t>
            </a:r>
          </a:p>
          <a:p>
            <a:r>
              <a:rPr lang="en-US" dirty="0" smtClean="0"/>
              <a:t>That’s a form of neocolonialism, which leads into the economic stagnation of Emerging Economies  </a:t>
            </a:r>
            <a:endParaRPr lang="en-US" dirty="0"/>
          </a:p>
        </p:txBody>
      </p:sp>
    </p:spTree>
    <p:extLst>
      <p:ext uri="{BB962C8B-B14F-4D97-AF65-F5344CB8AC3E}">
        <p14:creationId xmlns:p14="http://schemas.microsoft.com/office/powerpoint/2010/main" val="389434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Commodity Producers</a:t>
            </a:r>
            <a:endParaRPr lang="en-US" dirty="0"/>
          </a:p>
        </p:txBody>
      </p:sp>
      <p:pic>
        <p:nvPicPr>
          <p:cNvPr id="4" name="Content Placeholder 3"/>
          <p:cNvPicPr>
            <a:picLocks noGrp="1" noChangeAspect="1"/>
          </p:cNvPicPr>
          <p:nvPr>
            <p:ph idx="1"/>
          </p:nvPr>
        </p:nvPicPr>
        <p:blipFill>
          <a:blip r:embed="rId2"/>
          <a:srcRect l="-12201" r="-12201"/>
          <a:stretch>
            <a:fillRect/>
          </a:stretch>
        </p:blipFill>
        <p:spPr/>
      </p:pic>
      <p:sp>
        <p:nvSpPr>
          <p:cNvPr id="5" name="TextBox 4"/>
          <p:cNvSpPr txBox="1"/>
          <p:nvPr/>
        </p:nvSpPr>
        <p:spPr>
          <a:xfrm>
            <a:off x="818741" y="6183271"/>
            <a:ext cx="8956073" cy="369332"/>
          </a:xfrm>
          <a:prstGeom prst="rect">
            <a:avLst/>
          </a:prstGeom>
          <a:noFill/>
        </p:spPr>
        <p:txBody>
          <a:bodyPr wrap="none" rtlCol="0">
            <a:spAutoFit/>
          </a:bodyPr>
          <a:lstStyle/>
          <a:p>
            <a:r>
              <a:rPr lang="en-US" dirty="0"/>
              <a:t>http://</a:t>
            </a:r>
            <a:r>
              <a:rPr lang="en-US" dirty="0" err="1"/>
              <a:t>topforeignstocks.com</a:t>
            </a:r>
            <a:r>
              <a:rPr lang="en-US" dirty="0"/>
              <a:t>/2010/05/04/the-top-eight-resource-rich-countries/</a:t>
            </a:r>
          </a:p>
        </p:txBody>
      </p:sp>
    </p:spTree>
    <p:extLst>
      <p:ext uri="{BB962C8B-B14F-4D97-AF65-F5344CB8AC3E}">
        <p14:creationId xmlns:p14="http://schemas.microsoft.com/office/powerpoint/2010/main" val="3426837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Lack Of Rule Of Law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Rule of Law is about the definition of property rights, and the enforcement of contracts.</a:t>
            </a:r>
          </a:p>
          <a:p>
            <a:r>
              <a:rPr lang="en-US" dirty="0" smtClean="0"/>
              <a:t>That’s important for starting and growing a business (entrepreneurship).</a:t>
            </a:r>
          </a:p>
          <a:p>
            <a:r>
              <a:rPr lang="en-US" dirty="0" smtClean="0"/>
              <a:t>And for leveraging wealth to boost consumption and investments.</a:t>
            </a:r>
          </a:p>
          <a:p>
            <a:r>
              <a:rPr lang="en-US" dirty="0" smtClean="0"/>
              <a:t>Some countries have well-defined property rights, e.g., US, England, Germany.</a:t>
            </a:r>
          </a:p>
          <a:p>
            <a:r>
              <a:rPr lang="en-US" dirty="0" smtClean="0"/>
              <a:t>Other countries don’t have well defined property rights, e.g., Peru and Philippines</a:t>
            </a:r>
            <a:endParaRPr lang="en-US" dirty="0"/>
          </a:p>
        </p:txBody>
      </p:sp>
    </p:spTree>
    <p:extLst>
      <p:ext uri="{BB962C8B-B14F-4D97-AF65-F5344CB8AC3E}">
        <p14:creationId xmlns:p14="http://schemas.microsoft.com/office/powerpoint/2010/main" val="41186708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World Bank Doing Business Ranking</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err="1">
                <a:hlinkClick r:id="rId2"/>
              </a:rPr>
              <a:t>www.doingbusiness.org</a:t>
            </a:r>
            <a:r>
              <a:rPr lang="en-US" dirty="0">
                <a:hlinkClick r:id="rId2"/>
              </a:rPr>
              <a:t>/</a:t>
            </a:r>
            <a:r>
              <a:rPr lang="en-US" dirty="0" err="1">
                <a:hlinkClick r:id="rId2"/>
              </a:rPr>
              <a:t>en</a:t>
            </a:r>
            <a:r>
              <a:rPr lang="en-US" dirty="0">
                <a:hlinkClick r:id="rId2"/>
              </a:rPr>
              <a:t>/rankings</a:t>
            </a:r>
            <a:endParaRPr lang="en-US" dirty="0"/>
          </a:p>
        </p:txBody>
      </p:sp>
    </p:spTree>
    <p:extLst>
      <p:ext uri="{BB962C8B-B14F-4D97-AF65-F5344CB8AC3E}">
        <p14:creationId xmlns:p14="http://schemas.microsoft.com/office/powerpoint/2010/main" val="1063937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Law (continued)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these countries, people hold their assets in defective forms.</a:t>
            </a:r>
          </a:p>
          <a:p>
            <a:r>
              <a:rPr lang="en-US" dirty="0" smtClean="0"/>
              <a:t>Houses built on land, whose ownership rights aren’t transparently recorded.</a:t>
            </a:r>
          </a:p>
          <a:p>
            <a:r>
              <a:rPr lang="en-US" dirty="0" smtClean="0"/>
              <a:t>Unincorporated business, as it takes too much red tape to incorporate them.</a:t>
            </a:r>
          </a:p>
          <a:p>
            <a:r>
              <a:rPr lang="en-US" dirty="0" smtClean="0"/>
              <a:t>Because of poor documentation these assets cannot be turned into investment.</a:t>
            </a:r>
          </a:p>
          <a:p>
            <a:r>
              <a:rPr lang="en-US" dirty="0" smtClean="0"/>
              <a:t>That’s what Hernando de Soto calls “Mystery of Capital.”</a:t>
            </a:r>
          </a:p>
          <a:p>
            <a:r>
              <a:rPr lang="en-US" dirty="0" smtClean="0"/>
              <a:t>Without investment, there’s no growth.</a:t>
            </a:r>
          </a:p>
          <a:p>
            <a:r>
              <a:rPr lang="en-US" dirty="0" smtClean="0"/>
              <a:t>Lack of rule of law breeds crony capitalism, which makes maters worse for growth.</a:t>
            </a:r>
            <a:endParaRPr lang="en-US" dirty="0"/>
          </a:p>
        </p:txBody>
      </p:sp>
    </p:spTree>
    <p:extLst>
      <p:ext uri="{BB962C8B-B14F-4D97-AF65-F5344CB8AC3E}">
        <p14:creationId xmlns:p14="http://schemas.microsoft.com/office/powerpoint/2010/main" val="6155451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of Law (continued)</a:t>
            </a:r>
            <a:endParaRPr lang="en-US" dirty="0"/>
          </a:p>
        </p:txBody>
      </p:sp>
      <p:sp>
        <p:nvSpPr>
          <p:cNvPr id="3" name="Content Placeholder 2"/>
          <p:cNvSpPr>
            <a:spLocks noGrp="1"/>
          </p:cNvSpPr>
          <p:nvPr>
            <p:ph idx="1"/>
          </p:nvPr>
        </p:nvSpPr>
        <p:spPr/>
        <p:txBody>
          <a:bodyPr/>
          <a:lstStyle/>
          <a:p>
            <a:r>
              <a:rPr lang="en-US" dirty="0" smtClean="0"/>
              <a:t>Mexico failed to sustain growth because it is controlled by monopolies and oligopolies.</a:t>
            </a:r>
          </a:p>
          <a:p>
            <a:r>
              <a:rPr lang="en-US" dirty="0" smtClean="0"/>
              <a:t>Brazil and the Philippines are similar cases.</a:t>
            </a:r>
            <a:endParaRPr lang="en-US" dirty="0"/>
          </a:p>
        </p:txBody>
      </p:sp>
    </p:spTree>
    <p:extLst>
      <p:ext uri="{BB962C8B-B14F-4D97-AF65-F5344CB8AC3E}">
        <p14:creationId xmlns:p14="http://schemas.microsoft.com/office/powerpoint/2010/main" val="962035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Anthropologist Theory: High Context versus Low Context Societies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Developed by anthropologist Edward Hall this theory explains why it is hard to apply the rule of law in high context societies</a:t>
            </a:r>
          </a:p>
          <a:p>
            <a:r>
              <a:rPr lang="en-US" dirty="0" smtClean="0"/>
              <a:t>High context societies are societies like India and Brazil, where strong personal connections make hard to enforce the law.</a:t>
            </a:r>
          </a:p>
          <a:p>
            <a:r>
              <a:rPr lang="en-US" dirty="0" smtClean="0"/>
              <a:t>Low context societies are societies like US, England, and Germany, where personal connections have little impact on the enforcement of the law.</a:t>
            </a:r>
            <a:endParaRPr lang="en-US" dirty="0"/>
          </a:p>
        </p:txBody>
      </p:sp>
    </p:spTree>
    <p:extLst>
      <p:ext uri="{BB962C8B-B14F-4D97-AF65-F5344CB8AC3E}">
        <p14:creationId xmlns:p14="http://schemas.microsoft.com/office/powerpoint/2010/main" val="24772843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Social Agency Problem Theory</a:t>
            </a:r>
            <a:endParaRPr lang="en-US" dirty="0"/>
          </a:p>
        </p:txBody>
      </p:sp>
      <p:sp>
        <p:nvSpPr>
          <p:cNvPr id="3" name="Content Placeholder 2"/>
          <p:cNvSpPr>
            <a:spLocks noGrp="1"/>
          </p:cNvSpPr>
          <p:nvPr>
            <p:ph idx="1"/>
          </p:nvPr>
        </p:nvSpPr>
        <p:spPr/>
        <p:txBody>
          <a:bodyPr/>
          <a:lstStyle/>
          <a:p>
            <a:r>
              <a:rPr lang="en-US" dirty="0" smtClean="0"/>
              <a:t>Developed by </a:t>
            </a:r>
            <a:r>
              <a:rPr lang="en-US" dirty="0" err="1" smtClean="0"/>
              <a:t>Acemoglu</a:t>
            </a:r>
            <a:r>
              <a:rPr lang="en-US" dirty="0" smtClean="0"/>
              <a:t> and Robinson</a:t>
            </a:r>
          </a:p>
          <a:p>
            <a:r>
              <a:rPr lang="en-US" dirty="0" smtClean="0"/>
              <a:t>In most GEM, the “state,” the political institutions that set up the rules of the economic game, represents a few economic elites rather than the masses.</a:t>
            </a:r>
          </a:p>
          <a:p>
            <a:r>
              <a:rPr lang="en-US" dirty="0" smtClean="0"/>
              <a:t>Governments come and go and this situation perpetuates itself.</a:t>
            </a:r>
          </a:p>
          <a:p>
            <a:endParaRPr lang="en-US" dirty="0"/>
          </a:p>
        </p:txBody>
      </p:sp>
    </p:spTree>
    <p:extLst>
      <p:ext uri="{BB962C8B-B14F-4D97-AF65-F5344CB8AC3E}">
        <p14:creationId xmlns:p14="http://schemas.microsoft.com/office/powerpoint/2010/main" val="277554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Nogales Arizona: The Right And The Wrong Cocktail Of Business And Government</a:t>
            </a:r>
            <a:endParaRPr lang="en-US" dirty="0"/>
          </a:p>
        </p:txBody>
      </p:sp>
      <p:sp>
        <p:nvSpPr>
          <p:cNvPr id="3" name="Content Placeholder 2"/>
          <p:cNvSpPr>
            <a:spLocks noGrp="1"/>
          </p:cNvSpPr>
          <p:nvPr>
            <p:ph idx="1"/>
          </p:nvPr>
        </p:nvSpPr>
        <p:spPr/>
        <p:txBody>
          <a:bodyPr>
            <a:normAutofit/>
          </a:bodyPr>
          <a:lstStyle/>
          <a:p>
            <a:pPr marL="0" lvl="0" indent="0">
              <a:spcBef>
                <a:spcPts val="0"/>
              </a:spcBef>
              <a:buClrTx/>
              <a:buSzTx/>
              <a:buNone/>
            </a:pPr>
            <a:r>
              <a:rPr lang="en-US" dirty="0"/>
              <a:t>https://</a:t>
            </a:r>
            <a:r>
              <a:rPr lang="en-US" dirty="0" err="1"/>
              <a:t>www.forbes.com</a:t>
            </a:r>
            <a:r>
              <a:rPr lang="en-US" dirty="0"/>
              <a:t>/sites/</a:t>
            </a:r>
            <a:r>
              <a:rPr lang="en-US" dirty="0" err="1"/>
              <a:t>panosmourdoukoutas</a:t>
            </a:r>
            <a:r>
              <a:rPr lang="en-US" dirty="0"/>
              <a:t>/2017/07/02/what-makes-life-in-america-mexico-india-and-china-so-different-the-right-mix-of-institutions/#3846fe8f2675</a:t>
            </a:r>
          </a:p>
        </p:txBody>
      </p:sp>
    </p:spTree>
    <p:extLst>
      <p:ext uri="{BB962C8B-B14F-4D97-AF65-F5344CB8AC3E}">
        <p14:creationId xmlns:p14="http://schemas.microsoft.com/office/powerpoint/2010/main" val="8689932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892637"/>
            <a:ext cx="7024744" cy="1143000"/>
          </a:xfrm>
        </p:spPr>
        <p:txBody>
          <a:bodyPr>
            <a:normAutofit fontScale="90000"/>
          </a:bodyPr>
          <a:lstStyle/>
          <a:p>
            <a:r>
              <a:rPr lang="en-US" smtClean="0"/>
              <a:t/>
            </a:r>
            <a:br>
              <a:rPr lang="en-US" smtClean="0"/>
            </a:br>
            <a:r>
              <a:rPr lang="en-US"/>
              <a:t/>
            </a:r>
            <a:br>
              <a:rPr lang="en-US"/>
            </a:br>
            <a:r>
              <a:rPr lang="en-US" smtClean="0"/>
              <a:t>All </a:t>
            </a:r>
            <a:r>
              <a:rPr lang="en-US" dirty="0" smtClean="0"/>
              <a:t>These Factors Can Contribute To The Rise Of Crony Capitalism And Corruption</a:t>
            </a:r>
            <a:endParaRPr lang="en-US" dirty="0"/>
          </a:p>
        </p:txBody>
      </p:sp>
      <p:sp>
        <p:nvSpPr>
          <p:cNvPr id="3" name="Content Placeholder 2"/>
          <p:cNvSpPr>
            <a:spLocks noGrp="1"/>
          </p:cNvSpPr>
          <p:nvPr>
            <p:ph idx="1"/>
          </p:nvPr>
        </p:nvSpPr>
        <p:spPr>
          <a:xfrm>
            <a:off x="1043490" y="3349023"/>
            <a:ext cx="6777317" cy="3508977"/>
          </a:xfrm>
        </p:spPr>
        <p:txBody>
          <a:bodyPr/>
          <a:lstStyle/>
          <a:p>
            <a:r>
              <a:rPr lang="en-US" dirty="0" smtClean="0"/>
              <a:t>Cozy relations </a:t>
            </a:r>
            <a:r>
              <a:rPr lang="en-US" dirty="0"/>
              <a:t>b</a:t>
            </a:r>
            <a:r>
              <a:rPr lang="en-US" dirty="0" smtClean="0"/>
              <a:t>etween </a:t>
            </a:r>
            <a:r>
              <a:rPr lang="en-US" dirty="0"/>
              <a:t>b</a:t>
            </a:r>
            <a:r>
              <a:rPr lang="en-US" dirty="0" smtClean="0"/>
              <a:t>usiness </a:t>
            </a:r>
            <a:r>
              <a:rPr lang="en-US" dirty="0"/>
              <a:t>a</a:t>
            </a:r>
            <a:r>
              <a:rPr lang="en-US" dirty="0" smtClean="0"/>
              <a:t>nd </a:t>
            </a:r>
            <a:r>
              <a:rPr lang="en-US" dirty="0"/>
              <a:t>g</a:t>
            </a:r>
            <a:r>
              <a:rPr lang="en-US" dirty="0" smtClean="0"/>
              <a:t>overnment can create oligopolies and cartels, which restrict competition.</a:t>
            </a:r>
          </a:p>
          <a:p>
            <a:r>
              <a:rPr lang="en-US" dirty="0" err="1" smtClean="0"/>
              <a:t>Chaebol</a:t>
            </a:r>
            <a:r>
              <a:rPr lang="en-US" dirty="0" smtClean="0"/>
              <a:t> in SK</a:t>
            </a:r>
          </a:p>
          <a:p>
            <a:r>
              <a:rPr lang="en-US" dirty="0" err="1" smtClean="0"/>
              <a:t>Semibankirschina</a:t>
            </a:r>
            <a:r>
              <a:rPr lang="en-US" dirty="0" smtClean="0"/>
              <a:t> (Rule of Seven Bankers) China</a:t>
            </a:r>
          </a:p>
          <a:p>
            <a:r>
              <a:rPr lang="en-US" dirty="0" smtClean="0"/>
              <a:t>Mexico and Brazil have their own cartels.</a:t>
            </a:r>
            <a:endParaRPr lang="en-US" dirty="0"/>
          </a:p>
        </p:txBody>
      </p:sp>
    </p:spTree>
    <p:extLst>
      <p:ext uri="{BB962C8B-B14F-4D97-AF65-F5344CB8AC3E}">
        <p14:creationId xmlns:p14="http://schemas.microsoft.com/office/powerpoint/2010/main" val="14834141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 And Cronyism</a:t>
            </a:r>
            <a:endParaRPr lang="en-US" dirty="0"/>
          </a:p>
        </p:txBody>
      </p:sp>
      <p:sp>
        <p:nvSpPr>
          <p:cNvPr id="3" name="Content Placeholder 2"/>
          <p:cNvSpPr>
            <a:spLocks noGrp="1"/>
          </p:cNvSpPr>
          <p:nvPr>
            <p:ph idx="1"/>
          </p:nvPr>
        </p:nvSpPr>
        <p:spPr/>
        <p:txBody>
          <a:bodyPr/>
          <a:lstStyle/>
          <a:p>
            <a:r>
              <a:rPr lang="en-US" dirty="0" smtClean="0"/>
              <a:t>Lead to the rise of inflation, corruption and revolution</a:t>
            </a:r>
          </a:p>
          <a:p>
            <a:r>
              <a:rPr lang="en-US" dirty="0" smtClean="0"/>
              <a:t>The three killers of emerging market growth</a:t>
            </a:r>
            <a:endParaRPr lang="en-US" dirty="0"/>
          </a:p>
        </p:txBody>
      </p:sp>
    </p:spTree>
    <p:extLst>
      <p:ext uri="{BB962C8B-B14F-4D97-AF65-F5344CB8AC3E}">
        <p14:creationId xmlns:p14="http://schemas.microsoft.com/office/powerpoint/2010/main" val="238488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Rich Countries: Minerals And Energy</a:t>
            </a:r>
            <a:endParaRPr lang="en-US" dirty="0"/>
          </a:p>
        </p:txBody>
      </p:sp>
      <p:pic>
        <p:nvPicPr>
          <p:cNvPr id="4" name="Content Placeholder 3"/>
          <p:cNvPicPr>
            <a:picLocks noGrp="1" noChangeAspect="1"/>
          </p:cNvPicPr>
          <p:nvPr>
            <p:ph idx="1"/>
          </p:nvPr>
        </p:nvPicPr>
        <p:blipFill rotWithShape="1">
          <a:blip r:embed="rId2"/>
          <a:srcRect l="202" t="-4336" r="1755"/>
          <a:stretch/>
        </p:blipFill>
        <p:spPr>
          <a:xfrm>
            <a:off x="1485899" y="1841500"/>
            <a:ext cx="5891077" cy="4308348"/>
          </a:xfrm>
        </p:spPr>
      </p:pic>
      <p:sp>
        <p:nvSpPr>
          <p:cNvPr id="5" name="TextBox 4"/>
          <p:cNvSpPr txBox="1"/>
          <p:nvPr/>
        </p:nvSpPr>
        <p:spPr>
          <a:xfrm>
            <a:off x="701778" y="6149848"/>
            <a:ext cx="10490071" cy="369332"/>
          </a:xfrm>
          <a:prstGeom prst="rect">
            <a:avLst/>
          </a:prstGeom>
          <a:noFill/>
        </p:spPr>
        <p:txBody>
          <a:bodyPr wrap="none" rtlCol="0">
            <a:spAutoFit/>
          </a:bodyPr>
          <a:lstStyle/>
          <a:p>
            <a:r>
              <a:rPr lang="en-US" dirty="0"/>
              <a:t>http://</a:t>
            </a:r>
            <a:r>
              <a:rPr lang="en-US" dirty="0" err="1"/>
              <a:t>topforeignstocks.com</a:t>
            </a:r>
            <a:r>
              <a:rPr lang="en-US" dirty="0"/>
              <a:t>/</a:t>
            </a:r>
            <a:r>
              <a:rPr lang="en-US" dirty="0" err="1"/>
              <a:t>wp</a:t>
            </a:r>
            <a:r>
              <a:rPr lang="en-US" dirty="0"/>
              <a:t>-content/uploads/2011/07/Resource-Rich-Countries-</a:t>
            </a:r>
            <a:r>
              <a:rPr lang="en-US" dirty="0" err="1"/>
              <a:t>Best.jpg</a:t>
            </a:r>
            <a:endParaRPr lang="en-US" dirty="0"/>
          </a:p>
        </p:txBody>
      </p:sp>
    </p:spTree>
    <p:extLst>
      <p:ext uri="{BB962C8B-B14F-4D97-AF65-F5344CB8AC3E}">
        <p14:creationId xmlns:p14="http://schemas.microsoft.com/office/powerpoint/2010/main" val="1003228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Saudi Stocks versus Crude Oil Prices</a:t>
            </a:r>
            <a:endParaRPr lang="en-US" dirty="0"/>
          </a:p>
        </p:txBody>
      </p:sp>
      <p:pic>
        <p:nvPicPr>
          <p:cNvPr id="4" name="Content Placeholder 3"/>
          <p:cNvPicPr>
            <a:picLocks noGrp="1" noChangeAspect="1"/>
          </p:cNvPicPr>
          <p:nvPr>
            <p:ph idx="1"/>
          </p:nvPr>
        </p:nvPicPr>
        <p:blipFill>
          <a:blip r:embed="rId2"/>
          <a:srcRect t="4721" b="4721"/>
          <a:stretch>
            <a:fillRect/>
          </a:stretch>
        </p:blipFill>
        <p:spPr>
          <a:xfrm>
            <a:off x="1042988" y="2324100"/>
            <a:ext cx="6777037" cy="3508375"/>
          </a:xfrm>
        </p:spPr>
      </p:pic>
    </p:spTree>
    <p:extLst>
      <p:ext uri="{BB962C8B-B14F-4D97-AF65-F5344CB8AC3E}">
        <p14:creationId xmlns:p14="http://schemas.microsoft.com/office/powerpoint/2010/main" val="1462369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There Are Exceptions To The Rule</a:t>
            </a:r>
            <a:endParaRPr lang="en-US" dirty="0"/>
          </a:p>
        </p:txBody>
      </p:sp>
      <p:sp>
        <p:nvSpPr>
          <p:cNvPr id="3" name="Content Placeholder 2"/>
          <p:cNvSpPr>
            <a:spLocks noGrp="1"/>
          </p:cNvSpPr>
          <p:nvPr>
            <p:ph idx="1"/>
          </p:nvPr>
        </p:nvSpPr>
        <p:spPr/>
        <p:txBody>
          <a:bodyPr/>
          <a:lstStyle/>
          <a:p>
            <a:r>
              <a:rPr lang="en-US" dirty="0" smtClean="0"/>
              <a:t>Some EM economies are dependent on energy and material imports</a:t>
            </a:r>
          </a:p>
          <a:p>
            <a:r>
              <a:rPr lang="en-US" dirty="0" smtClean="0"/>
              <a:t>Like India, which are affected negatively when the price of energy spikes.</a:t>
            </a:r>
            <a:endParaRPr lang="en-US" dirty="0"/>
          </a:p>
        </p:txBody>
      </p:sp>
    </p:spTree>
    <p:extLst>
      <p:ext uri="{BB962C8B-B14F-4D97-AF65-F5344CB8AC3E}">
        <p14:creationId xmlns:p14="http://schemas.microsoft.com/office/powerpoint/2010/main" val="488772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Collapse Of Communism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eastern European GEM, equity markets began with the collapse of the Berlin Wall.</a:t>
            </a:r>
          </a:p>
          <a:p>
            <a:r>
              <a:rPr lang="en-US" dirty="0" smtClean="0"/>
              <a:t>China’s equity markets began with Den Xiaoping’s injection of capitalism into communism.</a:t>
            </a:r>
          </a:p>
          <a:p>
            <a:r>
              <a:rPr lang="en-US" dirty="0" smtClean="0"/>
              <a:t>The collapse of communism paved the way for market friendly regimes (e.g., Argentina, Chile, Mexico, Brazil), which proceeded with trade liberalization and financial deregulation.</a:t>
            </a:r>
            <a:endParaRPr lang="en-US" dirty="0"/>
          </a:p>
        </p:txBody>
      </p:sp>
    </p:spTree>
    <p:extLst>
      <p:ext uri="{BB962C8B-B14F-4D97-AF65-F5344CB8AC3E}">
        <p14:creationId xmlns:p14="http://schemas.microsoft.com/office/powerpoint/2010/main" val="2422166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Hungarian Stocks 1980s to Now</a:t>
            </a:r>
            <a:endParaRPr lang="en-US" dirty="0"/>
          </a:p>
        </p:txBody>
      </p:sp>
      <p:pic>
        <p:nvPicPr>
          <p:cNvPr id="4" name="Content Placeholder 3"/>
          <p:cNvPicPr>
            <a:picLocks noGrp="1" noChangeAspect="1"/>
          </p:cNvPicPr>
          <p:nvPr>
            <p:ph idx="1"/>
          </p:nvPr>
        </p:nvPicPr>
        <p:blipFill>
          <a:blip r:embed="rId2"/>
          <a:srcRect t="2761" b="2761"/>
          <a:stretch>
            <a:fillRect/>
          </a:stretch>
        </p:blipFill>
        <p:spPr/>
      </p:pic>
    </p:spTree>
    <p:extLst>
      <p:ext uri="{BB962C8B-B14F-4D97-AF65-F5344CB8AC3E}">
        <p14:creationId xmlns:p14="http://schemas.microsoft.com/office/powerpoint/2010/main" val="33278973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863</TotalTime>
  <Words>1765</Words>
  <Application>Microsoft Macintosh PowerPoint</Application>
  <PresentationFormat>On-screen Show (4:3)</PresentationFormat>
  <Paragraphs>203</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Century Gothic</vt:lpstr>
      <vt:lpstr>Wingdings 2</vt:lpstr>
      <vt:lpstr>Austin</vt:lpstr>
      <vt:lpstr>Lecture 3: Emerging Versus Mature Markets</vt:lpstr>
      <vt:lpstr>Equity Market Drivers</vt:lpstr>
      <vt:lpstr>Commodity Prices</vt:lpstr>
      <vt:lpstr>Major Commodity Producers</vt:lpstr>
      <vt:lpstr>Resource Rich Countries: Minerals And Energy</vt:lpstr>
      <vt:lpstr>Saudi Stocks versus Crude Oil Prices</vt:lpstr>
      <vt:lpstr>But There Are Exceptions To The Rule</vt:lpstr>
      <vt:lpstr>Collapse Of Communism</vt:lpstr>
      <vt:lpstr>Hungarian Stocks 1980s to Now</vt:lpstr>
      <vt:lpstr>Brazilian Stock Market 1977-2018</vt:lpstr>
      <vt:lpstr>Trade Liberalization</vt:lpstr>
      <vt:lpstr>Regional Trade Agreements</vt:lpstr>
      <vt:lpstr>Deregulation and Privatization</vt:lpstr>
      <vt:lpstr>Domestic Reforms And To Trade Liberalization</vt:lpstr>
      <vt:lpstr>Monetary Policies In Developed Countries</vt:lpstr>
      <vt:lpstr>Capital Flows</vt:lpstr>
      <vt:lpstr>Emerging Market Capital Flows</vt:lpstr>
      <vt:lpstr>Hype and Buzz</vt:lpstr>
      <vt:lpstr>Development Theories Behind The Rise And Fall Of GEMs</vt:lpstr>
      <vt:lpstr>The Five Stages Of Economic Growth (Rostow)</vt:lpstr>
      <vt:lpstr>Traditional Society</vt:lpstr>
      <vt:lpstr>Preparing for Take-off</vt:lpstr>
      <vt:lpstr>The Take-off</vt:lpstr>
      <vt:lpstr>Drive to Maturity</vt:lpstr>
      <vt:lpstr>Age of Mass Consumption</vt:lpstr>
      <vt:lpstr>Behind The Rostow Development Theory: Constraints Of Growth</vt:lpstr>
      <vt:lpstr>The numbers constraint</vt:lpstr>
      <vt:lpstr>The Market Frontier Constraint</vt:lpstr>
      <vt:lpstr>The Middle-Income Trap</vt:lpstr>
      <vt:lpstr>Global Innovation Index (2017)</vt:lpstr>
      <vt:lpstr>The “Lewis Point”</vt:lpstr>
      <vt:lpstr>The “Lewis Point”(conntinued)</vt:lpstr>
      <vt:lpstr>International Labor Cost Comparison</vt:lpstr>
      <vt:lpstr>The “Dutch Disease”</vt:lpstr>
      <vt:lpstr>Drivers Of Growth</vt:lpstr>
      <vt:lpstr>Not All Emerging Economies Follow These Stages</vt:lpstr>
      <vt:lpstr>Not All Emerging Economies Follow These Stages (continued)</vt:lpstr>
      <vt:lpstr>There are several theories for it: </vt:lpstr>
      <vt:lpstr>The Unequal Exchange Theory</vt:lpstr>
      <vt:lpstr>The Lack Of Rule Of Law</vt:lpstr>
      <vt:lpstr>World Bank Doing Business Ranking</vt:lpstr>
      <vt:lpstr>Rule of Law (continued)</vt:lpstr>
      <vt:lpstr>Rule of Law (continued)</vt:lpstr>
      <vt:lpstr>The Anthropologist Theory: High Context versus Low Context Societies</vt:lpstr>
      <vt:lpstr>The Social Agency Problem Theory</vt:lpstr>
      <vt:lpstr>Nogales Arizona: The Right And The Wrong Cocktail Of Business And Government</vt:lpstr>
      <vt:lpstr>  All These Factors Can Contribute To The Rise Of Crony Capitalism And Corruption</vt:lpstr>
      <vt:lpstr>Corruption And Cronyism</vt:lpstr>
    </vt:vector>
  </TitlesOfParts>
  <Company>Long Island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Mourdoukoutas</dc:creator>
  <cp:lastModifiedBy>Chan Mengqi</cp:lastModifiedBy>
  <cp:revision>94</cp:revision>
  <dcterms:created xsi:type="dcterms:W3CDTF">2016-08-24T06:31:02Z</dcterms:created>
  <dcterms:modified xsi:type="dcterms:W3CDTF">2018-09-18T17:53:39Z</dcterms:modified>
</cp:coreProperties>
</file>