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73" r:id="rId5"/>
    <p:sldId id="283" r:id="rId6"/>
    <p:sldId id="259" r:id="rId7"/>
    <p:sldId id="260" r:id="rId8"/>
    <p:sldId id="266" r:id="rId9"/>
    <p:sldId id="267" r:id="rId10"/>
    <p:sldId id="282" r:id="rId11"/>
    <p:sldId id="274" r:id="rId12"/>
    <p:sldId id="272" r:id="rId13"/>
    <p:sldId id="270" r:id="rId14"/>
    <p:sldId id="271" r:id="rId15"/>
    <p:sldId id="275" r:id="rId16"/>
    <p:sldId id="261" r:id="rId17"/>
    <p:sldId id="276" r:id="rId18"/>
    <p:sldId id="281" r:id="rId19"/>
    <p:sldId id="277" r:id="rId20"/>
    <p:sldId id="278"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 Mengqi" initials="C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p:restoredTop sz="93210"/>
  </p:normalViewPr>
  <p:slideViewPr>
    <p:cSldViewPr snapToGrid="0" snapToObjects="1">
      <p:cViewPr>
        <p:scale>
          <a:sx n="100" d="100"/>
          <a:sy n="100" d="100"/>
        </p:scale>
        <p:origin x="144"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3T18:30:00.548" idx="1">
    <p:pos x="10" y="10"/>
    <p:text>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B8A14E-1E2E-1D45-A7ED-EF774D1AEA41}"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8A14E-1E2E-1D45-A7ED-EF774D1AEA41}"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58BB-4E3E-1C42-9C2B-269DE5A00A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8B8A14E-1E2E-1D45-A7ED-EF774D1AEA41}"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58BB-4E3E-1C42-9C2B-269DE5A00AD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8A14E-1E2E-1D45-A7ED-EF774D1AEA41}"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58BB-4E3E-1C42-9C2B-269DE5A00AD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8A14E-1E2E-1D45-A7ED-EF774D1AEA41}"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8B8A14E-1E2E-1D45-A7ED-EF774D1AEA41}"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58BB-4E3E-1C42-9C2B-269DE5A00AD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B8A14E-1E2E-1D45-A7ED-EF774D1AEA41}"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158BB-4E3E-1C42-9C2B-269DE5A00A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8A14E-1E2E-1D45-A7ED-EF774D1AEA41}"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158BB-4E3E-1C42-9C2B-269DE5A00A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8B8A14E-1E2E-1D45-A7ED-EF774D1AEA41}"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158BB-4E3E-1C42-9C2B-269DE5A00A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8B8A14E-1E2E-1D45-A7ED-EF774D1AEA41}"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58BB-4E3E-1C42-9C2B-269DE5A00AD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8A14E-1E2E-1D45-A7ED-EF774D1AEA41}"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58BB-4E3E-1C42-9C2B-269DE5A00AD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8B8A14E-1E2E-1D45-A7ED-EF774D1AEA41}" type="datetimeFigureOut">
              <a:rPr lang="en-US" smtClean="0"/>
              <a:t>11/14/18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35158BB-4E3E-1C42-9C2B-269DE5A00AD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300" b="1" dirty="0"/>
              <a:t>Financial </a:t>
            </a:r>
            <a:r>
              <a:rPr lang="en-US" sz="5300" b="1" dirty="0" smtClean="0"/>
              <a:t>Markets: Regulations </a:t>
            </a:r>
            <a:r>
              <a:rPr lang="en-US" sz="5300" b="1" dirty="0"/>
              <a:t>And </a:t>
            </a:r>
            <a:r>
              <a:rPr lang="en-US" sz="5300" b="1" dirty="0" smtClean="0"/>
              <a:t>Reforms</a:t>
            </a:r>
            <a:r>
              <a:rPr lang="en-US" dirty="0"/>
              <a:t/>
            </a:r>
            <a:br>
              <a:rPr lang="en-US" dirty="0"/>
            </a:br>
            <a:endParaRPr lang="en-US" dirty="0"/>
          </a:p>
        </p:txBody>
      </p:sp>
      <p:sp>
        <p:nvSpPr>
          <p:cNvPr id="3" name="Subtitle 2"/>
          <p:cNvSpPr>
            <a:spLocks noGrp="1"/>
          </p:cNvSpPr>
          <p:nvPr>
            <p:ph type="subTitle" idx="1"/>
          </p:nvPr>
        </p:nvSpPr>
        <p:spPr>
          <a:xfrm>
            <a:off x="1371600" y="3581401"/>
            <a:ext cx="6400800" cy="1473200"/>
          </a:xfrm>
        </p:spPr>
        <p:txBody>
          <a:bodyPr/>
          <a:lstStyle/>
          <a:p>
            <a:r>
              <a:rPr lang="en-US" dirty="0" smtClean="0"/>
              <a:t>The Good, The Bad, And The Ugly</a:t>
            </a:r>
          </a:p>
          <a:p>
            <a:pPr algn="l"/>
            <a:endParaRPr lang="en-US" sz="1600" dirty="0" smtClean="0">
              <a:solidFill>
                <a:schemeClr val="tx1"/>
              </a:solidFill>
            </a:endParaRPr>
          </a:p>
        </p:txBody>
      </p:sp>
      <p:sp>
        <p:nvSpPr>
          <p:cNvPr id="5" name="TextBox 4"/>
          <p:cNvSpPr txBox="1"/>
          <p:nvPr/>
        </p:nvSpPr>
        <p:spPr>
          <a:xfrm>
            <a:off x="355600" y="554335"/>
            <a:ext cx="7101624" cy="1200329"/>
          </a:xfrm>
          <a:prstGeom prst="rect">
            <a:avLst/>
          </a:prstGeom>
          <a:noFill/>
        </p:spPr>
        <p:txBody>
          <a:bodyPr wrap="none" rtlCol="0">
            <a:spAutoFit/>
          </a:bodyPr>
          <a:lstStyle/>
          <a:p>
            <a:r>
              <a:rPr lang="en-US" dirty="0"/>
              <a:t>update:  Short-term rate remain the same; tendency: gradually increase</a:t>
            </a:r>
          </a:p>
          <a:p>
            <a:r>
              <a:rPr lang="en-US" dirty="0"/>
              <a:t>PPI; </a:t>
            </a:r>
            <a:r>
              <a:rPr lang="en-US" dirty="0" err="1" smtClean="0"/>
              <a:t>CPI（come</a:t>
            </a:r>
            <a:r>
              <a:rPr lang="en-US" dirty="0" smtClean="0"/>
              <a:t> </a:t>
            </a:r>
            <a:r>
              <a:rPr lang="en-US" dirty="0"/>
              <a:t>out </a:t>
            </a:r>
            <a:r>
              <a:rPr lang="en-US" dirty="0" smtClean="0"/>
              <a:t>tomorrow);</a:t>
            </a:r>
          </a:p>
          <a:p>
            <a:endParaRPr lang="en-US" dirty="0"/>
          </a:p>
          <a:p>
            <a:r>
              <a:rPr lang="en-US" dirty="0"/>
              <a:t>https://</a:t>
            </a:r>
            <a:r>
              <a:rPr lang="en-US" dirty="0" err="1"/>
              <a:t>www.etfreplay.com</a:t>
            </a:r>
            <a:r>
              <a:rPr lang="en-US" dirty="0"/>
              <a:t>/</a:t>
            </a:r>
            <a:r>
              <a:rPr lang="en-US" dirty="0" err="1"/>
              <a:t>screener.aspx</a:t>
            </a:r>
            <a:endParaRPr lang="en-US" dirty="0"/>
          </a:p>
        </p:txBody>
      </p:sp>
    </p:spTree>
    <p:extLst>
      <p:ext uri="{BB962C8B-B14F-4D97-AF65-F5344CB8AC3E}">
        <p14:creationId xmlns:p14="http://schemas.microsoft.com/office/powerpoint/2010/main" val="2160418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Extensive financial repression, government ownership of banks, and lack of well developed financial markets lead to connected lending and abacus banking</a:t>
            </a:r>
            <a:r>
              <a:rPr lang="is-IS" dirty="0"/>
              <a:t>…</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The Rise of Connected Lending And Abacus Banking</a:t>
            </a:r>
            <a:endParaRPr lang="en-US" dirty="0"/>
          </a:p>
        </p:txBody>
      </p:sp>
    </p:spTree>
    <p:extLst>
      <p:ext uri="{BB962C8B-B14F-4D97-AF65-F5344CB8AC3E}">
        <p14:creationId xmlns:p14="http://schemas.microsoft.com/office/powerpoint/2010/main" val="157683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633" y="2548466"/>
            <a:ext cx="8830733" cy="4601633"/>
          </a:xfrm>
        </p:spPr>
        <p:txBody>
          <a:bodyPr>
            <a:normAutofit fontScale="62500" lnSpcReduction="20000"/>
          </a:bodyPr>
          <a:lstStyle/>
          <a:p>
            <a:pPr algn="just"/>
            <a:r>
              <a:rPr lang="en-US" sz="3800" dirty="0" smtClean="0"/>
              <a:t>Credit </a:t>
            </a:r>
            <a:r>
              <a:rPr lang="en-US" sz="3800" dirty="0"/>
              <a:t>is allocated by political fiat </a:t>
            </a:r>
            <a:r>
              <a:rPr lang="en-US" sz="3800" dirty="0" smtClean="0"/>
              <a:t>rather than </a:t>
            </a:r>
            <a:r>
              <a:rPr lang="en-US" sz="3800" dirty="0"/>
              <a:t>market forces. The government decides, which companies will be financed, by how </a:t>
            </a:r>
            <a:r>
              <a:rPr lang="en-US" sz="3800" dirty="0" smtClean="0"/>
              <a:t>much, </a:t>
            </a:r>
            <a:r>
              <a:rPr lang="en-US" sz="3800" dirty="0"/>
              <a:t>and for how </a:t>
            </a:r>
            <a:r>
              <a:rPr lang="en-US" sz="3800" dirty="0" smtClean="0"/>
              <a:t>long.</a:t>
            </a:r>
          </a:p>
          <a:p>
            <a:pPr algn="just"/>
            <a:r>
              <a:rPr lang="en-US" sz="3800" dirty="0" smtClean="0"/>
              <a:t>The government keeps inefficient companies afloat, for the sake of “saving jobs,” (e.g., the Greek government keeps alive the shipbuilding industry, the Chinese government keeps afloat State </a:t>
            </a:r>
            <a:r>
              <a:rPr lang="en-US" sz="3800" dirty="0"/>
              <a:t>O</a:t>
            </a:r>
            <a:r>
              <a:rPr lang="en-US" sz="3800" dirty="0" smtClean="0"/>
              <a:t>wned and Town </a:t>
            </a:r>
            <a:r>
              <a:rPr lang="en-US" sz="3800" dirty="0"/>
              <a:t>V</a:t>
            </a:r>
            <a:r>
              <a:rPr lang="en-US" sz="3800" dirty="0" smtClean="0"/>
              <a:t>illage </a:t>
            </a:r>
            <a:r>
              <a:rPr lang="en-US" sz="3800" dirty="0"/>
              <a:t>E</a:t>
            </a:r>
            <a:r>
              <a:rPr lang="en-US" sz="3800" dirty="0" smtClean="0"/>
              <a:t>nterprises).</a:t>
            </a:r>
          </a:p>
          <a:p>
            <a:pPr algn="just"/>
            <a:r>
              <a:rPr lang="en-US" sz="3800" dirty="0" smtClean="0"/>
              <a:t>Connected banking fuels excess capacity (e.g., China’s steel industry).</a:t>
            </a:r>
          </a:p>
          <a:p>
            <a:pPr algn="just"/>
            <a:r>
              <a:rPr lang="en-US" sz="3800" dirty="0"/>
              <a:t>https://</a:t>
            </a:r>
            <a:r>
              <a:rPr lang="en-US" sz="3800" dirty="0" err="1"/>
              <a:t>www.forbes.com</a:t>
            </a:r>
            <a:r>
              <a:rPr lang="en-US" sz="3800" dirty="0"/>
              <a:t>/sites/</a:t>
            </a:r>
            <a:r>
              <a:rPr lang="en-US" sz="3800" dirty="0" err="1"/>
              <a:t>panosmourdoukoutas</a:t>
            </a:r>
            <a:r>
              <a:rPr lang="en-US" sz="3800" dirty="0"/>
              <a:t>/2015/09/08/</a:t>
            </a:r>
            <a:r>
              <a:rPr lang="en-US" sz="3800" dirty="0" err="1"/>
              <a:t>chinas</a:t>
            </a:r>
            <a:r>
              <a:rPr lang="en-US" sz="3800" dirty="0"/>
              <a:t>-disastrous-industrial-policy/#581103bd1e1b</a:t>
            </a:r>
            <a:endParaRPr lang="en-US" sz="3800" dirty="0" smtClean="0"/>
          </a:p>
          <a:p>
            <a:pPr algn="just"/>
            <a:r>
              <a:rPr lang="en-US" sz="3800" dirty="0" smtClean="0"/>
              <a:t>Connected banking leads to corruption and cronyism.</a:t>
            </a:r>
          </a:p>
          <a:p>
            <a:pPr marL="0" indent="0">
              <a:buNone/>
            </a:pPr>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Connected Lending</a:t>
            </a:r>
            <a:endParaRPr lang="en-US" dirty="0"/>
          </a:p>
        </p:txBody>
      </p:sp>
    </p:spTree>
    <p:extLst>
      <p:ext uri="{BB962C8B-B14F-4D97-AF65-F5344CB8AC3E}">
        <p14:creationId xmlns:p14="http://schemas.microsoft.com/office/powerpoint/2010/main" val="2661273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95" y="2956914"/>
            <a:ext cx="8783410" cy="3450696"/>
          </a:xfrm>
        </p:spPr>
        <p:txBody>
          <a:bodyPr>
            <a:normAutofit/>
          </a:bodyPr>
          <a:lstStyle/>
          <a:p>
            <a:pPr algn="just"/>
            <a:r>
              <a:rPr lang="en-US" dirty="0" smtClean="0"/>
              <a:t>Connected lending makes the risk management function of traditional banking redundant, as bankers usually lack the freedom, the expertise, and the incentives to allocate credit according to the creditworthiness of different borrowers.  </a:t>
            </a:r>
          </a:p>
          <a:p>
            <a:pPr algn="just"/>
            <a:r>
              <a:rPr lang="en-US" dirty="0" smtClean="0"/>
              <a:t>Connected banking reduces banking into “abacus banking,” the close monitoring of money flows in and out the bank treasury vault, competing on loan volume rather than loan quality (</a:t>
            </a:r>
            <a:r>
              <a:rPr lang="en-US" dirty="0" err="1"/>
              <a:t>Arayama&amp;Mourdoukoutas</a:t>
            </a:r>
            <a:r>
              <a:rPr lang="en-US" dirty="0"/>
              <a:t>).</a:t>
            </a:r>
            <a:endParaRPr lang="en-US" dirty="0" smtClean="0"/>
          </a:p>
        </p:txBody>
      </p:sp>
      <p:sp>
        <p:nvSpPr>
          <p:cNvPr id="2" name="Title 1"/>
          <p:cNvSpPr>
            <a:spLocks noGrp="1"/>
          </p:cNvSpPr>
          <p:nvPr>
            <p:ph type="title"/>
          </p:nvPr>
        </p:nvSpPr>
        <p:spPr/>
        <p:txBody>
          <a:bodyPr>
            <a:normAutofit/>
          </a:bodyPr>
          <a:lstStyle/>
          <a:p>
            <a:r>
              <a:rPr lang="en-US" altLang="zh-CN" dirty="0" smtClean="0"/>
              <a:t>4. </a:t>
            </a:r>
            <a:r>
              <a:rPr lang="en-US" dirty="0" smtClean="0"/>
              <a:t>Abacus Banking </a:t>
            </a:r>
            <a:endParaRPr lang="en-US" dirty="0"/>
          </a:p>
        </p:txBody>
      </p:sp>
      <p:sp>
        <p:nvSpPr>
          <p:cNvPr id="4" name="TextBox 3"/>
          <p:cNvSpPr txBox="1"/>
          <p:nvPr/>
        </p:nvSpPr>
        <p:spPr>
          <a:xfrm>
            <a:off x="457200" y="2079936"/>
            <a:ext cx="7941598" cy="646331"/>
          </a:xfrm>
          <a:prstGeom prst="rect">
            <a:avLst/>
          </a:prstGeom>
          <a:noFill/>
        </p:spPr>
        <p:txBody>
          <a:bodyPr wrap="none" rtlCol="0">
            <a:spAutoFit/>
          </a:bodyPr>
          <a:lstStyle/>
          <a:p>
            <a:pPr marL="342900" indent="-342900">
              <a:buAutoNum type="arabicPeriod"/>
            </a:pPr>
            <a:r>
              <a:rPr lang="en-US" dirty="0" smtClean="0"/>
              <a:t>Russia</a:t>
            </a:r>
          </a:p>
          <a:p>
            <a:pPr marL="342900" indent="-342900">
              <a:buAutoNum type="arabicPeriod"/>
            </a:pPr>
            <a:r>
              <a:rPr lang="en-US" dirty="0" smtClean="0"/>
              <a:t>China: Malaysia Chinese constructions ---&gt; political risks; Construction bubble</a:t>
            </a:r>
            <a:endParaRPr lang="en-US" dirty="0"/>
          </a:p>
        </p:txBody>
      </p:sp>
    </p:spTree>
    <p:extLst>
      <p:ext uri="{BB962C8B-B14F-4D97-AF65-F5344CB8AC3E}">
        <p14:creationId xmlns:p14="http://schemas.microsoft.com/office/powerpoint/2010/main" val="2386526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i="1" dirty="0" smtClean="0">
                <a:solidFill>
                  <a:schemeClr val="accent3">
                    <a:lumMod val="75000"/>
                  </a:schemeClr>
                </a:solidFill>
              </a:rPr>
              <a:t>Government’s multiple roles </a:t>
            </a:r>
            <a:r>
              <a:rPr lang="en-US" i="1" dirty="0" smtClean="0"/>
              <a:t>in the banking sector, and financial repression makes banks “fragile by design” </a:t>
            </a:r>
            <a:r>
              <a:rPr lang="en-US" dirty="0" smtClean="0"/>
              <a:t>(Charles </a:t>
            </a:r>
            <a:r>
              <a:rPr lang="en-US" dirty="0" err="1" smtClean="0"/>
              <a:t>Calomiris</a:t>
            </a:r>
            <a:r>
              <a:rPr lang="en-US" dirty="0" smtClean="0"/>
              <a:t>)</a:t>
            </a:r>
          </a:p>
          <a:p>
            <a:r>
              <a:rPr lang="en-US" dirty="0" smtClean="0"/>
              <a:t>Banks end up lending the wrong (high risk) borrowers, while shunning the right (low risk) clients.</a:t>
            </a:r>
          </a:p>
          <a:p>
            <a:r>
              <a:rPr lang="en-US" dirty="0" smtClean="0"/>
              <a:t>And are in trouble as soon as something goes wrong (e.g., a speculative attack on the EM currency, growing competition from foreign banks, and the default of a major corporation).</a:t>
            </a:r>
            <a:endParaRPr lang="en-US" dirty="0"/>
          </a:p>
        </p:txBody>
      </p:sp>
      <p:sp>
        <p:nvSpPr>
          <p:cNvPr id="2" name="Title 1"/>
          <p:cNvSpPr>
            <a:spLocks noGrp="1"/>
          </p:cNvSpPr>
          <p:nvPr>
            <p:ph type="title"/>
          </p:nvPr>
        </p:nvSpPr>
        <p:spPr/>
        <p:txBody>
          <a:bodyPr>
            <a:normAutofit fontScale="90000"/>
          </a:bodyPr>
          <a:lstStyle/>
          <a:p>
            <a:r>
              <a:rPr lang="en-US" dirty="0" smtClean="0"/>
              <a:t>Abacus Banking:</a:t>
            </a:r>
            <a:br>
              <a:rPr lang="en-US" dirty="0" smtClean="0"/>
            </a:br>
            <a:r>
              <a:rPr lang="en-US" dirty="0" smtClean="0"/>
              <a:t> A Fragile Banking System</a:t>
            </a:r>
            <a:endParaRPr lang="en-US" dirty="0"/>
          </a:p>
        </p:txBody>
      </p:sp>
      <p:sp>
        <p:nvSpPr>
          <p:cNvPr id="4" name="TextBox 3"/>
          <p:cNvSpPr txBox="1"/>
          <p:nvPr/>
        </p:nvSpPr>
        <p:spPr>
          <a:xfrm>
            <a:off x="1790700" y="1765300"/>
            <a:ext cx="3528530" cy="369332"/>
          </a:xfrm>
          <a:prstGeom prst="rect">
            <a:avLst/>
          </a:prstGeom>
          <a:noFill/>
        </p:spPr>
        <p:txBody>
          <a:bodyPr wrap="none" rtlCol="0">
            <a:spAutoFit/>
          </a:bodyPr>
          <a:lstStyle/>
          <a:p>
            <a:r>
              <a:rPr lang="en-US" dirty="0" smtClean="0"/>
              <a:t>Canada never have bank problems</a:t>
            </a:r>
            <a:endParaRPr lang="en-US" dirty="0"/>
          </a:p>
        </p:txBody>
      </p:sp>
    </p:spTree>
    <p:extLst>
      <p:ext uri="{BB962C8B-B14F-4D97-AF65-F5344CB8AC3E}">
        <p14:creationId xmlns:p14="http://schemas.microsoft.com/office/powerpoint/2010/main" val="699322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Direct ties between general government, governmentally-owned banks, and government owned pension funds and corporation magnifies credit risks, as one branch of government owes money to other branches of government (e.g., Greece and China, as I discussed it in Forbes).</a:t>
            </a:r>
          </a:p>
          <a:p>
            <a:r>
              <a:rPr lang="en-US" dirty="0" smtClean="0"/>
              <a:t>And makes government debt restructuring difficult (e.g., Greece).</a:t>
            </a:r>
            <a:endParaRPr lang="en-US" dirty="0"/>
          </a:p>
        </p:txBody>
      </p:sp>
      <p:sp>
        <p:nvSpPr>
          <p:cNvPr id="2" name="Title 1"/>
          <p:cNvSpPr>
            <a:spLocks noGrp="1"/>
          </p:cNvSpPr>
          <p:nvPr>
            <p:ph type="title"/>
          </p:nvPr>
        </p:nvSpPr>
        <p:spPr/>
        <p:txBody>
          <a:bodyPr>
            <a:normAutofit/>
          </a:bodyPr>
          <a:lstStyle/>
          <a:p>
            <a:r>
              <a:rPr lang="en-US" dirty="0" smtClean="0"/>
              <a:t>Magnifying of </a:t>
            </a:r>
            <a:r>
              <a:rPr lang="en-US" dirty="0"/>
              <a:t>c</a:t>
            </a:r>
            <a:r>
              <a:rPr lang="en-US" dirty="0" smtClean="0"/>
              <a:t>redit </a:t>
            </a:r>
            <a:r>
              <a:rPr lang="en-US" dirty="0"/>
              <a:t>r</a:t>
            </a:r>
            <a:r>
              <a:rPr lang="en-US" dirty="0" smtClean="0"/>
              <a:t>isks</a:t>
            </a:r>
            <a:endParaRPr lang="en-US" dirty="0"/>
          </a:p>
        </p:txBody>
      </p:sp>
    </p:spTree>
    <p:extLst>
      <p:ext uri="{BB962C8B-B14F-4D97-AF65-F5344CB8AC3E}">
        <p14:creationId xmlns:p14="http://schemas.microsoft.com/office/powerpoint/2010/main" val="3942486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http://</a:t>
            </a:r>
            <a:r>
              <a:rPr lang="en-US" dirty="0" err="1"/>
              <a:t>www.forbes.com</a:t>
            </a:r>
            <a:r>
              <a:rPr lang="en-US" dirty="0"/>
              <a:t>/sites/</a:t>
            </a:r>
            <a:r>
              <a:rPr lang="en-US" dirty="0" err="1"/>
              <a:t>panosmourdoukoutas</a:t>
            </a:r>
            <a:r>
              <a:rPr lang="en-US" dirty="0"/>
              <a:t>/2015/08/25/</a:t>
            </a:r>
            <a:r>
              <a:rPr lang="en-US" dirty="0" err="1"/>
              <a:t>chinas</a:t>
            </a:r>
            <a:r>
              <a:rPr lang="en-US" dirty="0"/>
              <a:t>-brewing-crisis-is-a-thousand-times-</a:t>
            </a:r>
            <a:r>
              <a:rPr lang="en-US" dirty="0" err="1"/>
              <a:t>greeces</a:t>
            </a:r>
            <a:r>
              <a:rPr lang="en-US" dirty="0"/>
              <a:t>/#241a64a16864</a:t>
            </a:r>
          </a:p>
        </p:txBody>
      </p:sp>
      <p:sp>
        <p:nvSpPr>
          <p:cNvPr id="2" name="Title 1"/>
          <p:cNvSpPr>
            <a:spLocks noGrp="1"/>
          </p:cNvSpPr>
          <p:nvPr>
            <p:ph type="title"/>
          </p:nvPr>
        </p:nvSpPr>
        <p:spPr/>
        <p:txBody>
          <a:bodyPr>
            <a:normAutofit fontScale="90000"/>
          </a:bodyPr>
          <a:lstStyle/>
          <a:p>
            <a:r>
              <a:rPr lang="en-US" dirty="0" smtClean="0"/>
              <a:t>China’s Brewing Debt Crisis Is A Thousand That Of Greece:</a:t>
            </a:r>
            <a:endParaRPr lang="en-US" dirty="0"/>
          </a:p>
        </p:txBody>
      </p:sp>
      <p:sp>
        <p:nvSpPr>
          <p:cNvPr id="4" name="TextBox 3"/>
          <p:cNvSpPr txBox="1"/>
          <p:nvPr/>
        </p:nvSpPr>
        <p:spPr>
          <a:xfrm>
            <a:off x="2679700" y="5156200"/>
            <a:ext cx="4852610" cy="369332"/>
          </a:xfrm>
          <a:prstGeom prst="rect">
            <a:avLst/>
          </a:prstGeom>
          <a:noFill/>
        </p:spPr>
        <p:txBody>
          <a:bodyPr wrap="none" rtlCol="0">
            <a:spAutoFit/>
          </a:bodyPr>
          <a:lstStyle/>
          <a:p>
            <a:r>
              <a:rPr lang="zh-CN" altLang="en-US" dirty="0" smtClean="0"/>
              <a:t> </a:t>
            </a:r>
            <a:r>
              <a:rPr lang="en-US" altLang="zh-CN" dirty="0" smtClean="0"/>
              <a:t>don</a:t>
            </a:r>
            <a:r>
              <a:rPr lang="mr-IN" altLang="zh-CN" dirty="0" smtClean="0"/>
              <a:t>’</a:t>
            </a:r>
            <a:r>
              <a:rPr lang="en-US" altLang="zh-CN" dirty="0" smtClean="0"/>
              <a:t>t know where the China debt money goes? </a:t>
            </a:r>
            <a:endParaRPr lang="en-US" dirty="0"/>
          </a:p>
        </p:txBody>
      </p:sp>
    </p:spTree>
    <p:extLst>
      <p:ext uri="{BB962C8B-B14F-4D97-AF65-F5344CB8AC3E}">
        <p14:creationId xmlns:p14="http://schemas.microsoft.com/office/powerpoint/2010/main" val="352959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EM market financial reforms are driven by several rounds of GATT talks (e.g., Thai, Malaysian, and Indonesian reforms back in the 1970s</a:t>
            </a:r>
            <a:r>
              <a:rPr lang="en-US" dirty="0"/>
              <a:t> </a:t>
            </a:r>
            <a:r>
              <a:rPr lang="en-US" dirty="0" smtClean="0"/>
              <a:t>and 1980s).</a:t>
            </a:r>
          </a:p>
          <a:p>
            <a:r>
              <a:rPr lang="en-US" dirty="0" smtClean="0"/>
              <a:t>WTO in the 1990s.</a:t>
            </a:r>
          </a:p>
          <a:p>
            <a:r>
              <a:rPr lang="en-US" dirty="0" smtClean="0"/>
              <a:t>EU membership (e.g., Greece, Spain and Portugal)</a:t>
            </a:r>
          </a:p>
          <a:p>
            <a:r>
              <a:rPr lang="en-US" dirty="0" smtClean="0"/>
              <a:t>Basel Accord</a:t>
            </a:r>
          </a:p>
          <a:p>
            <a:r>
              <a:rPr lang="en-US" dirty="0" smtClean="0"/>
              <a:t>Deregulation and privatization movement (1980s and 1990s). </a:t>
            </a:r>
            <a:endParaRPr lang="en-US" dirty="0"/>
          </a:p>
        </p:txBody>
      </p:sp>
      <p:sp>
        <p:nvSpPr>
          <p:cNvPr id="2" name="Title 1"/>
          <p:cNvSpPr>
            <a:spLocks noGrp="1"/>
          </p:cNvSpPr>
          <p:nvPr>
            <p:ph type="title"/>
          </p:nvPr>
        </p:nvSpPr>
        <p:spPr/>
        <p:txBody>
          <a:bodyPr>
            <a:normAutofit fontScale="90000"/>
          </a:bodyPr>
          <a:lstStyle/>
          <a:p>
            <a:r>
              <a:rPr lang="en-US" dirty="0" smtClean="0"/>
              <a:t>EM Financial Reforms-Deregulation</a:t>
            </a:r>
            <a:endParaRPr lang="en-US" dirty="0"/>
          </a:p>
        </p:txBody>
      </p:sp>
    </p:spTree>
    <p:extLst>
      <p:ext uri="{BB962C8B-B14F-4D97-AF65-F5344CB8AC3E}">
        <p14:creationId xmlns:p14="http://schemas.microsoft.com/office/powerpoint/2010/main" val="218480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Lifting interest rate controls</a:t>
            </a:r>
          </a:p>
          <a:p>
            <a:r>
              <a:rPr lang="en-US" dirty="0" smtClean="0"/>
              <a:t>Open up domestic banking sector to foreign competition</a:t>
            </a:r>
          </a:p>
          <a:p>
            <a:r>
              <a:rPr lang="en-US" dirty="0" smtClean="0"/>
              <a:t>Lower the boundaries of market segmentation</a:t>
            </a:r>
          </a:p>
          <a:p>
            <a:r>
              <a:rPr lang="en-US" dirty="0" smtClean="0"/>
              <a:t>Allow the development of new institutions.</a:t>
            </a:r>
          </a:p>
          <a:p>
            <a:r>
              <a:rPr lang="en-US" dirty="0" smtClean="0"/>
              <a:t>Allowing the issuing of foreign currency-denominated bonds (e.g., Mexico), and Certificates of Deposit (Thailand).</a:t>
            </a:r>
          </a:p>
          <a:p>
            <a:r>
              <a:rPr lang="en-US" dirty="0" smtClean="0"/>
              <a:t>Privatization of state-owned banks</a:t>
            </a:r>
          </a:p>
          <a:p>
            <a:endParaRPr lang="en-US" dirty="0"/>
          </a:p>
        </p:txBody>
      </p:sp>
      <p:sp>
        <p:nvSpPr>
          <p:cNvPr id="2" name="Title 1"/>
          <p:cNvSpPr>
            <a:spLocks noGrp="1"/>
          </p:cNvSpPr>
          <p:nvPr>
            <p:ph type="title"/>
          </p:nvPr>
        </p:nvSpPr>
        <p:spPr/>
        <p:txBody>
          <a:bodyPr>
            <a:normAutofit/>
          </a:bodyPr>
          <a:lstStyle/>
          <a:p>
            <a:r>
              <a:rPr lang="en-US" dirty="0" smtClean="0"/>
              <a:t>Highlights Of EM Reforms</a:t>
            </a:r>
            <a:endParaRPr lang="en-US" dirty="0"/>
          </a:p>
        </p:txBody>
      </p:sp>
    </p:spTree>
    <p:extLst>
      <p:ext uri="{BB962C8B-B14F-4D97-AF65-F5344CB8AC3E}">
        <p14:creationId xmlns:p14="http://schemas.microsoft.com/office/powerpoint/2010/main" val="3855430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Financial reforms have a mixed impact on EM economies</a:t>
            </a:r>
          </a:p>
          <a:p>
            <a:r>
              <a:rPr lang="en-US" dirty="0" smtClean="0"/>
              <a:t>On the one side, they “democratize finance,” and help the economy grow.</a:t>
            </a:r>
          </a:p>
          <a:p>
            <a:r>
              <a:rPr lang="en-US" dirty="0" smtClean="0"/>
              <a:t>On the other side, they push banks to take higher risks, like the issuing on foreign currency bonds and CDs.</a:t>
            </a:r>
          </a:p>
          <a:p>
            <a:r>
              <a:rPr lang="en-US" dirty="0" smtClean="0"/>
              <a:t>That leads to failures as soon as there’s the first speculative attack on the domestic currency, as the cases of Thailand and Indonesia demonstrate.</a:t>
            </a:r>
            <a:endParaRPr lang="en-US" dirty="0"/>
          </a:p>
        </p:txBody>
      </p:sp>
      <p:sp>
        <p:nvSpPr>
          <p:cNvPr id="2" name="Title 1"/>
          <p:cNvSpPr>
            <a:spLocks noGrp="1"/>
          </p:cNvSpPr>
          <p:nvPr>
            <p:ph type="title"/>
          </p:nvPr>
        </p:nvSpPr>
        <p:spPr/>
        <p:txBody>
          <a:bodyPr>
            <a:normAutofit fontScale="90000"/>
          </a:bodyPr>
          <a:lstStyle/>
          <a:p>
            <a:r>
              <a:rPr lang="en-US" dirty="0" smtClean="0"/>
              <a:t>Financial Reforms And Banking Crises</a:t>
            </a:r>
            <a:endParaRPr lang="en-US" dirty="0"/>
          </a:p>
        </p:txBody>
      </p:sp>
    </p:spTree>
    <p:extLst>
      <p:ext uri="{BB962C8B-B14F-4D97-AF65-F5344CB8AC3E}">
        <p14:creationId xmlns:p14="http://schemas.microsoft.com/office/powerpoint/2010/main" val="14635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Reforms began with the creation of the Bangkok International Facilities (BIBF) in 1993, which supposed to turn Thailand into an offshore financial center like Singapore and Hong Kong.</a:t>
            </a:r>
          </a:p>
          <a:p>
            <a:r>
              <a:rPr lang="en-US" dirty="0" smtClean="0"/>
              <a:t>It allowed domestic banks access to international financial markets, while opening up the domestic markets to foreign banks.</a:t>
            </a:r>
          </a:p>
          <a:p>
            <a:r>
              <a:rPr lang="en-US" dirty="0" smtClean="0"/>
              <a:t>BIBF license holders could accept deposits from outside Thailand in foreign currency.</a:t>
            </a:r>
          </a:p>
        </p:txBody>
      </p:sp>
      <p:sp>
        <p:nvSpPr>
          <p:cNvPr id="2" name="Title 1"/>
          <p:cNvSpPr>
            <a:spLocks noGrp="1"/>
          </p:cNvSpPr>
          <p:nvPr>
            <p:ph type="title"/>
          </p:nvPr>
        </p:nvSpPr>
        <p:spPr>
          <a:xfrm>
            <a:off x="165100" y="338328"/>
            <a:ext cx="8521700" cy="1252728"/>
          </a:xfrm>
        </p:spPr>
        <p:txBody>
          <a:bodyPr>
            <a:normAutofit fontScale="90000"/>
          </a:bodyPr>
          <a:lstStyle/>
          <a:p>
            <a:r>
              <a:rPr lang="en-US" dirty="0" smtClean="0"/>
              <a:t>Thai Financial Reforms </a:t>
            </a:r>
            <a:br>
              <a:rPr lang="en-US" dirty="0" smtClean="0"/>
            </a:br>
            <a:r>
              <a:rPr lang="en-US" dirty="0" smtClean="0"/>
              <a:t>(Malcolm Cook, 2008)</a:t>
            </a:r>
            <a:endParaRPr lang="en-US" dirty="0"/>
          </a:p>
        </p:txBody>
      </p:sp>
    </p:spTree>
    <p:extLst>
      <p:ext uri="{BB962C8B-B14F-4D97-AF65-F5344CB8AC3E}">
        <p14:creationId xmlns:p14="http://schemas.microsoft.com/office/powerpoint/2010/main" val="484347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867" y="2662767"/>
            <a:ext cx="9160933" cy="3450696"/>
          </a:xfrm>
        </p:spPr>
        <p:txBody>
          <a:bodyPr>
            <a:normAutofit lnSpcReduction="10000"/>
          </a:bodyPr>
          <a:lstStyle/>
          <a:p>
            <a:r>
              <a:rPr lang="en-US" sz="3200" dirty="0"/>
              <a:t>Government and Private Sector  </a:t>
            </a:r>
            <a:r>
              <a:rPr lang="en-US" sz="3200" dirty="0" smtClean="0"/>
              <a:t>                                   Financial Intermediation</a:t>
            </a:r>
          </a:p>
          <a:p>
            <a:r>
              <a:rPr lang="en-US" sz="3200" dirty="0" smtClean="0"/>
              <a:t>Financial Repression</a:t>
            </a:r>
          </a:p>
          <a:p>
            <a:r>
              <a:rPr lang="en-US" sz="3200" dirty="0" smtClean="0"/>
              <a:t>Connected Banking </a:t>
            </a:r>
          </a:p>
          <a:p>
            <a:r>
              <a:rPr lang="en-US" sz="3200" dirty="0" smtClean="0"/>
              <a:t>Abacus Banking </a:t>
            </a:r>
            <a:r>
              <a:rPr lang="en-US" sz="1600" dirty="0" smtClean="0">
                <a:solidFill>
                  <a:schemeClr val="tx1"/>
                </a:solidFill>
              </a:rPr>
              <a:t>(Japan still, somehow just track money goes and out rather than worry about risks)</a:t>
            </a:r>
            <a:endParaRPr lang="en-US" sz="1600" dirty="0">
              <a:solidFill>
                <a:schemeClr val="tx1"/>
              </a:solidFill>
            </a:endParaRPr>
          </a:p>
          <a:p>
            <a:r>
              <a:rPr lang="en-US" sz="3200" dirty="0" smtClean="0"/>
              <a:t>Financial Reforms</a:t>
            </a:r>
            <a:endParaRPr lang="en-US" sz="3200" dirty="0"/>
          </a:p>
          <a:p>
            <a:endParaRPr lang="en-US" dirty="0"/>
          </a:p>
        </p:txBody>
      </p:sp>
      <p:sp>
        <p:nvSpPr>
          <p:cNvPr id="2" name="Title 1"/>
          <p:cNvSpPr>
            <a:spLocks noGrp="1"/>
          </p:cNvSpPr>
          <p:nvPr>
            <p:ph type="title"/>
          </p:nvPr>
        </p:nvSpPr>
        <p:spPr>
          <a:xfrm>
            <a:off x="152400" y="312928"/>
            <a:ext cx="8877300" cy="1252728"/>
          </a:xfrm>
        </p:spPr>
        <p:txBody>
          <a:bodyPr>
            <a:noAutofit/>
          </a:bodyPr>
          <a:lstStyle/>
          <a:p>
            <a:r>
              <a:rPr lang="en-US" dirty="0" smtClean="0"/>
              <a:t>Emerging Market </a:t>
            </a:r>
            <a:br>
              <a:rPr lang="en-US" dirty="0" smtClean="0"/>
            </a:br>
            <a:r>
              <a:rPr lang="en-US" dirty="0" smtClean="0"/>
              <a:t>Financial Regulations And Reforms</a:t>
            </a:r>
            <a:endParaRPr lang="en-US" dirty="0"/>
          </a:p>
        </p:txBody>
      </p:sp>
    </p:spTree>
    <p:extLst>
      <p:ext uri="{BB962C8B-B14F-4D97-AF65-F5344CB8AC3E}">
        <p14:creationId xmlns:p14="http://schemas.microsoft.com/office/powerpoint/2010/main" val="1746050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In addition, the government expanded the functions of commercial banks and finance companies, which began to act as banks</a:t>
            </a:r>
          </a:p>
          <a:p>
            <a:r>
              <a:rPr lang="en-US" dirty="0" smtClean="0"/>
              <a:t>Most notably, finance companies were allowed to issue </a:t>
            </a:r>
            <a:r>
              <a:rPr lang="en-US" b="1" dirty="0" smtClean="0"/>
              <a:t>foreign currency </a:t>
            </a:r>
            <a:r>
              <a:rPr lang="en-US" dirty="0" smtClean="0"/>
              <a:t>certificates, which ended up financing the country’s real estate bubble.</a:t>
            </a:r>
          </a:p>
          <a:p>
            <a:r>
              <a:rPr lang="en-US" dirty="0" smtClean="0"/>
              <a:t>We’ll already discussed how the bubble burst.</a:t>
            </a:r>
            <a:endParaRPr lang="en-US" dirty="0"/>
          </a:p>
          <a:p>
            <a:r>
              <a:rPr lang="en-US" dirty="0" smtClean="0"/>
              <a:t>But there’s one thing to add: The failure of Bangkok Bank of commerce in May 1996 was a clear signal that the crisis was underway.</a:t>
            </a:r>
            <a:endParaRPr lang="en-US" dirty="0"/>
          </a:p>
        </p:txBody>
      </p:sp>
      <p:sp>
        <p:nvSpPr>
          <p:cNvPr id="2" name="Title 1"/>
          <p:cNvSpPr>
            <a:spLocks noGrp="1"/>
          </p:cNvSpPr>
          <p:nvPr>
            <p:ph type="title"/>
          </p:nvPr>
        </p:nvSpPr>
        <p:spPr/>
        <p:txBody>
          <a:bodyPr>
            <a:normAutofit fontScale="90000"/>
          </a:bodyPr>
          <a:lstStyle/>
          <a:p>
            <a:r>
              <a:rPr lang="en-US" dirty="0" smtClean="0"/>
              <a:t>Thai Financial Reforms (continued)</a:t>
            </a:r>
            <a:endParaRPr lang="en-US" dirty="0"/>
          </a:p>
        </p:txBody>
      </p:sp>
    </p:spTree>
    <p:extLst>
      <p:ext uri="{BB962C8B-B14F-4D97-AF65-F5344CB8AC3E}">
        <p14:creationId xmlns:p14="http://schemas.microsoft.com/office/powerpoint/2010/main" val="209167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Indonesia’s banking liberalization began in 1978 with the elimination of interest rate ceilings for short-term maturity deposits.</a:t>
            </a:r>
          </a:p>
          <a:p>
            <a:r>
              <a:rPr lang="en-US" dirty="0" smtClean="0"/>
              <a:t>It continued with the 1983 lifting of credit ceilings for all banks.</a:t>
            </a:r>
          </a:p>
          <a:p>
            <a:r>
              <a:rPr lang="en-US" dirty="0" smtClean="0"/>
              <a:t>And accelerated with PAKTO (the October Package) in 1988, which opened up the domestic sector to foreign banks.</a:t>
            </a:r>
          </a:p>
          <a:p>
            <a:r>
              <a:rPr lang="en-US" dirty="0" smtClean="0"/>
              <a:t>29 foreign banks were established by 1994 </a:t>
            </a:r>
            <a:endParaRPr lang="en-US" dirty="0"/>
          </a:p>
        </p:txBody>
      </p:sp>
      <p:sp>
        <p:nvSpPr>
          <p:cNvPr id="2" name="Title 1"/>
          <p:cNvSpPr>
            <a:spLocks noGrp="1"/>
          </p:cNvSpPr>
          <p:nvPr>
            <p:ph type="title"/>
          </p:nvPr>
        </p:nvSpPr>
        <p:spPr/>
        <p:txBody>
          <a:bodyPr/>
          <a:lstStyle/>
          <a:p>
            <a:r>
              <a:rPr lang="en-US" dirty="0" smtClean="0"/>
              <a:t>Indonesia’s Financial Reforms</a:t>
            </a:r>
            <a:endParaRPr lang="en-US" dirty="0"/>
          </a:p>
        </p:txBody>
      </p:sp>
    </p:spTree>
    <p:extLst>
      <p:ext uri="{BB962C8B-B14F-4D97-AF65-F5344CB8AC3E}">
        <p14:creationId xmlns:p14="http://schemas.microsoft.com/office/powerpoint/2010/main" val="1893346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2370667"/>
            <a:ext cx="8750300" cy="3450696"/>
          </a:xfrm>
        </p:spPr>
        <p:txBody>
          <a:bodyPr>
            <a:noAutofit/>
          </a:bodyPr>
          <a:lstStyle/>
          <a:p>
            <a:r>
              <a:rPr lang="en-US" dirty="0" smtClean="0"/>
              <a:t>In 1989, local banks were allowed access to international capital markets.</a:t>
            </a:r>
          </a:p>
          <a:p>
            <a:r>
              <a:rPr lang="en-US" dirty="0" smtClean="0"/>
              <a:t>Financial reforms sparked a rapid credit growth.</a:t>
            </a:r>
          </a:p>
          <a:p>
            <a:r>
              <a:rPr lang="en-US" dirty="0" smtClean="0"/>
              <a:t>For the 1992-97 period, bank credit increased three times faster than the GDP.</a:t>
            </a:r>
          </a:p>
          <a:p>
            <a:r>
              <a:rPr lang="en-US" dirty="0" smtClean="0"/>
              <a:t>And ended in the usual asset categories real estate and stocks.</a:t>
            </a:r>
          </a:p>
          <a:p>
            <a:r>
              <a:rPr lang="en-US" dirty="0" smtClean="0"/>
              <a:t>Between 1994-97, the market capitalization of Indonesian equities rose by 500%.</a:t>
            </a:r>
          </a:p>
          <a:p>
            <a:r>
              <a:rPr lang="en-US" dirty="0"/>
              <a:t>T</a:t>
            </a:r>
            <a:r>
              <a:rPr lang="en-US" dirty="0" smtClean="0"/>
              <a:t>he party ended, as soon as the Thai crisis spread to Indonesia, and banks (e.g., Bank Pacific) failed with one difference: Indonesia was hit harder than Thailand.</a:t>
            </a:r>
            <a:endParaRPr lang="en-US" dirty="0"/>
          </a:p>
        </p:txBody>
      </p:sp>
      <p:sp>
        <p:nvSpPr>
          <p:cNvPr id="2" name="Title 1"/>
          <p:cNvSpPr>
            <a:spLocks noGrp="1"/>
          </p:cNvSpPr>
          <p:nvPr>
            <p:ph type="title"/>
          </p:nvPr>
        </p:nvSpPr>
        <p:spPr/>
        <p:txBody>
          <a:bodyPr>
            <a:normAutofit fontScale="90000"/>
          </a:bodyPr>
          <a:lstStyle/>
          <a:p>
            <a:r>
              <a:rPr lang="en-US" dirty="0"/>
              <a:t>Indonesia Financial </a:t>
            </a:r>
            <a:r>
              <a:rPr lang="en-US" dirty="0" smtClean="0"/>
              <a:t>Reforms (continued)</a:t>
            </a:r>
            <a:endParaRPr lang="en-US" dirty="0"/>
          </a:p>
        </p:txBody>
      </p:sp>
    </p:spTree>
    <p:extLst>
      <p:ext uri="{BB962C8B-B14F-4D97-AF65-F5344CB8AC3E}">
        <p14:creationId xmlns:p14="http://schemas.microsoft.com/office/powerpoint/2010/main" val="758063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33" y="2599267"/>
            <a:ext cx="8373533" cy="3450696"/>
          </a:xfrm>
        </p:spPr>
        <p:txBody>
          <a:bodyPr>
            <a:noAutofit/>
          </a:bodyPr>
          <a:lstStyle/>
          <a:p>
            <a:pPr algn="just"/>
            <a:r>
              <a:rPr lang="en-US" dirty="0" smtClean="0"/>
              <a:t>In most developed countries, </a:t>
            </a:r>
            <a:r>
              <a:rPr lang="en-US" b="1" dirty="0" smtClean="0"/>
              <a:t>financial intermediation is conducted by privately-owned and managed banks</a:t>
            </a:r>
            <a:r>
              <a:rPr lang="en-US" dirty="0" smtClean="0"/>
              <a:t>, which perform two functions, </a:t>
            </a:r>
            <a:r>
              <a:rPr lang="en-US" dirty="0" smtClean="0">
                <a:solidFill>
                  <a:schemeClr val="tx2">
                    <a:lumMod val="60000"/>
                    <a:lumOff val="40000"/>
                  </a:schemeClr>
                </a:solidFill>
              </a:rPr>
              <a:t>an accounting </a:t>
            </a:r>
            <a:r>
              <a:rPr lang="en-US" sz="1600" dirty="0" smtClean="0">
                <a:solidFill>
                  <a:schemeClr val="tx1"/>
                </a:solidFill>
              </a:rPr>
              <a:t>function(monitoring money flows)</a:t>
            </a:r>
            <a:r>
              <a:rPr lang="en-US" dirty="0" smtClean="0"/>
              <a:t>, and </a:t>
            </a:r>
            <a:r>
              <a:rPr lang="en-US" dirty="0" smtClean="0">
                <a:solidFill>
                  <a:schemeClr val="tx2">
                    <a:lumMod val="60000"/>
                    <a:lumOff val="40000"/>
                  </a:schemeClr>
                </a:solidFill>
              </a:rPr>
              <a:t>a risk management function.</a:t>
            </a:r>
          </a:p>
          <a:p>
            <a:pPr algn="just"/>
            <a:r>
              <a:rPr lang="en-US" dirty="0" smtClean="0"/>
              <a:t>As a rule, governments confine their role into the provision of a sound “regime,” a regulatory system that protects the consumers from banking monopoly practices, while it assures that banks manage the usual banking risks effectively—liquidity risk, credit risk, etc. (financial stability).</a:t>
            </a:r>
          </a:p>
          <a:p>
            <a:pPr algn="just"/>
            <a:r>
              <a:rPr lang="en-US" dirty="0" smtClean="0"/>
              <a:t>But there are exceptions to this rule </a:t>
            </a:r>
            <a:endParaRPr lang="en-US" dirty="0"/>
          </a:p>
        </p:txBody>
      </p:sp>
      <p:sp>
        <p:nvSpPr>
          <p:cNvPr id="2" name="Title 1"/>
          <p:cNvSpPr>
            <a:spLocks noGrp="1"/>
          </p:cNvSpPr>
          <p:nvPr>
            <p:ph type="title"/>
          </p:nvPr>
        </p:nvSpPr>
        <p:spPr>
          <a:xfrm>
            <a:off x="461433" y="601718"/>
            <a:ext cx="8229600" cy="1274572"/>
          </a:xfrm>
        </p:spPr>
        <p:txBody>
          <a:bodyPr>
            <a:normAutofit fontScale="90000"/>
          </a:bodyPr>
          <a:lstStyle/>
          <a:p>
            <a:r>
              <a:rPr lang="en-US" altLang="zh-CN" dirty="0" smtClean="0"/>
              <a:t>1.</a:t>
            </a:r>
            <a:r>
              <a:rPr lang="zh-CN" altLang="en-US" dirty="0" smtClean="0"/>
              <a:t> </a:t>
            </a:r>
            <a:r>
              <a:rPr lang="en-US" dirty="0" smtClean="0"/>
              <a:t>Government </a:t>
            </a:r>
            <a:r>
              <a:rPr lang="en-US" dirty="0"/>
              <a:t>and Private Sector </a:t>
            </a:r>
            <a:r>
              <a:rPr lang="en-US" sz="4900" dirty="0">
                <a:solidFill>
                  <a:schemeClr val="accent6">
                    <a:lumMod val="60000"/>
                    <a:lumOff val="40000"/>
                  </a:schemeClr>
                </a:solidFill>
              </a:rPr>
              <a:t>Financial </a:t>
            </a:r>
            <a:r>
              <a:rPr lang="en-US" sz="4900" dirty="0" smtClean="0">
                <a:solidFill>
                  <a:schemeClr val="accent6">
                    <a:lumMod val="60000"/>
                    <a:lumOff val="40000"/>
                  </a:schemeClr>
                </a:solidFill>
              </a:rPr>
              <a:t>Intermediation</a:t>
            </a:r>
            <a:r>
              <a:rPr lang="en-US" sz="4900" dirty="0">
                <a:solidFill>
                  <a:schemeClr val="accent6">
                    <a:lumMod val="60000"/>
                    <a:lumOff val="40000"/>
                  </a:schemeClr>
                </a:solidFill>
              </a:rPr>
              <a:t/>
            </a:r>
            <a:br>
              <a:rPr lang="en-US" sz="4900" dirty="0">
                <a:solidFill>
                  <a:schemeClr val="accent6">
                    <a:lumMod val="60000"/>
                    <a:lumOff val="40000"/>
                  </a:schemeClr>
                </a:solidFill>
              </a:rPr>
            </a:br>
            <a:endParaRPr lang="en-US" dirty="0">
              <a:solidFill>
                <a:schemeClr val="accent6">
                  <a:lumMod val="60000"/>
                  <a:lumOff val="40000"/>
                </a:schemeClr>
              </a:solidFill>
            </a:endParaRPr>
          </a:p>
        </p:txBody>
      </p:sp>
      <p:sp>
        <p:nvSpPr>
          <p:cNvPr id="5" name="TextBox 4"/>
          <p:cNvSpPr txBox="1"/>
          <p:nvPr/>
        </p:nvSpPr>
        <p:spPr>
          <a:xfrm>
            <a:off x="1969020" y="601718"/>
            <a:ext cx="6425157" cy="1754326"/>
          </a:xfrm>
          <a:prstGeom prst="rect">
            <a:avLst/>
          </a:prstGeom>
          <a:noFill/>
        </p:spPr>
        <p:txBody>
          <a:bodyPr wrap="none" rtlCol="0">
            <a:spAutoFit/>
          </a:bodyPr>
          <a:lstStyle/>
          <a:p>
            <a:r>
              <a:rPr lang="en-US" dirty="0" smtClean="0"/>
              <a:t>1. Excess funds       -----&gt; (financial intermediaries)    short of funds</a:t>
            </a:r>
          </a:p>
          <a:p>
            <a:r>
              <a:rPr lang="en-US" dirty="0" smtClean="0"/>
              <a:t>2. FI plays more important role in EM than in direct financing </a:t>
            </a:r>
          </a:p>
          <a:p>
            <a:r>
              <a:rPr lang="en-US" dirty="0" smtClean="0"/>
              <a:t>3. Regulation by FTC competition is good, monopoly is bad. </a:t>
            </a:r>
          </a:p>
          <a:p>
            <a:r>
              <a:rPr lang="en-US" dirty="0" smtClean="0"/>
              <a:t>4. Reserves by Federal </a:t>
            </a:r>
          </a:p>
          <a:p>
            <a:r>
              <a:rPr lang="en-US" dirty="0" smtClean="0"/>
              <a:t>5. Bank license federal/states</a:t>
            </a:r>
          </a:p>
          <a:p>
            <a:r>
              <a:rPr lang="en-US" dirty="0" smtClean="0"/>
              <a:t>6. Certain capital requirements</a:t>
            </a:r>
          </a:p>
        </p:txBody>
      </p:sp>
    </p:spTree>
    <p:extLst>
      <p:ext uri="{BB962C8B-B14F-4D97-AF65-F5344CB8AC3E}">
        <p14:creationId xmlns:p14="http://schemas.microsoft.com/office/powerpoint/2010/main" val="395706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83" y="2535767"/>
            <a:ext cx="8741833" cy="3450696"/>
          </a:xfrm>
        </p:spPr>
        <p:txBody>
          <a:bodyPr>
            <a:noAutofit/>
          </a:bodyPr>
          <a:lstStyle/>
          <a:p>
            <a:pPr algn="just"/>
            <a:r>
              <a:rPr lang="en-US" sz="2800" dirty="0" smtClean="0"/>
              <a:t>Developed countries have gone through periods of interest rate controls and tight market segmentation that allows governments to take economic resources away from the private sector and for themselves, often known as “</a:t>
            </a:r>
            <a:r>
              <a:rPr lang="en-US" sz="2800" dirty="0" smtClean="0">
                <a:solidFill>
                  <a:schemeClr val="accent6">
                    <a:lumMod val="75000"/>
                  </a:schemeClr>
                </a:solidFill>
              </a:rPr>
              <a:t>financial repression</a:t>
            </a:r>
            <a:r>
              <a:rPr lang="en-US" sz="2800" dirty="0" smtClean="0"/>
              <a:t>.”</a:t>
            </a:r>
          </a:p>
          <a:p>
            <a:pPr algn="just"/>
            <a:r>
              <a:rPr lang="en-US" sz="2800" dirty="0" smtClean="0"/>
              <a:t>Between 1933 and 1978, the US banking industry faced tight market segmentation and interest rate controls (</a:t>
            </a:r>
            <a:r>
              <a:rPr lang="en-US" sz="2800" dirty="0" smtClean="0">
                <a:solidFill>
                  <a:schemeClr val="accent6">
                    <a:lumMod val="75000"/>
                  </a:schemeClr>
                </a:solidFill>
              </a:rPr>
              <a:t>Regulation Q</a:t>
            </a:r>
            <a:r>
              <a:rPr lang="en-US" sz="2800" dirty="0" smtClean="0"/>
              <a:t>), which favored government debt over bank deposits. </a:t>
            </a:r>
          </a:p>
        </p:txBody>
      </p:sp>
      <p:sp>
        <p:nvSpPr>
          <p:cNvPr id="2" name="Title 1"/>
          <p:cNvSpPr>
            <a:spLocks noGrp="1"/>
          </p:cNvSpPr>
          <p:nvPr>
            <p:ph type="title"/>
          </p:nvPr>
        </p:nvSpPr>
        <p:spPr/>
        <p:txBody>
          <a:bodyPr>
            <a:normAutofit fontScale="90000"/>
          </a:bodyPr>
          <a:lstStyle/>
          <a:p>
            <a:r>
              <a:rPr lang="en-US" altLang="zh-CN" dirty="0" smtClean="0"/>
              <a:t>1.</a:t>
            </a:r>
            <a:r>
              <a:rPr lang="zh-CN" altLang="en-US" dirty="0" smtClean="0"/>
              <a:t> </a:t>
            </a:r>
            <a:r>
              <a:rPr lang="en-US" dirty="0" smtClean="0"/>
              <a:t>Government </a:t>
            </a:r>
            <a:r>
              <a:rPr lang="en-US" dirty="0"/>
              <a:t>and Private Sector Financial </a:t>
            </a:r>
            <a:r>
              <a:rPr lang="en-US" dirty="0" smtClean="0"/>
              <a:t>Intermediation (continued)</a:t>
            </a:r>
            <a:endParaRPr lang="en-US" dirty="0"/>
          </a:p>
        </p:txBody>
      </p:sp>
      <p:sp>
        <p:nvSpPr>
          <p:cNvPr id="5" name="TextBox 4"/>
          <p:cNvSpPr txBox="1"/>
          <p:nvPr/>
        </p:nvSpPr>
        <p:spPr>
          <a:xfrm>
            <a:off x="3098800" y="6152132"/>
            <a:ext cx="4915128" cy="369332"/>
          </a:xfrm>
          <a:prstGeom prst="rect">
            <a:avLst/>
          </a:prstGeom>
          <a:noFill/>
        </p:spPr>
        <p:txBody>
          <a:bodyPr wrap="none" rtlCol="0">
            <a:spAutoFit/>
          </a:bodyPr>
          <a:lstStyle/>
          <a:p>
            <a:r>
              <a:rPr lang="en-US" dirty="0" smtClean="0"/>
              <a:t>The government interfere interest rate/markets  </a:t>
            </a:r>
            <a:endParaRPr lang="en-US" dirty="0"/>
          </a:p>
        </p:txBody>
      </p:sp>
    </p:spTree>
    <p:extLst>
      <p:ext uri="{BB962C8B-B14F-4D97-AF65-F5344CB8AC3E}">
        <p14:creationId xmlns:p14="http://schemas.microsoft.com/office/powerpoint/2010/main" val="1940533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850" y="2434166"/>
            <a:ext cx="8496300" cy="3865033"/>
          </a:xfrm>
        </p:spPr>
        <p:txBody>
          <a:bodyPr>
            <a:normAutofit fontScale="55000" lnSpcReduction="20000"/>
          </a:bodyPr>
          <a:lstStyle/>
          <a:p>
            <a:endParaRPr lang="en-US" dirty="0" smtClean="0"/>
          </a:p>
          <a:p>
            <a:r>
              <a:rPr lang="en-US" sz="4200" dirty="0" smtClean="0">
                <a:solidFill>
                  <a:schemeClr val="accent6">
                    <a:lumMod val="75000"/>
                  </a:schemeClr>
                </a:solidFill>
              </a:rPr>
              <a:t>Ultra low interest rate policy </a:t>
            </a:r>
            <a:r>
              <a:rPr lang="en-US" sz="4200" dirty="0"/>
              <a:t>where many of the world’s central banks keep their lending rates to banks at or near zero. </a:t>
            </a:r>
            <a:r>
              <a:rPr lang="en-US" sz="4200" dirty="0">
                <a:solidFill>
                  <a:schemeClr val="accent6">
                    <a:lumMod val="75000"/>
                  </a:schemeClr>
                </a:solidFill>
              </a:rPr>
              <a:t>T</a:t>
            </a:r>
            <a:r>
              <a:rPr lang="en-US" sz="4200" dirty="0" smtClean="0">
                <a:solidFill>
                  <a:schemeClr val="accent6">
                    <a:lumMod val="75000"/>
                  </a:schemeClr>
                </a:solidFill>
              </a:rPr>
              <a:t>his policy makes </a:t>
            </a:r>
            <a:r>
              <a:rPr lang="en-US" sz="4200" dirty="0">
                <a:solidFill>
                  <a:schemeClr val="accent6">
                    <a:lumMod val="75000"/>
                  </a:schemeClr>
                </a:solidFill>
              </a:rPr>
              <a:t>the interest rate on government debt lower than it otherwise would be</a:t>
            </a:r>
            <a:r>
              <a:rPr lang="en-US" sz="4200" dirty="0" smtClean="0">
                <a:solidFill>
                  <a:schemeClr val="accent6">
                    <a:lumMod val="75000"/>
                  </a:schemeClr>
                </a:solidFill>
              </a:rPr>
              <a:t>.</a:t>
            </a:r>
          </a:p>
          <a:p>
            <a:r>
              <a:rPr lang="en-US" sz="4200" dirty="0"/>
              <a:t>In the aftermath of 2008-9 financial crisis, US, EU, and Japan channeled resources to themselves through </a:t>
            </a:r>
            <a:r>
              <a:rPr lang="en-US" sz="4200" dirty="0" smtClean="0"/>
              <a:t>“Quantitative Easing”(</a:t>
            </a:r>
            <a:r>
              <a:rPr lang="en-US" sz="4200" dirty="0" smtClean="0">
                <a:solidFill>
                  <a:schemeClr val="accent6">
                    <a:lumMod val="75000"/>
                  </a:schemeClr>
                </a:solidFill>
              </a:rPr>
              <a:t>QE</a:t>
            </a:r>
            <a:r>
              <a:rPr lang="en-US" sz="4200" dirty="0" smtClean="0"/>
              <a:t>).</a:t>
            </a:r>
          </a:p>
          <a:p>
            <a:r>
              <a:rPr lang="en-US" sz="4200" dirty="0" smtClean="0"/>
              <a:t>QE </a:t>
            </a:r>
            <a:r>
              <a:rPr lang="en-US" sz="4200" dirty="0"/>
              <a:t>is the central bank policy of buying up government debt from banks. This increased demand increases the price of government bonds and reduces the interest rates on those bonds</a:t>
            </a:r>
            <a:r>
              <a:rPr lang="en-US" sz="4200" dirty="0" smtClean="0"/>
              <a:t>.</a:t>
            </a:r>
            <a:r>
              <a:rPr lang="en-US" sz="4200" dirty="0"/>
              <a:t/>
            </a:r>
            <a:br>
              <a:rPr lang="en-US" sz="4200" dirty="0"/>
            </a:br>
            <a:endParaRPr lang="en-US" sz="4200" dirty="0"/>
          </a:p>
          <a:p>
            <a:r>
              <a:rPr lang="zh-CN" altLang="en-US" dirty="0" smtClean="0"/>
              <a:t>不懂</a:t>
            </a:r>
            <a:endParaRPr lang="en-US" dirty="0"/>
          </a:p>
        </p:txBody>
      </p:sp>
      <p:sp>
        <p:nvSpPr>
          <p:cNvPr id="3" name="Title 2"/>
          <p:cNvSpPr>
            <a:spLocks noGrp="1"/>
          </p:cNvSpPr>
          <p:nvPr>
            <p:ph type="title"/>
          </p:nvPr>
        </p:nvSpPr>
        <p:spPr/>
        <p:txBody>
          <a:bodyPr>
            <a:normAutofit fontScale="90000"/>
          </a:bodyPr>
          <a:lstStyle/>
          <a:p>
            <a:r>
              <a:rPr lang="en-US" dirty="0" smtClean="0"/>
              <a:t>In </a:t>
            </a:r>
            <a:r>
              <a:rPr lang="en-US" dirty="0"/>
              <a:t>today’s environment </a:t>
            </a:r>
            <a:r>
              <a:rPr lang="en-US" dirty="0" smtClean="0"/>
              <a:t>Financial Repression Takes </a:t>
            </a:r>
            <a:r>
              <a:rPr lang="en-US" dirty="0" smtClean="0">
                <a:solidFill>
                  <a:srgbClr val="FF0000"/>
                </a:solidFill>
              </a:rPr>
              <a:t>Two Forms</a:t>
            </a:r>
            <a:r>
              <a:rPr lang="en-US" dirty="0" smtClean="0"/>
              <a:t>:</a:t>
            </a:r>
            <a:endParaRPr lang="en-US" dirty="0"/>
          </a:p>
        </p:txBody>
      </p:sp>
    </p:spTree>
    <p:extLst>
      <p:ext uri="{BB962C8B-B14F-4D97-AF65-F5344CB8AC3E}">
        <p14:creationId xmlns:p14="http://schemas.microsoft.com/office/powerpoint/2010/main" val="133893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033" y="2675467"/>
            <a:ext cx="8271933" cy="3450696"/>
          </a:xfrm>
        </p:spPr>
        <p:txBody>
          <a:bodyPr>
            <a:noAutofit/>
          </a:bodyPr>
          <a:lstStyle/>
          <a:p>
            <a:r>
              <a:rPr lang="en-US" dirty="0" smtClean="0"/>
              <a:t>Financial intermediation in developed countries is supplemented by </a:t>
            </a:r>
            <a:r>
              <a:rPr lang="en-US" i="1" dirty="0" smtClean="0">
                <a:solidFill>
                  <a:srgbClr val="FF0000"/>
                </a:solidFill>
              </a:rPr>
              <a:t>direct financing</a:t>
            </a:r>
            <a:r>
              <a:rPr lang="en-US" dirty="0">
                <a:solidFill>
                  <a:srgbClr val="FF0000"/>
                </a:solidFill>
              </a:rPr>
              <a:t> </a:t>
            </a:r>
            <a:r>
              <a:rPr lang="en-US" dirty="0" smtClean="0"/>
              <a:t>performed by equity and debt markets.</a:t>
            </a:r>
          </a:p>
          <a:p>
            <a:r>
              <a:rPr lang="en-US" dirty="0" smtClean="0"/>
              <a:t>That provides additional investment opportunities for those with excess funds.</a:t>
            </a:r>
          </a:p>
          <a:p>
            <a:r>
              <a:rPr lang="en-US" dirty="0" smtClean="0"/>
              <a:t>And additional financing choices for those short of  funds.</a:t>
            </a:r>
          </a:p>
          <a:p>
            <a:r>
              <a:rPr lang="en-US" dirty="0" smtClean="0"/>
              <a:t>Private bank ownership and direct financing assure the efficient and effective allocation of credit, diversify credit and funding risks, and limits corruption and cronyism.</a:t>
            </a:r>
            <a:endParaRPr lang="en-US" dirty="0"/>
          </a:p>
        </p:txBody>
      </p:sp>
      <p:sp>
        <p:nvSpPr>
          <p:cNvPr id="2" name="Title 1"/>
          <p:cNvSpPr>
            <a:spLocks noGrp="1"/>
          </p:cNvSpPr>
          <p:nvPr>
            <p:ph type="title"/>
          </p:nvPr>
        </p:nvSpPr>
        <p:spPr/>
        <p:txBody>
          <a:bodyPr>
            <a:normAutofit fontScale="90000"/>
          </a:bodyPr>
          <a:lstStyle/>
          <a:p>
            <a:r>
              <a:rPr lang="en-US" dirty="0"/>
              <a:t>Government and Private Sector Financial </a:t>
            </a:r>
            <a:r>
              <a:rPr lang="en-US" dirty="0" smtClean="0"/>
              <a:t>Intermediation (continued)</a:t>
            </a:r>
            <a:endParaRPr lang="en-US" dirty="0"/>
          </a:p>
        </p:txBody>
      </p:sp>
    </p:spTree>
    <p:extLst>
      <p:ext uri="{BB962C8B-B14F-4D97-AF65-F5344CB8AC3E}">
        <p14:creationId xmlns:p14="http://schemas.microsoft.com/office/powerpoint/2010/main" val="2796870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6567"/>
            <a:ext cx="8411633" cy="3450696"/>
          </a:xfrm>
        </p:spPr>
        <p:txBody>
          <a:bodyPr>
            <a:normAutofit fontScale="92500" lnSpcReduction="10000"/>
          </a:bodyPr>
          <a:lstStyle/>
          <a:p>
            <a:r>
              <a:rPr lang="en-US" sz="2600" dirty="0" smtClean="0"/>
              <a:t>In Emerging Markets</a:t>
            </a:r>
            <a:r>
              <a:rPr lang="en-US" sz="2600" dirty="0" smtClean="0">
                <a:solidFill>
                  <a:srgbClr val="00B050"/>
                </a:solidFill>
              </a:rPr>
              <a:t>, financial intermediation is conducted by governmentally or semi</a:t>
            </a:r>
            <a:r>
              <a:rPr lang="en-US" altLang="zh-CN" sz="2600" dirty="0" smtClean="0">
                <a:solidFill>
                  <a:srgbClr val="00B050"/>
                </a:solidFill>
              </a:rPr>
              <a:t>-</a:t>
            </a:r>
            <a:r>
              <a:rPr lang="en-US" sz="2600" dirty="0" smtClean="0">
                <a:solidFill>
                  <a:srgbClr val="00B050"/>
                </a:solidFill>
              </a:rPr>
              <a:t>governmentally owned institutions.</a:t>
            </a:r>
          </a:p>
          <a:p>
            <a:r>
              <a:rPr lang="en-US" sz="2600" dirty="0" smtClean="0"/>
              <a:t>Private banks are controlled by family conglomerates</a:t>
            </a:r>
            <a:r>
              <a:rPr lang="en-US" sz="2600" dirty="0"/>
              <a:t> </a:t>
            </a:r>
            <a:r>
              <a:rPr lang="en-US" sz="2600" dirty="0" smtClean="0"/>
              <a:t>with close connections to government.</a:t>
            </a:r>
          </a:p>
          <a:p>
            <a:r>
              <a:rPr lang="en-US" sz="2600" dirty="0" smtClean="0"/>
              <a:t>Limited direct financing (financial markets)—the value of domestic corporate bonds grew from 18% of emerging countries’ GDP in 2005 to 23% by 2015. </a:t>
            </a:r>
          </a:p>
          <a:p>
            <a:r>
              <a:rPr lang="en-US" sz="2600" dirty="0" smtClean="0"/>
              <a:t>This means that governments perform several roles, as bank owners, managers and regulators.. </a:t>
            </a:r>
            <a:r>
              <a:rPr lang="en-US" sz="1700" dirty="0" err="1" smtClean="0">
                <a:solidFill>
                  <a:schemeClr val="tx1"/>
                </a:solidFill>
              </a:rPr>
              <a:t>Eg</a:t>
            </a:r>
            <a:r>
              <a:rPr lang="en-US" sz="1700" dirty="0" smtClean="0">
                <a:solidFill>
                  <a:schemeClr val="tx1"/>
                </a:solidFill>
              </a:rPr>
              <a:t>: china </a:t>
            </a:r>
          </a:p>
          <a:p>
            <a:pPr marL="0" indent="0">
              <a:buNone/>
            </a:pPr>
            <a:endParaRPr lang="en-US" dirty="0" smtClean="0"/>
          </a:p>
          <a:p>
            <a:endParaRPr lang="en-US" dirty="0" smtClean="0"/>
          </a:p>
          <a:p>
            <a:pPr marL="0" indent="0">
              <a:buNone/>
            </a:pPr>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a:t>Government and Private Sector Financial </a:t>
            </a:r>
            <a:r>
              <a:rPr lang="en-US" dirty="0" smtClean="0"/>
              <a:t>Intermediation (continued)</a:t>
            </a:r>
            <a:endParaRPr lang="en-US" dirty="0"/>
          </a:p>
        </p:txBody>
      </p:sp>
      <p:sp>
        <p:nvSpPr>
          <p:cNvPr id="4" name="TextBox 3"/>
          <p:cNvSpPr txBox="1"/>
          <p:nvPr/>
        </p:nvSpPr>
        <p:spPr>
          <a:xfrm>
            <a:off x="457200" y="1765646"/>
            <a:ext cx="8066632" cy="646331"/>
          </a:xfrm>
          <a:prstGeom prst="rect">
            <a:avLst/>
          </a:prstGeom>
          <a:noFill/>
        </p:spPr>
        <p:txBody>
          <a:bodyPr wrap="none" rtlCol="0">
            <a:spAutoFit/>
          </a:bodyPr>
          <a:lstStyle/>
          <a:p>
            <a:pPr marL="342900" indent="-342900">
              <a:buAutoNum type="arabicPeriod"/>
            </a:pPr>
            <a:r>
              <a:rPr lang="en-US" dirty="0" smtClean="0"/>
              <a:t>None of bank owed in US government; Germany none; </a:t>
            </a:r>
            <a:r>
              <a:rPr lang="en-US" dirty="0" err="1" smtClean="0"/>
              <a:t>gov</a:t>
            </a:r>
            <a:r>
              <a:rPr lang="en-US" dirty="0" smtClean="0"/>
              <a:t> cant be both roles</a:t>
            </a:r>
          </a:p>
          <a:p>
            <a:pPr marL="342900" indent="-342900">
              <a:buAutoNum type="arabicPeriod"/>
            </a:pPr>
            <a:endParaRPr lang="en-US" dirty="0"/>
          </a:p>
        </p:txBody>
      </p:sp>
    </p:spTree>
    <p:extLst>
      <p:ext uri="{BB962C8B-B14F-4D97-AF65-F5344CB8AC3E}">
        <p14:creationId xmlns:p14="http://schemas.microsoft.com/office/powerpoint/2010/main" val="2274258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government’s role as regulator is supported and </a:t>
            </a:r>
            <a:r>
              <a:rPr lang="en-US" dirty="0" smtClean="0">
                <a:solidFill>
                  <a:schemeClr val="accent3">
                    <a:lumMod val="75000"/>
                  </a:schemeClr>
                </a:solidFill>
              </a:rPr>
              <a:t>re-enforced by financial repression</a:t>
            </a:r>
            <a:r>
              <a:rPr lang="en-US" dirty="0" smtClean="0"/>
              <a:t>, a set of policies that allow them to channel resources to themselves rather than the private sector, as discussed earlier.</a:t>
            </a:r>
          </a:p>
          <a:p>
            <a:r>
              <a:rPr lang="en-US" dirty="0" smtClean="0"/>
              <a:t>But financial repression is far more extensive in emerging markets than in developed markets</a:t>
            </a:r>
            <a:r>
              <a:rPr lang="is-I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Banking Regulation Financial Repression</a:t>
            </a:r>
            <a:endParaRPr lang="en-US" dirty="0"/>
          </a:p>
        </p:txBody>
      </p:sp>
      <p:sp>
        <p:nvSpPr>
          <p:cNvPr id="5" name="TextBox 4"/>
          <p:cNvSpPr txBox="1"/>
          <p:nvPr/>
        </p:nvSpPr>
        <p:spPr>
          <a:xfrm>
            <a:off x="872067" y="5147229"/>
            <a:ext cx="5992346" cy="1200329"/>
          </a:xfrm>
          <a:prstGeom prst="rect">
            <a:avLst/>
          </a:prstGeom>
          <a:noFill/>
        </p:spPr>
        <p:txBody>
          <a:bodyPr wrap="none" rtlCol="0">
            <a:spAutoFit/>
          </a:bodyPr>
          <a:lstStyle/>
          <a:p>
            <a:pPr marL="342900" indent="-342900">
              <a:buAutoNum type="arabicPeriod"/>
            </a:pPr>
            <a:r>
              <a:rPr lang="en-US" dirty="0" smtClean="0"/>
              <a:t>Greece</a:t>
            </a:r>
          </a:p>
          <a:p>
            <a:pPr marL="342900" indent="-342900">
              <a:buAutoNum type="arabicPeriod"/>
            </a:pPr>
            <a:r>
              <a:rPr lang="en-US" dirty="0" smtClean="0"/>
              <a:t>China  </a:t>
            </a:r>
          </a:p>
          <a:p>
            <a:pPr marL="342900" indent="-342900">
              <a:buFontTx/>
              <a:buAutoNum type="arabicPeriod"/>
            </a:pPr>
            <a:r>
              <a:rPr lang="en-US" altLang="zh-CN" dirty="0" smtClean="0"/>
              <a:t>Brazil</a:t>
            </a:r>
          </a:p>
          <a:p>
            <a:pPr marL="342900" indent="-342900">
              <a:buFontTx/>
              <a:buAutoNum type="arabicPeriod"/>
            </a:pPr>
            <a:r>
              <a:rPr lang="en-US" altLang="zh-CN" dirty="0" smtClean="0"/>
              <a:t>Not only banks but also pension funds, concentrated risk</a:t>
            </a:r>
          </a:p>
        </p:txBody>
      </p:sp>
    </p:spTree>
    <p:extLst>
      <p:ext uri="{BB962C8B-B14F-4D97-AF65-F5344CB8AC3E}">
        <p14:creationId xmlns:p14="http://schemas.microsoft.com/office/powerpoint/2010/main" val="98805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267" y="2611966"/>
            <a:ext cx="8119533" cy="3636433"/>
          </a:xfrm>
        </p:spPr>
        <p:txBody>
          <a:bodyPr>
            <a:normAutofit fontScale="92500" lnSpcReduction="10000"/>
          </a:bodyPr>
          <a:lstStyle/>
          <a:p>
            <a:pPr marL="0" indent="0">
              <a:buNone/>
            </a:pPr>
            <a:r>
              <a:rPr lang="en-US" dirty="0" smtClean="0"/>
              <a:t>In </a:t>
            </a:r>
            <a:r>
              <a:rPr lang="en-US" dirty="0"/>
              <a:t>addition to the usual interest rate ceilings and market segmentation </a:t>
            </a:r>
            <a:r>
              <a:rPr lang="en-US" dirty="0" smtClean="0"/>
              <a:t>present </a:t>
            </a:r>
            <a:r>
              <a:rPr lang="en-US" dirty="0"/>
              <a:t>at times in developed </a:t>
            </a:r>
            <a:r>
              <a:rPr lang="en-US" dirty="0" smtClean="0"/>
              <a:t>countries, financial repression in emerging markets includes:</a:t>
            </a:r>
            <a:endParaRPr lang="en-US" dirty="0"/>
          </a:p>
          <a:p>
            <a:r>
              <a:rPr lang="en-US" dirty="0" smtClean="0"/>
              <a:t>A tight government control of private banks</a:t>
            </a:r>
          </a:p>
          <a:p>
            <a:r>
              <a:rPr lang="en-US" dirty="0" smtClean="0"/>
              <a:t> A tight government control or outright ownership of pension funds.</a:t>
            </a:r>
          </a:p>
          <a:p>
            <a:r>
              <a:rPr lang="en-US" dirty="0" smtClean="0"/>
              <a:t>Governments force banks and pension funds to lend money directly to the government.</a:t>
            </a:r>
          </a:p>
          <a:p>
            <a:r>
              <a:rPr lang="en-US" dirty="0" smtClean="0"/>
              <a:t>Governments have banks and pension funds participate in the floating of government debt.</a:t>
            </a:r>
          </a:p>
          <a:p>
            <a:pPr marL="0" indent="0">
              <a:buNone/>
            </a:pPr>
            <a:endParaRPr lang="en-US" dirty="0" smtClean="0"/>
          </a:p>
          <a:p>
            <a:pPr marL="0" indent="0">
              <a:buNone/>
            </a:pPr>
            <a:endParaRPr lang="en-US" dirty="0" smtClean="0"/>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Financial Repression (continued)</a:t>
            </a:r>
            <a:endParaRPr lang="en-US" dirty="0"/>
          </a:p>
        </p:txBody>
      </p:sp>
    </p:spTree>
    <p:extLst>
      <p:ext uri="{BB962C8B-B14F-4D97-AF65-F5344CB8AC3E}">
        <p14:creationId xmlns:p14="http://schemas.microsoft.com/office/powerpoint/2010/main" val="1530335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2123</TotalTime>
  <Words>1624</Words>
  <Application>Microsoft Macintosh PowerPoint</Application>
  <PresentationFormat>On-screen Show (4:3)</PresentationFormat>
  <Paragraphs>124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Candara</vt:lpstr>
      <vt:lpstr>Mangal</vt:lpstr>
      <vt:lpstr>Symbol</vt:lpstr>
      <vt:lpstr>华文新魏</vt:lpstr>
      <vt:lpstr>华文楷体</vt:lpstr>
      <vt:lpstr>Waveform</vt:lpstr>
      <vt:lpstr>Financial Markets: Regulations And Reforms </vt:lpstr>
      <vt:lpstr>Emerging Market  Financial Regulations And Reforms</vt:lpstr>
      <vt:lpstr>1. Government and Private Sector Financial Intermediation </vt:lpstr>
      <vt:lpstr>1. Government and Private Sector Financial Intermediation (continued)</vt:lpstr>
      <vt:lpstr>In today’s environment Financial Repression Takes Two Forms:</vt:lpstr>
      <vt:lpstr>Government and Private Sector Financial Intermediation (continued)</vt:lpstr>
      <vt:lpstr>Government and Private Sector Financial Intermediation (continued)</vt:lpstr>
      <vt:lpstr>Banking Regulation Financial Repression</vt:lpstr>
      <vt:lpstr>Financial Repression (continued)</vt:lpstr>
      <vt:lpstr>The Rise of Connected Lending And Abacus Banking</vt:lpstr>
      <vt:lpstr>Connected Lending</vt:lpstr>
      <vt:lpstr>4. Abacus Banking </vt:lpstr>
      <vt:lpstr>Abacus Banking:  A Fragile Banking System</vt:lpstr>
      <vt:lpstr>Magnifying of credit risks</vt:lpstr>
      <vt:lpstr>China’s Brewing Debt Crisis Is A Thousand That Of Greece:</vt:lpstr>
      <vt:lpstr>EM Financial Reforms-Deregulation</vt:lpstr>
      <vt:lpstr>Highlights Of EM Reforms</vt:lpstr>
      <vt:lpstr>Financial Reforms And Banking Crises</vt:lpstr>
      <vt:lpstr>Thai Financial Reforms  (Malcolm Cook, 2008)</vt:lpstr>
      <vt:lpstr>Thai Financial Reforms (continued)</vt:lpstr>
      <vt:lpstr>Indonesia’s Financial Reforms</vt:lpstr>
      <vt:lpstr>Indonesia Financial Reforms (continued)</vt:lpstr>
    </vt:vector>
  </TitlesOfParts>
  <Company>Long Island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 Regulation And Reform </dc:title>
  <dc:creator>Panos Mourdoukoutas</dc:creator>
  <cp:lastModifiedBy>Chan Mengqi</cp:lastModifiedBy>
  <cp:revision>123</cp:revision>
  <dcterms:created xsi:type="dcterms:W3CDTF">2016-10-10T19:26:33Z</dcterms:created>
  <dcterms:modified xsi:type="dcterms:W3CDTF">2018-11-14T16:18:23Z</dcterms:modified>
</cp:coreProperties>
</file>