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Helvetica Neu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8C71BF0-B264-4A68-BF79-6F4F83043B20}">
  <a:tblStyle styleId="{D8C71BF0-B264-4A68-BF79-6F4F83043B2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HelveticaNeue-bold.fntdata"/><Relationship Id="rId12" Type="http://schemas.openxmlformats.org/officeDocument/2006/relationships/slide" Target="slides/slide5.xml"/><Relationship Id="rId34" Type="http://schemas.openxmlformats.org/officeDocument/2006/relationships/font" Target="fonts/HelveticaNeue-regular.fntdata"/><Relationship Id="rId15" Type="http://schemas.openxmlformats.org/officeDocument/2006/relationships/slide" Target="slides/slide8.xml"/><Relationship Id="rId37" Type="http://schemas.openxmlformats.org/officeDocument/2006/relationships/font" Target="fonts/HelveticaNeue-boldItalic.fntdata"/><Relationship Id="rId14" Type="http://schemas.openxmlformats.org/officeDocument/2006/relationships/slide" Target="slides/slide7.xml"/><Relationship Id="rId36" Type="http://schemas.openxmlformats.org/officeDocument/2006/relationships/font" Target="fonts/HelveticaNeue-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14ad31957_2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514ad31957_2_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Our final project is … </a:t>
            </a:r>
            <a:endParaRPr/>
          </a:p>
          <a:p>
            <a:pPr indent="0" lvl="0" marL="0" rtl="0" algn="l">
              <a:spcBef>
                <a:spcPts val="0"/>
              </a:spcBef>
              <a:spcAft>
                <a:spcPts val="0"/>
              </a:spcAft>
              <a:buNone/>
            </a:pPr>
            <a:r>
              <a:rPr lang="en"/>
              <a:t>I am … </a:t>
            </a:r>
            <a:endParaRPr/>
          </a:p>
        </p:txBody>
      </p:sp>
      <p:sp>
        <p:nvSpPr>
          <p:cNvPr id="125" name="Google Shape;125;g514ad31957_2_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14ad31957_0_1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
                <a:latin typeface="Helvetica Neue"/>
                <a:ea typeface="Helvetica Neue"/>
                <a:cs typeface="Helvetica Neue"/>
                <a:sym typeface="Helvetica Neue"/>
              </a:rPr>
              <a:t>We also choose 2 </a:t>
            </a:r>
            <a:r>
              <a:rPr lang="en">
                <a:solidFill>
                  <a:schemeClr val="dk1"/>
                </a:solidFill>
                <a:latin typeface="Helvetica Neue"/>
                <a:ea typeface="Helvetica Neue"/>
                <a:cs typeface="Helvetica Neue"/>
                <a:sym typeface="Helvetica Neue"/>
              </a:rPr>
              <a:t>p</a:t>
            </a:r>
            <a:r>
              <a:rPr lang="en">
                <a:solidFill>
                  <a:schemeClr val="dk1"/>
                </a:solidFill>
                <a:latin typeface="Helvetica Neue"/>
                <a:ea typeface="Helvetica Neue"/>
                <a:cs typeface="Helvetica Neue"/>
                <a:sym typeface="Helvetica Neue"/>
              </a:rPr>
              <a:t>rescriptions that show obvious difference between patients die within 1 year and patients not. </a:t>
            </a:r>
            <a:endParaRPr>
              <a:solidFill>
                <a:schemeClr val="dk1"/>
              </a:solidFill>
              <a:latin typeface="Helvetica Neue"/>
              <a:ea typeface="Helvetica Neue"/>
              <a:cs typeface="Helvetica Neue"/>
              <a:sym typeface="Helvetica Neue"/>
            </a:endParaRPr>
          </a:p>
          <a:p>
            <a:pPr indent="0" lvl="0" marL="0" rtl="0" algn="l">
              <a:spcBef>
                <a:spcPts val="640"/>
              </a:spcBef>
              <a:spcAft>
                <a:spcPts val="0"/>
              </a:spcAft>
              <a:buNone/>
            </a:pPr>
            <a:r>
              <a:rPr lang="en">
                <a:solidFill>
                  <a:schemeClr val="dk1"/>
                </a:solidFill>
                <a:latin typeface="Helvetica Neue"/>
                <a:ea typeface="Helvetica Neue"/>
                <a:cs typeface="Helvetica Neue"/>
                <a:sym typeface="Helvetica Neue"/>
              </a:rPr>
              <a:t>We can easily see the peak shift to larger number for patients die within 1 year.</a:t>
            </a:r>
            <a:endParaRPr>
              <a:solidFill>
                <a:schemeClr val="dk1"/>
              </a:solidFill>
              <a:latin typeface="Helvetica Neue"/>
              <a:ea typeface="Helvetica Neue"/>
              <a:cs typeface="Helvetica Neue"/>
              <a:sym typeface="Helvetica Neue"/>
            </a:endParaRPr>
          </a:p>
          <a:p>
            <a:pPr indent="0" lvl="0" marL="0" rtl="0" algn="l">
              <a:spcBef>
                <a:spcPts val="640"/>
              </a:spcBef>
              <a:spcAft>
                <a:spcPts val="0"/>
              </a:spcAft>
              <a:buNone/>
            </a:pPr>
            <a:r>
              <a:t/>
            </a:r>
            <a:endParaRPr>
              <a:latin typeface="Helvetica Neue"/>
              <a:ea typeface="Helvetica Neue"/>
              <a:cs typeface="Helvetica Neue"/>
              <a:sym typeface="Helvetica Neue"/>
            </a:endParaRPr>
          </a:p>
          <a:p>
            <a:pPr indent="0" lvl="0" marL="0" rtl="0" algn="l">
              <a:spcBef>
                <a:spcPts val="640"/>
              </a:spcBef>
              <a:spcAft>
                <a:spcPts val="0"/>
              </a:spcAft>
              <a:buNone/>
            </a:pPr>
            <a:r>
              <a:rPr lang="en">
                <a:latin typeface="Helvetica Neue"/>
                <a:ea typeface="Helvetica Neue"/>
                <a:cs typeface="Helvetica Neue"/>
                <a:sym typeface="Helvetica Neue"/>
              </a:rPr>
              <a:t>Prescription: Potassium Chloride and NS, All patients </a:t>
            </a:r>
            <a:endParaRPr>
              <a:latin typeface="Helvetica Neue"/>
              <a:ea typeface="Helvetica Neue"/>
              <a:cs typeface="Helvetica Neue"/>
              <a:sym typeface="Helvetica Neue"/>
            </a:endParaRPr>
          </a:p>
          <a:p>
            <a:pPr indent="0" lvl="0" marL="0" rtl="0" algn="l">
              <a:spcBef>
                <a:spcPts val="640"/>
              </a:spcBef>
              <a:spcAft>
                <a:spcPts val="0"/>
              </a:spcAft>
              <a:buNone/>
            </a:pPr>
            <a:r>
              <a:rPr lang="en">
                <a:latin typeface="Helvetica Neue"/>
                <a:ea typeface="Helvetica Neue"/>
                <a:cs typeface="Helvetica Neue"/>
                <a:sym typeface="Helvetica Neue"/>
              </a:rPr>
              <a:t>Two typical </a:t>
            </a:r>
            <a:endParaRPr>
              <a:latin typeface="Helvetica Neue"/>
              <a:ea typeface="Helvetica Neue"/>
              <a:cs typeface="Helvetica Neue"/>
              <a:sym typeface="Helvetica Neue"/>
            </a:endParaRPr>
          </a:p>
          <a:p>
            <a:pPr indent="0" lvl="0" marL="0" rtl="0" algn="l">
              <a:spcBef>
                <a:spcPts val="640"/>
              </a:spcBef>
              <a:spcAft>
                <a:spcPts val="0"/>
              </a:spcAft>
              <a:buNone/>
            </a:pPr>
            <a:r>
              <a:rPr lang="en">
                <a:latin typeface="Helvetica Neue"/>
                <a:ea typeface="Helvetica Neue"/>
                <a:cs typeface="Helvetica Neue"/>
                <a:sym typeface="Helvetica Neue"/>
              </a:rPr>
              <a:t>Shift </a:t>
            </a:r>
            <a:endParaRPr/>
          </a:p>
        </p:txBody>
      </p:sp>
      <p:sp>
        <p:nvSpPr>
          <p:cNvPr id="193" name="Google Shape;193;g514ad31957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14ad31957_0_1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 sz="1500">
                <a:solidFill>
                  <a:srgbClr val="7F7F7F"/>
                </a:solidFill>
                <a:latin typeface="Helvetica Neue"/>
                <a:ea typeface="Helvetica Neue"/>
                <a:cs typeface="Helvetica Neue"/>
                <a:sym typeface="Helvetica Neue"/>
              </a:rPr>
              <a:t>We </a:t>
            </a:r>
            <a:r>
              <a:rPr lang="en" sz="1500">
                <a:solidFill>
                  <a:srgbClr val="7F7F7F"/>
                </a:solidFill>
                <a:latin typeface="Helvetica Neue"/>
                <a:ea typeface="Helvetica Neue"/>
                <a:cs typeface="Helvetica Neue"/>
                <a:sym typeface="Helvetica Neue"/>
              </a:rPr>
              <a:t>start our examination into lab values with </a:t>
            </a:r>
            <a:r>
              <a:rPr lang="en" sz="1500">
                <a:solidFill>
                  <a:srgbClr val="7F7F7F"/>
                </a:solidFill>
                <a:latin typeface="Helvetica Neue"/>
                <a:ea typeface="Helvetica Neue"/>
                <a:cs typeface="Helvetica Neue"/>
                <a:sym typeface="Helvetica Neue"/>
              </a:rPr>
              <a:t>a common test, white blood cell count in blood test. Tests usually have values within certain bounds. Therefore we took average, max and min values of WBC counts of a patient's all tests. However, we could see some difference for these numerical values from the plots but not significant. </a:t>
            </a:r>
            <a:endParaRPr/>
          </a:p>
        </p:txBody>
      </p:sp>
      <p:sp>
        <p:nvSpPr>
          <p:cNvPr id="201" name="Google Shape;201;g514ad31957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14ad31957_0_1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 sz="1500">
                <a:solidFill>
                  <a:srgbClr val="7F7F7F"/>
                </a:solidFill>
                <a:latin typeface="Helvetica Neue"/>
                <a:ea typeface="Helvetica Neue"/>
                <a:cs typeface="Helvetica Neue"/>
                <a:sym typeface="Helvetica Neue"/>
              </a:rPr>
              <a:t> Then, we wanted a more effective indicator. We found there is a flag value indicates the abnormality of every lab test in each lab item. We calculate the abnormality percentage and this time the difference between two outcomes is obvious. Which makes sense in reality, the higher the percentage, the higher the risk of mortality. This feature is also very effective for glucose value.</a:t>
            </a:r>
            <a:endParaRPr sz="1500">
              <a:solidFill>
                <a:srgbClr val="7F7F7F"/>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sp>
        <p:nvSpPr>
          <p:cNvPr id="210" name="Google Shape;210;g514ad31957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14ad31957_2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514ad31957_2_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640"/>
              </a:spcBef>
              <a:spcAft>
                <a:spcPts val="0"/>
              </a:spcAft>
              <a:buNone/>
            </a:pPr>
            <a:r>
              <a:rPr lang="en"/>
              <a:t>Other than plotting Kernel density estimation for our features, we also conducted a scatter plot matrix, which helps us check the redundancy of our features. For example, the left figure show plots between each two average lab values. The masses indicate they are mostly nonlinear.  Which means we could possibly include all lab values in our feature sets.  </a:t>
            </a:r>
            <a:endParaRPr/>
          </a:p>
        </p:txBody>
      </p:sp>
      <p:sp>
        <p:nvSpPr>
          <p:cNvPr id="219" name="Google Shape;219;g514ad31957_2_1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14ad31957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514ad31957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This is a summary table of all features that we select based on previous paper results, our exploratory data analysis and scatter plot matrix, consisting of 6 major categories, 256 features in total after one-hot encoding. </a:t>
            </a:r>
            <a:endParaRPr/>
          </a:p>
        </p:txBody>
      </p:sp>
      <p:sp>
        <p:nvSpPr>
          <p:cNvPr id="227" name="Google Shape;227;g514ad31957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14ad31957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514ad31957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For data preprocessing, we mainly did two things: data normalization, which is a very common method to avoid the effect of outliers, to increase the convergence rate for gradient descent model such as artificial neural network, a model we later tried, and may increase the accuracy score.</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We have a imbalanced dataset </a:t>
            </a:r>
            <a:r>
              <a:rPr lang="en">
                <a:solidFill>
                  <a:schemeClr val="dk1"/>
                </a:solidFill>
                <a:latin typeface="Calibri"/>
                <a:ea typeface="Calibri"/>
                <a:cs typeface="Calibri"/>
                <a:sym typeface="Calibri"/>
              </a:rPr>
              <a:t>w</a:t>
            </a:r>
            <a:r>
              <a:rPr lang="en">
                <a:solidFill>
                  <a:schemeClr val="dk1"/>
                </a:solidFill>
                <a:latin typeface="Calibri"/>
                <a:ea typeface="Calibri"/>
                <a:cs typeface="Calibri"/>
                <a:sym typeface="Calibri"/>
              </a:rPr>
              <a:t>ith 27.4%  prevalence of mortality. We use a </a:t>
            </a:r>
            <a:r>
              <a:rPr lang="en">
                <a:solidFill>
                  <a:schemeClr val="dk1"/>
                </a:solidFill>
                <a:latin typeface="Calibri"/>
                <a:ea typeface="Calibri"/>
                <a:cs typeface="Calibri"/>
                <a:sym typeface="Calibri"/>
              </a:rPr>
              <a:t>technique called SMOTE to generate synthetic samples which has outcome of death. We use more metrics </a:t>
            </a:r>
            <a:endParaRPr/>
          </a:p>
        </p:txBody>
      </p:sp>
      <p:sp>
        <p:nvSpPr>
          <p:cNvPr id="235" name="Google Shape;235;g514ad31957_0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14ad31957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514ad31957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In our modeling part, we try 3 different kinds of models to solve our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first start with a very simple linear model. Logistic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try to use random forest, a very typical ensemble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since </a:t>
            </a:r>
            <a:r>
              <a:rPr lang="en">
                <a:solidFill>
                  <a:schemeClr val="dk1"/>
                </a:solidFill>
              </a:rPr>
              <a:t>. deep learning model can do lots of amazing thing today </a:t>
            </a:r>
            <a:r>
              <a:rPr lang="en"/>
              <a:t>and </a:t>
            </a:r>
            <a:r>
              <a:rPr lang="en"/>
              <a:t>we have a large amount of data, we choose artificial neural network to solve our task.</a:t>
            </a:r>
            <a:endParaRPr/>
          </a:p>
          <a:p>
            <a:pPr indent="-298450" lvl="0" marL="457200" rtl="0" algn="l">
              <a:spcBef>
                <a:spcPts val="0"/>
              </a:spcBef>
              <a:spcAft>
                <a:spcPts val="0"/>
              </a:spcAft>
              <a:buSzPts val="1100"/>
              <a:buAutoNum type="arabicPeriod"/>
            </a:pPr>
            <a:r>
              <a:rPr lang="en"/>
              <a:t>Logistic Regression model. Has lowest complexity.  </a:t>
            </a:r>
            <a:endParaRPr/>
          </a:p>
          <a:p>
            <a:pPr indent="-298450" lvl="0" marL="457200" rtl="0" algn="l">
              <a:spcBef>
                <a:spcPts val="0"/>
              </a:spcBef>
              <a:spcAft>
                <a:spcPts val="0"/>
              </a:spcAft>
              <a:buSzPts val="1100"/>
              <a:buAutoNum type="arabicPeriod"/>
            </a:pPr>
            <a:r>
              <a:rPr lang="en"/>
              <a:t>Random forest. Ensemble, ensemble multiple randomly generated decision trees</a:t>
            </a:r>
            <a:endParaRPr/>
          </a:p>
          <a:p>
            <a:pPr indent="-298450" lvl="0" marL="457200" rtl="0" algn="l">
              <a:spcBef>
                <a:spcPts val="0"/>
              </a:spcBef>
              <a:spcAft>
                <a:spcPts val="0"/>
              </a:spcAft>
              <a:buSzPts val="1100"/>
              <a:buAutoNum type="arabicPeriod"/>
            </a:pPr>
            <a:r>
              <a:rPr lang="en"/>
              <a:t>Artificial neural network. It is currently very popular architecture for predictive model. Deep learning nowadays can do lots amazing things because it has strong representational power to approximate any functions.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3" name="Google Shape;243;g514ad31957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7007084a5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57007084a5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Simple, general</a:t>
            </a:r>
            <a:endParaRPr/>
          </a:p>
          <a:p>
            <a:pPr indent="-298450" lvl="0" marL="457200" rtl="0" algn="l">
              <a:spcBef>
                <a:spcPts val="0"/>
              </a:spcBef>
              <a:spcAft>
                <a:spcPts val="0"/>
              </a:spcAft>
              <a:buClr>
                <a:schemeClr val="dk1"/>
              </a:buClr>
              <a:buSzPts val="1100"/>
              <a:buAutoNum type="arabicPeriod"/>
            </a:pPr>
            <a:r>
              <a:rPr lang="en">
                <a:solidFill>
                  <a:schemeClr val="dk1"/>
                </a:solidFill>
              </a:rPr>
              <a:t>Logistic Regression model. Has lowest complexity.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It is linear model because its decision boundary is a linear hyper-plane.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Perform good on linearly separable dataset</a:t>
            </a:r>
            <a:endParaRPr>
              <a:solidFill>
                <a:schemeClr val="dk1"/>
              </a:solidFill>
            </a:endParaRPr>
          </a:p>
          <a:p>
            <a:pPr indent="0" lvl="0" marL="0" rtl="0" algn="l">
              <a:spcBef>
                <a:spcPts val="0"/>
              </a:spcBef>
              <a:spcAft>
                <a:spcPts val="0"/>
              </a:spcAft>
              <a:buNone/>
            </a:pPr>
            <a:r>
              <a:t/>
            </a:r>
            <a:endParaRPr/>
          </a:p>
        </p:txBody>
      </p:sp>
      <p:sp>
        <p:nvSpPr>
          <p:cNvPr id="250" name="Google Shape;250;g57007084a5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7007084a5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57007084a5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It is a widely-used ensemble model. Decision tree is easy to overfit dataset. Random Forest algorithm basically ensemble  randomly generated decision trees. This algorithm improve the generalization of </a:t>
            </a:r>
            <a:r>
              <a:rPr lang="en"/>
              <a:t>decision</a:t>
            </a:r>
            <a:r>
              <a:rPr lang="en"/>
              <a:t> trees.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Don’t need to scale the data</a:t>
            </a:r>
            <a:endParaRPr/>
          </a:p>
          <a:p>
            <a:pPr indent="-298450" lvl="0" marL="457200" rtl="0" algn="l">
              <a:spcBef>
                <a:spcPts val="0"/>
              </a:spcBef>
              <a:spcAft>
                <a:spcPts val="0"/>
              </a:spcAft>
              <a:buSzPts val="1100"/>
              <a:buAutoNum type="arabicPeriod"/>
            </a:pPr>
            <a:r>
              <a:rPr lang="en"/>
              <a:t>Perform good on non-linear problem</a:t>
            </a:r>
            <a:endParaRPr/>
          </a:p>
          <a:p>
            <a:pPr indent="-298450" lvl="0" marL="457200" rtl="0" algn="l">
              <a:spcBef>
                <a:spcPts val="0"/>
              </a:spcBef>
              <a:spcAft>
                <a:spcPts val="0"/>
              </a:spcAft>
              <a:buSzPts val="1100"/>
              <a:buAutoNum type="arabicPeriod"/>
            </a:pPr>
            <a:r>
              <a:rPr lang="en"/>
              <a:t>Fast algorithm if we use parallel computing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4.  Still easy to overfit</a:t>
            </a:r>
            <a:endParaRPr/>
          </a:p>
          <a:p>
            <a:pPr indent="0" lvl="0" marL="0" rtl="0" algn="l">
              <a:spcBef>
                <a:spcPts val="0"/>
              </a:spcBef>
              <a:spcAft>
                <a:spcPts val="0"/>
              </a:spcAft>
              <a:buNone/>
            </a:pPr>
            <a:r>
              <a:rPr lang="en"/>
              <a:t>   5. It has a limitation of its performance.  Performance is hard to improve if we have more samples.</a:t>
            </a:r>
            <a:endParaRPr/>
          </a:p>
          <a:p>
            <a:pPr indent="0" lvl="0" marL="0" rtl="0" algn="l">
              <a:spcBef>
                <a:spcPts val="0"/>
              </a:spcBef>
              <a:spcAft>
                <a:spcPts val="0"/>
              </a:spcAft>
              <a:buNone/>
            </a:pPr>
            <a:r>
              <a:rPr lang="en"/>
              <a:t>  6. Sensitive to hyper-parameters.</a:t>
            </a:r>
            <a:endParaRPr/>
          </a:p>
          <a:p>
            <a:pPr indent="0" lvl="0" marL="0" rtl="0" algn="l">
              <a:spcBef>
                <a:spcPts val="0"/>
              </a:spcBef>
              <a:spcAft>
                <a:spcPts val="0"/>
              </a:spcAft>
              <a:buNone/>
            </a:pPr>
            <a:r>
              <a:rPr lang="en"/>
              <a:t> </a:t>
            </a:r>
            <a:endParaRPr/>
          </a:p>
        </p:txBody>
      </p:sp>
      <p:sp>
        <p:nvSpPr>
          <p:cNvPr id="260" name="Google Shape;260;g57007084a5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7007084a5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57007084a5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Most powerful model nowaday. Perform amazingly on some hard problems. Alpha-go zero can beat human </a:t>
            </a:r>
            <a:r>
              <a:rPr lang="en"/>
              <a:t>chess player.</a:t>
            </a:r>
            <a:endParaRPr/>
          </a:p>
          <a:p>
            <a:pPr indent="0" lvl="0" marL="0" rtl="0" algn="l">
              <a:spcBef>
                <a:spcPts val="0"/>
              </a:spcBef>
              <a:spcAft>
                <a:spcPts val="0"/>
              </a:spcAft>
              <a:buNone/>
            </a:pPr>
            <a:r>
              <a:rPr lang="en"/>
              <a:t> </a:t>
            </a:r>
            <a:r>
              <a:rPr lang="en"/>
              <a:t>Feedforward fully-connected neural network</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1 . Large amount of data</a:t>
            </a:r>
            <a:endParaRPr/>
          </a:p>
          <a:p>
            <a:pPr indent="0" lvl="0" marL="0" rtl="0" algn="l">
              <a:spcBef>
                <a:spcPts val="0"/>
              </a:spcBef>
              <a:spcAft>
                <a:spcPts val="0"/>
              </a:spcAft>
              <a:buNone/>
            </a:pPr>
            <a:r>
              <a:rPr lang="en"/>
              <a:t>2. Training slow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Strong expressive power</a:t>
            </a:r>
            <a:endParaRPr/>
          </a:p>
          <a:p>
            <a:pPr indent="0" lvl="0" marL="0" rtl="0" algn="l">
              <a:spcBef>
                <a:spcPts val="0"/>
              </a:spcBef>
              <a:spcAft>
                <a:spcPts val="0"/>
              </a:spcAft>
              <a:buNone/>
            </a:pPr>
            <a:r>
              <a:rPr lang="en"/>
              <a:t>4. Generalization well</a:t>
            </a:r>
            <a:endParaRPr/>
          </a:p>
        </p:txBody>
      </p:sp>
      <p:sp>
        <p:nvSpPr>
          <p:cNvPr id="270" name="Google Shape;270;g57007084a5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14ad3195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514ad31957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We are going to make an introduction to our topic as well as our EDA. Then is how we select and manipulate the data. Last we put the data into the models we select and see what we can find. </a:t>
            </a:r>
            <a:endParaRPr/>
          </a:p>
        </p:txBody>
      </p:sp>
      <p:sp>
        <p:nvSpPr>
          <p:cNvPr id="132" name="Google Shape;132;g514ad31957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91cf5942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91cf5942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 the generalization performance of a model. We use it to tune hyper-parameters. In K-fold cross-validation, the training data are split once and for all into K equal sized sets chosen at random. Then train our model on (K-1) dataset. Test on the other one dataset not involved in training. Do the same thing K times but every time we use different pieces of dataset. (Approximate)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7007084a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7007084a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14ad31957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514ad31957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ROC curve show the ability of </a:t>
            </a:r>
            <a:r>
              <a:rPr lang="en"/>
              <a:t>discrimination of the model. The curve is closer to the upper left corner, the better it is. The blue curve is the roc curve of ANN. We can see that ANN has the best shape and it has highest AUC scores.</a:t>
            </a:r>
            <a:r>
              <a:rPr lang="en"/>
              <a:t> </a:t>
            </a:r>
            <a:endParaRPr/>
          </a:p>
        </p:txBody>
      </p:sp>
      <p:sp>
        <p:nvSpPr>
          <p:cNvPr id="294" name="Google Shape;294;g514ad31957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7007084a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7007084a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five metrics to measure the performance of our models, which are accuracy precision, recall, f1-score and area-under-curve(short for </a:t>
            </a:r>
            <a:r>
              <a:rPr lang="en"/>
              <a:t>AUC</a:t>
            </a:r>
            <a:r>
              <a:rPr lang="en"/>
              <a:t>).</a:t>
            </a:r>
            <a:endParaRPr/>
          </a:p>
          <a:p>
            <a:pPr indent="0" lvl="0" marL="0" rtl="0" algn="l">
              <a:spcBef>
                <a:spcPts val="0"/>
              </a:spcBef>
              <a:spcAft>
                <a:spcPts val="0"/>
              </a:spcAft>
              <a:buNone/>
            </a:pPr>
            <a:r>
              <a:rPr lang="en"/>
              <a:t>We also compare the performance of models between using oversampling method SMOTE and not using.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that ANN model without oversampling has the best performance on our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we find oversampling using SMOTE technique improves Logistic Regression performance I think the reason is that Logistic regression is sensitive to the ratio of positive samples and negative samples. While it makes Random forest and ANN’s performance suffer becuase it add too much noise to the training data.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7007084a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7007084a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make a bar plot to show that ANN outperform the other models generally. Although Random forest has a very high precision, we find that it is because the random forest overfit the data and it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14ad31957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g514ad31957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Among the machine learning models that we apply, multi-layer perceptron, a deep-learning model, outperforms other models by an AUC score of over 20%. One of disadvantage of those machine learning model is lack of interpretability of features. We could show feature importance using F-score provided by XGBoost. However, we could get more insight and more confidence on feature evaluation if we could use statistical methods such as Chi-square test to get p-values of different variables. For this project, we leave note events untouched. Natural Language Processing(NLP) is a very popular direction right now in machine learning. It is worthy if we could investigate the relation between 1-year mortality and clinical notes by applying NLP models.  </a:t>
            </a:r>
            <a:endParaRPr/>
          </a:p>
        </p:txBody>
      </p:sp>
      <p:sp>
        <p:nvSpPr>
          <p:cNvPr id="313" name="Google Shape;313;g514ad31957_0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14ad31957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514ad31957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514ad31957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14ad31957_2_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 sz="1000"/>
              <a:t>1-year Mortality Prediction is one of the primary outcomes of interest of a hospital admission. Say, if a patient is predicted dying within 1 year, more specialized course of action should be involved to avoid mortality. </a:t>
            </a:r>
            <a:endParaRPr sz="1000"/>
          </a:p>
          <a:p>
            <a:pPr indent="0" lvl="0" marL="0" rtl="0" algn="l">
              <a:lnSpc>
                <a:spcPct val="150000"/>
              </a:lnSpc>
              <a:spcBef>
                <a:spcPts val="640"/>
              </a:spcBef>
              <a:spcAft>
                <a:spcPts val="0"/>
              </a:spcAft>
              <a:buNone/>
            </a:pPr>
            <a:r>
              <a:rPr lang="en" sz="1000"/>
              <a:t>I say one year I mean </a:t>
            </a:r>
            <a:r>
              <a:rPr lang="en" sz="1000"/>
              <a:t>within one year after most recently being discharged from the hospital. We formulate prediction as a binary classification task， 1 for yes,  0 for no</a:t>
            </a:r>
            <a:endParaRPr sz="1050">
              <a:solidFill>
                <a:schemeClr val="dk1"/>
              </a:solidFill>
              <a:latin typeface="Helvetica Neue"/>
              <a:ea typeface="Helvetica Neue"/>
              <a:cs typeface="Helvetica Neue"/>
              <a:sym typeface="Helvetica Neue"/>
            </a:endParaRPr>
          </a:p>
        </p:txBody>
      </p:sp>
      <p:sp>
        <p:nvSpPr>
          <p:cNvPr id="138" name="Google Shape;138;g514ad31957_2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91cf5942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91cf5942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went through all the tables, read some reference, </a:t>
            </a:r>
            <a:endParaRPr/>
          </a:p>
          <a:p>
            <a:pPr indent="0" lvl="0" marL="0" rtl="0" algn="l">
              <a:spcBef>
                <a:spcPts val="0"/>
              </a:spcBef>
              <a:spcAft>
                <a:spcPts val="0"/>
              </a:spcAft>
              <a:buNone/>
            </a:pPr>
            <a:r>
              <a:rPr lang="en"/>
              <a:t>and then decided to explore more about these listed variables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14ad31957_0_1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plot their age distribution, (blue for survival and red for dead) </a:t>
            </a:r>
            <a:endParaRPr/>
          </a:p>
          <a:p>
            <a:pPr indent="0" lvl="0" marL="0" rtl="0" algn="l">
              <a:spcBef>
                <a:spcPts val="0"/>
              </a:spcBef>
              <a:spcAft>
                <a:spcPts val="0"/>
              </a:spcAft>
              <a:buNone/>
            </a:pPr>
            <a:r>
              <a:rPr lang="en"/>
              <a:t>We hope to focus on whose age is between normal range.</a:t>
            </a:r>
            <a:endParaRPr/>
          </a:p>
          <a:p>
            <a:pPr indent="0" lvl="0" marL="0" rtl="0" algn="l">
              <a:spcBef>
                <a:spcPts val="0"/>
              </a:spcBef>
              <a:spcAft>
                <a:spcPts val="0"/>
              </a:spcAft>
              <a:buNone/>
            </a:pPr>
            <a:r>
              <a:rPr lang="en"/>
              <a:t>Rule out newborns and  whose age is extremely large. </a:t>
            </a:r>
            <a:endParaRPr/>
          </a:p>
          <a:p>
            <a:pPr indent="0" lvl="0" marL="0" rtl="0" algn="l">
              <a:spcBef>
                <a:spcPts val="0"/>
              </a:spcBef>
              <a:spcAft>
                <a:spcPts val="0"/>
              </a:spcAft>
              <a:buNone/>
            </a:pPr>
            <a:r>
              <a:rPr lang="en" sz="1000">
                <a:latin typeface="Helvetica Neue"/>
                <a:ea typeface="Helvetica Neue"/>
                <a:cs typeface="Helvetica Neue"/>
                <a:sym typeface="Helvetica Neue"/>
              </a:rPr>
              <a:t>46520  (7874 newborns + 199&gt;300-year-old)  36655 </a:t>
            </a:r>
            <a:endParaRPr sz="1000">
              <a:latin typeface="Helvetica Neue"/>
              <a:ea typeface="Helvetica Neue"/>
              <a:cs typeface="Helvetica Neue"/>
              <a:sym typeface="Helvetica Neue"/>
            </a:endParaRPr>
          </a:p>
          <a:p>
            <a:pPr indent="0" lvl="0" marL="0" rtl="0" algn="l">
              <a:spcBef>
                <a:spcPts val="0"/>
              </a:spcBef>
              <a:spcAft>
                <a:spcPts val="0"/>
              </a:spcAft>
              <a:buNone/>
            </a:pPr>
            <a:r>
              <a:t/>
            </a:r>
            <a:endParaRPr/>
          </a:p>
        </p:txBody>
      </p:sp>
      <p:sp>
        <p:nvSpPr>
          <p:cNvPr id="151" name="Google Shape;151;g514ad31957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91cf59426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explore the difference between female and male. It seems that female are more </a:t>
            </a:r>
            <a:r>
              <a:rPr lang="en"/>
              <a:t>susceptible.</a:t>
            </a:r>
            <a:endParaRPr/>
          </a:p>
        </p:txBody>
      </p:sp>
      <p:sp>
        <p:nvSpPr>
          <p:cNvPr id="160" name="Google Shape;160;g591cf5942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91cf59426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investigate patients marital status. Only widowed show obvious difference and we think it might because their old age. </a:t>
            </a:r>
            <a:endParaRPr/>
          </a:p>
        </p:txBody>
      </p:sp>
      <p:sp>
        <p:nvSpPr>
          <p:cNvPr id="168" name="Google Shape;168;g591cf59426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14ad31957_0_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we explore some number features, such as their total length of stay in hospital, their total length of stay in ICU. </a:t>
            </a:r>
            <a:endParaRPr/>
          </a:p>
          <a:p>
            <a:pPr indent="0" lvl="0" marL="0" rtl="0" algn="l">
              <a:spcBef>
                <a:spcPts val="0"/>
              </a:spcBef>
              <a:spcAft>
                <a:spcPts val="0"/>
              </a:spcAft>
              <a:buNone/>
            </a:pPr>
            <a:r>
              <a:rPr lang="en"/>
              <a:t>We can pay more attention to the non-overlapping area. Patients die within 1 year seems to have longer stay both in hospital and in ICU</a:t>
            </a:r>
            <a:endParaRPr/>
          </a:p>
          <a:p>
            <a:pPr indent="0" lvl="0" marL="0" rtl="0" algn="l">
              <a:spcBef>
                <a:spcPts val="0"/>
              </a:spcBef>
              <a:spcAft>
                <a:spcPts val="0"/>
              </a:spcAft>
              <a:buNone/>
            </a:pPr>
            <a:r>
              <a:t/>
            </a:r>
            <a:endParaRPr/>
          </a:p>
        </p:txBody>
      </p:sp>
      <p:sp>
        <p:nvSpPr>
          <p:cNvPr id="178" name="Google Shape;178;g514ad31957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14ad31957_0_1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
              <a:t>The total number of diagnoses shows the same result. </a:t>
            </a:r>
            <a:endParaRPr/>
          </a:p>
        </p:txBody>
      </p:sp>
      <p:sp>
        <p:nvSpPr>
          <p:cNvPr id="186" name="Google Shape;186;g514ad31957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type="twoObj">
  <p:cSld name="TWO_OBJECTS">
    <p:spTree>
      <p:nvGrpSpPr>
        <p:cNvPr id="53" name="Shape 53"/>
        <p:cNvGrpSpPr/>
        <p:nvPr/>
      </p:nvGrpSpPr>
      <p:grpSpPr>
        <a:xfrm>
          <a:off x="0" y="0"/>
          <a:ext cx="0" cy="0"/>
          <a:chOff x="0" y="0"/>
          <a:chExt cx="0" cy="0"/>
        </a:xfrm>
      </p:grpSpPr>
      <p:sp>
        <p:nvSpPr>
          <p:cNvPr id="54" name="Google Shape;54;p1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algn="ctr">
              <a:spcBef>
                <a:spcPts val="0"/>
              </a:spcBef>
              <a:spcAft>
                <a:spcPts val="0"/>
              </a:spcAft>
              <a:buClr>
                <a:srgbClr val="001A5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4"/>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rgbClr val="7F7F7F"/>
              </a:buClr>
              <a:buSzPts val="2800"/>
              <a:buChar char="•"/>
              <a:defRPr sz="2800"/>
            </a:lvl1pPr>
            <a:lvl2pPr indent="-381000" lvl="1" marL="914400" algn="l">
              <a:spcBef>
                <a:spcPts val="480"/>
              </a:spcBef>
              <a:spcAft>
                <a:spcPts val="0"/>
              </a:spcAft>
              <a:buClr>
                <a:srgbClr val="7F7F7F"/>
              </a:buClr>
              <a:buSzPts val="2400"/>
              <a:buChar char="–"/>
              <a:defRPr sz="2400"/>
            </a:lvl2pPr>
            <a:lvl3pPr indent="-355600" lvl="2" marL="1371600" algn="l">
              <a:spcBef>
                <a:spcPts val="400"/>
              </a:spcBef>
              <a:spcAft>
                <a:spcPts val="0"/>
              </a:spcAft>
              <a:buClr>
                <a:srgbClr val="7F7F7F"/>
              </a:buClr>
              <a:buSzPts val="2000"/>
              <a:buChar char="•"/>
              <a:defRPr sz="2000"/>
            </a:lvl3pPr>
            <a:lvl4pPr indent="-342900" lvl="3" marL="1828800" algn="l">
              <a:spcBef>
                <a:spcPts val="360"/>
              </a:spcBef>
              <a:spcAft>
                <a:spcPts val="0"/>
              </a:spcAft>
              <a:buClr>
                <a:srgbClr val="7F7F7F"/>
              </a:buClr>
              <a:buSzPts val="1800"/>
              <a:buChar char="–"/>
              <a:defRPr sz="1800"/>
            </a:lvl4pPr>
            <a:lvl5pPr indent="-342900" lvl="4" marL="2286000" algn="l">
              <a:spcBef>
                <a:spcPts val="360"/>
              </a:spcBef>
              <a:spcAft>
                <a:spcPts val="0"/>
              </a:spcAft>
              <a:buClr>
                <a:srgbClr val="7F7F7F"/>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6" name="Google Shape;56;p14"/>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rgbClr val="7F7F7F"/>
              </a:buClr>
              <a:buSzPts val="2800"/>
              <a:buChar char="•"/>
              <a:defRPr sz="2800"/>
            </a:lvl1pPr>
            <a:lvl2pPr indent="-381000" lvl="1" marL="914400" algn="l">
              <a:spcBef>
                <a:spcPts val="480"/>
              </a:spcBef>
              <a:spcAft>
                <a:spcPts val="0"/>
              </a:spcAft>
              <a:buClr>
                <a:srgbClr val="7F7F7F"/>
              </a:buClr>
              <a:buSzPts val="2400"/>
              <a:buChar char="–"/>
              <a:defRPr sz="2400"/>
            </a:lvl2pPr>
            <a:lvl3pPr indent="-355600" lvl="2" marL="1371600" algn="l">
              <a:spcBef>
                <a:spcPts val="400"/>
              </a:spcBef>
              <a:spcAft>
                <a:spcPts val="0"/>
              </a:spcAft>
              <a:buClr>
                <a:srgbClr val="7F7F7F"/>
              </a:buClr>
              <a:buSzPts val="2000"/>
              <a:buChar char="•"/>
              <a:defRPr sz="2000"/>
            </a:lvl3pPr>
            <a:lvl4pPr indent="-342900" lvl="3" marL="1828800" algn="l">
              <a:spcBef>
                <a:spcPts val="360"/>
              </a:spcBef>
              <a:spcAft>
                <a:spcPts val="0"/>
              </a:spcAft>
              <a:buClr>
                <a:srgbClr val="7F7F7F"/>
              </a:buClr>
              <a:buSzPts val="1800"/>
              <a:buChar char="–"/>
              <a:defRPr sz="1800"/>
            </a:lvl4pPr>
            <a:lvl5pPr indent="-342900" lvl="4" marL="2286000" algn="l">
              <a:spcBef>
                <a:spcPts val="360"/>
              </a:spcBef>
              <a:spcAft>
                <a:spcPts val="0"/>
              </a:spcAft>
              <a:buClr>
                <a:srgbClr val="7F7F7F"/>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7" name="Google Shape;57;p14"/>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14"/>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14"/>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幻灯片"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lstStyle>
            <a:lvl1pPr lvl="0" algn="ctr">
              <a:spcBef>
                <a:spcPts val="0"/>
              </a:spcBef>
              <a:spcAft>
                <a:spcPts val="0"/>
              </a:spcAft>
              <a:buClr>
                <a:srgbClr val="001A5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5"/>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3" name="Google Shape;63;p15"/>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5"/>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5"/>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内容"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algn="ctr">
              <a:spcBef>
                <a:spcPts val="0"/>
              </a:spcBef>
              <a:spcAft>
                <a:spcPts val="0"/>
              </a:spcAft>
              <a:buClr>
                <a:srgbClr val="001A5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6"/>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6"/>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6"/>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lstStyle>
            <a:lvl1pPr lvl="0" algn="l">
              <a:spcBef>
                <a:spcPts val="0"/>
              </a:spcBef>
              <a:spcAft>
                <a:spcPts val="0"/>
              </a:spcAft>
              <a:buClr>
                <a:srgbClr val="001A57"/>
              </a:buClr>
              <a:buSzPts val="4000"/>
              <a:buFont typeface="Helvetica Neue"/>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5" name="Google Shape;75;p17"/>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7"/>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7"/>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较" type="twoTxTwoObj">
  <p:cSld name="TWO_OBJECTS_WITH_TEXT">
    <p:spTree>
      <p:nvGrpSpPr>
        <p:cNvPr id="78" name="Shape 78"/>
        <p:cNvGrpSpPr/>
        <p:nvPr/>
      </p:nvGrpSpPr>
      <p:grpSpPr>
        <a:xfrm>
          <a:off x="0" y="0"/>
          <a:ext cx="0" cy="0"/>
          <a:chOff x="0" y="0"/>
          <a:chExt cx="0" cy="0"/>
        </a:xfrm>
      </p:grpSpPr>
      <p:sp>
        <p:nvSpPr>
          <p:cNvPr id="79" name="Google Shape;79;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algn="ctr">
              <a:spcBef>
                <a:spcPts val="0"/>
              </a:spcBef>
              <a:spcAft>
                <a:spcPts val="0"/>
              </a:spcAft>
              <a:buClr>
                <a:srgbClr val="001A57"/>
              </a:buClr>
              <a:buSzPts val="44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rgbClr val="7F7F7F"/>
              </a:buClr>
              <a:buSzPts val="2400"/>
              <a:buNone/>
              <a:defRPr b="1" sz="2400"/>
            </a:lvl1pPr>
            <a:lvl2pPr indent="-228600" lvl="1" marL="914400" algn="l">
              <a:spcBef>
                <a:spcPts val="400"/>
              </a:spcBef>
              <a:spcAft>
                <a:spcPts val="0"/>
              </a:spcAft>
              <a:buClr>
                <a:srgbClr val="7F7F7F"/>
              </a:buClr>
              <a:buSzPts val="2000"/>
              <a:buNone/>
              <a:defRPr b="1" sz="2000"/>
            </a:lvl2pPr>
            <a:lvl3pPr indent="-228600" lvl="2" marL="1371600" algn="l">
              <a:spcBef>
                <a:spcPts val="360"/>
              </a:spcBef>
              <a:spcAft>
                <a:spcPts val="0"/>
              </a:spcAft>
              <a:buClr>
                <a:srgbClr val="7F7F7F"/>
              </a:buClr>
              <a:buSzPts val="1800"/>
              <a:buNone/>
              <a:defRPr b="1" sz="1800"/>
            </a:lvl3pPr>
            <a:lvl4pPr indent="-228600" lvl="3" marL="1828800" algn="l">
              <a:spcBef>
                <a:spcPts val="320"/>
              </a:spcBef>
              <a:spcAft>
                <a:spcPts val="0"/>
              </a:spcAft>
              <a:buClr>
                <a:srgbClr val="7F7F7F"/>
              </a:buClr>
              <a:buSzPts val="1600"/>
              <a:buNone/>
              <a:defRPr b="1" sz="1600"/>
            </a:lvl4pPr>
            <a:lvl5pPr indent="-228600" lvl="4" marL="2286000" algn="l">
              <a:spcBef>
                <a:spcPts val="320"/>
              </a:spcBef>
              <a:spcAft>
                <a:spcPts val="0"/>
              </a:spcAft>
              <a:buClr>
                <a:srgbClr val="7F7F7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1" name="Google Shape;81;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rgbClr val="7F7F7F"/>
              </a:buClr>
              <a:buSzPts val="2400"/>
              <a:buChar char="•"/>
              <a:defRPr sz="2400"/>
            </a:lvl1pPr>
            <a:lvl2pPr indent="-355600" lvl="1" marL="914400" algn="l">
              <a:spcBef>
                <a:spcPts val="400"/>
              </a:spcBef>
              <a:spcAft>
                <a:spcPts val="0"/>
              </a:spcAft>
              <a:buClr>
                <a:srgbClr val="7F7F7F"/>
              </a:buClr>
              <a:buSzPts val="2000"/>
              <a:buChar char="–"/>
              <a:defRPr sz="2000"/>
            </a:lvl2pPr>
            <a:lvl3pPr indent="-342900" lvl="2" marL="1371600" algn="l">
              <a:spcBef>
                <a:spcPts val="360"/>
              </a:spcBef>
              <a:spcAft>
                <a:spcPts val="0"/>
              </a:spcAft>
              <a:buClr>
                <a:srgbClr val="7F7F7F"/>
              </a:buClr>
              <a:buSzPts val="1800"/>
              <a:buChar char="•"/>
              <a:defRPr sz="1800"/>
            </a:lvl3pPr>
            <a:lvl4pPr indent="-330200" lvl="3" marL="1828800" algn="l">
              <a:spcBef>
                <a:spcPts val="320"/>
              </a:spcBef>
              <a:spcAft>
                <a:spcPts val="0"/>
              </a:spcAft>
              <a:buClr>
                <a:srgbClr val="7F7F7F"/>
              </a:buClr>
              <a:buSzPts val="1600"/>
              <a:buChar char="–"/>
              <a:defRPr sz="1600"/>
            </a:lvl4pPr>
            <a:lvl5pPr indent="-330200" lvl="4" marL="2286000" algn="l">
              <a:spcBef>
                <a:spcPts val="320"/>
              </a:spcBef>
              <a:spcAft>
                <a:spcPts val="0"/>
              </a:spcAft>
              <a:buClr>
                <a:srgbClr val="7F7F7F"/>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2" name="Google Shape;82;p18"/>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rgbClr val="7F7F7F"/>
              </a:buClr>
              <a:buSzPts val="2400"/>
              <a:buNone/>
              <a:defRPr b="1" sz="2400"/>
            </a:lvl1pPr>
            <a:lvl2pPr indent="-228600" lvl="1" marL="914400" algn="l">
              <a:spcBef>
                <a:spcPts val="400"/>
              </a:spcBef>
              <a:spcAft>
                <a:spcPts val="0"/>
              </a:spcAft>
              <a:buClr>
                <a:srgbClr val="7F7F7F"/>
              </a:buClr>
              <a:buSzPts val="2000"/>
              <a:buNone/>
              <a:defRPr b="1" sz="2000"/>
            </a:lvl2pPr>
            <a:lvl3pPr indent="-228600" lvl="2" marL="1371600" algn="l">
              <a:spcBef>
                <a:spcPts val="360"/>
              </a:spcBef>
              <a:spcAft>
                <a:spcPts val="0"/>
              </a:spcAft>
              <a:buClr>
                <a:srgbClr val="7F7F7F"/>
              </a:buClr>
              <a:buSzPts val="1800"/>
              <a:buNone/>
              <a:defRPr b="1" sz="1800"/>
            </a:lvl3pPr>
            <a:lvl4pPr indent="-228600" lvl="3" marL="1828800" algn="l">
              <a:spcBef>
                <a:spcPts val="320"/>
              </a:spcBef>
              <a:spcAft>
                <a:spcPts val="0"/>
              </a:spcAft>
              <a:buClr>
                <a:srgbClr val="7F7F7F"/>
              </a:buClr>
              <a:buSzPts val="1600"/>
              <a:buNone/>
              <a:defRPr b="1" sz="1600"/>
            </a:lvl4pPr>
            <a:lvl5pPr indent="-228600" lvl="4" marL="2286000" algn="l">
              <a:spcBef>
                <a:spcPts val="320"/>
              </a:spcBef>
              <a:spcAft>
                <a:spcPts val="0"/>
              </a:spcAft>
              <a:buClr>
                <a:srgbClr val="7F7F7F"/>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3" name="Google Shape;83;p18"/>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rgbClr val="7F7F7F"/>
              </a:buClr>
              <a:buSzPts val="2400"/>
              <a:buChar char="•"/>
              <a:defRPr sz="2400"/>
            </a:lvl1pPr>
            <a:lvl2pPr indent="-355600" lvl="1" marL="914400" algn="l">
              <a:spcBef>
                <a:spcPts val="400"/>
              </a:spcBef>
              <a:spcAft>
                <a:spcPts val="0"/>
              </a:spcAft>
              <a:buClr>
                <a:srgbClr val="7F7F7F"/>
              </a:buClr>
              <a:buSzPts val="2000"/>
              <a:buChar char="–"/>
              <a:defRPr sz="2000"/>
            </a:lvl2pPr>
            <a:lvl3pPr indent="-342900" lvl="2" marL="1371600" algn="l">
              <a:spcBef>
                <a:spcPts val="360"/>
              </a:spcBef>
              <a:spcAft>
                <a:spcPts val="0"/>
              </a:spcAft>
              <a:buClr>
                <a:srgbClr val="7F7F7F"/>
              </a:buClr>
              <a:buSzPts val="1800"/>
              <a:buChar char="•"/>
              <a:defRPr sz="1800"/>
            </a:lvl3pPr>
            <a:lvl4pPr indent="-330200" lvl="3" marL="1828800" algn="l">
              <a:spcBef>
                <a:spcPts val="320"/>
              </a:spcBef>
              <a:spcAft>
                <a:spcPts val="0"/>
              </a:spcAft>
              <a:buClr>
                <a:srgbClr val="7F7F7F"/>
              </a:buClr>
              <a:buSzPts val="1600"/>
              <a:buChar char="–"/>
              <a:defRPr sz="1600"/>
            </a:lvl4pPr>
            <a:lvl5pPr indent="-330200" lvl="4" marL="2286000" algn="l">
              <a:spcBef>
                <a:spcPts val="320"/>
              </a:spcBef>
              <a:spcAft>
                <a:spcPts val="0"/>
              </a:spcAft>
              <a:buClr>
                <a:srgbClr val="7F7F7F"/>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4" name="Google Shape;84;p18"/>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8"/>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18"/>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仅标题" type="titleOnly">
  <p:cSld name="TITLE_ONLY">
    <p:spTree>
      <p:nvGrpSpPr>
        <p:cNvPr id="87" name="Shape 87"/>
        <p:cNvGrpSpPr/>
        <p:nvPr/>
      </p:nvGrpSpPr>
      <p:grpSpPr>
        <a:xfrm>
          <a:off x="0" y="0"/>
          <a:ext cx="0" cy="0"/>
          <a:chOff x="0" y="0"/>
          <a:chExt cx="0" cy="0"/>
        </a:xfrm>
      </p:grpSpPr>
      <p:sp>
        <p:nvSpPr>
          <p:cNvPr id="88" name="Google Shape;88;p1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algn="ctr">
              <a:spcBef>
                <a:spcPts val="0"/>
              </a:spcBef>
              <a:spcAft>
                <a:spcPts val="0"/>
              </a:spcAft>
              <a:buClr>
                <a:srgbClr val="001A5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9"/>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9"/>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9"/>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92" name="Shape 92"/>
        <p:cNvGrpSpPr/>
        <p:nvPr/>
      </p:nvGrpSpPr>
      <p:grpSpPr>
        <a:xfrm>
          <a:off x="0" y="0"/>
          <a:ext cx="0" cy="0"/>
          <a:chOff x="0" y="0"/>
          <a:chExt cx="0" cy="0"/>
        </a:xfrm>
      </p:grpSpPr>
      <p:sp>
        <p:nvSpPr>
          <p:cNvPr id="93" name="Google Shape;93;p20"/>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20"/>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20"/>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type="objTx">
  <p:cSld name="OBJECT_WITH_CAPTION_TEXT">
    <p:spTree>
      <p:nvGrpSpPr>
        <p:cNvPr id="96" name="Shape 96"/>
        <p:cNvGrpSpPr/>
        <p:nvPr/>
      </p:nvGrpSpPr>
      <p:grpSpPr>
        <a:xfrm>
          <a:off x="0" y="0"/>
          <a:ext cx="0" cy="0"/>
          <a:chOff x="0" y="0"/>
          <a:chExt cx="0" cy="0"/>
        </a:xfrm>
      </p:grpSpPr>
      <p:sp>
        <p:nvSpPr>
          <p:cNvPr id="97" name="Google Shape;97;p21"/>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001A57"/>
              </a:buClr>
              <a:buSzPts val="2000"/>
              <a:buFont typeface="Helvetica Neue"/>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rgbClr val="7F7F7F"/>
              </a:buClr>
              <a:buSzPts val="3200"/>
              <a:buChar char="•"/>
              <a:defRPr sz="3200"/>
            </a:lvl1pPr>
            <a:lvl2pPr indent="-406400" lvl="1" marL="914400" algn="l">
              <a:spcBef>
                <a:spcPts val="560"/>
              </a:spcBef>
              <a:spcAft>
                <a:spcPts val="0"/>
              </a:spcAft>
              <a:buClr>
                <a:srgbClr val="7F7F7F"/>
              </a:buClr>
              <a:buSzPts val="2800"/>
              <a:buChar char="–"/>
              <a:defRPr sz="2800"/>
            </a:lvl2pPr>
            <a:lvl3pPr indent="-381000" lvl="2" marL="1371600" algn="l">
              <a:spcBef>
                <a:spcPts val="480"/>
              </a:spcBef>
              <a:spcAft>
                <a:spcPts val="0"/>
              </a:spcAft>
              <a:buClr>
                <a:srgbClr val="7F7F7F"/>
              </a:buClr>
              <a:buSzPts val="2400"/>
              <a:buChar char="•"/>
              <a:defRPr sz="2400"/>
            </a:lvl3pPr>
            <a:lvl4pPr indent="-355600" lvl="3" marL="1828800" algn="l">
              <a:spcBef>
                <a:spcPts val="400"/>
              </a:spcBef>
              <a:spcAft>
                <a:spcPts val="0"/>
              </a:spcAft>
              <a:buClr>
                <a:srgbClr val="7F7F7F"/>
              </a:buClr>
              <a:buSzPts val="2000"/>
              <a:buChar char="–"/>
              <a:defRPr sz="2000"/>
            </a:lvl4pPr>
            <a:lvl5pPr indent="-355600" lvl="4" marL="2286000" algn="l">
              <a:spcBef>
                <a:spcPts val="400"/>
              </a:spcBef>
              <a:spcAft>
                <a:spcPts val="0"/>
              </a:spcAft>
              <a:buClr>
                <a:srgbClr val="7F7F7F"/>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99" name="Google Shape;99;p21"/>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rgbClr val="7F7F7F"/>
              </a:buClr>
              <a:buSzPts val="1400"/>
              <a:buNone/>
              <a:defRPr sz="1400"/>
            </a:lvl1pPr>
            <a:lvl2pPr indent="-228600" lvl="1" marL="914400" algn="l">
              <a:spcBef>
                <a:spcPts val="240"/>
              </a:spcBef>
              <a:spcAft>
                <a:spcPts val="0"/>
              </a:spcAft>
              <a:buClr>
                <a:srgbClr val="7F7F7F"/>
              </a:buClr>
              <a:buSzPts val="1200"/>
              <a:buNone/>
              <a:defRPr sz="1200"/>
            </a:lvl2pPr>
            <a:lvl3pPr indent="-228600" lvl="2" marL="1371600" algn="l">
              <a:spcBef>
                <a:spcPts val="200"/>
              </a:spcBef>
              <a:spcAft>
                <a:spcPts val="0"/>
              </a:spcAft>
              <a:buClr>
                <a:srgbClr val="7F7F7F"/>
              </a:buClr>
              <a:buSzPts val="1000"/>
              <a:buNone/>
              <a:defRPr sz="1000"/>
            </a:lvl3pPr>
            <a:lvl4pPr indent="-228600" lvl="3" marL="1828800" algn="l">
              <a:spcBef>
                <a:spcPts val="180"/>
              </a:spcBef>
              <a:spcAft>
                <a:spcPts val="0"/>
              </a:spcAft>
              <a:buClr>
                <a:srgbClr val="7F7F7F"/>
              </a:buClr>
              <a:buSzPts val="900"/>
              <a:buNone/>
              <a:defRPr sz="900"/>
            </a:lvl4pPr>
            <a:lvl5pPr indent="-228600" lvl="4" marL="2286000" algn="l">
              <a:spcBef>
                <a:spcPts val="180"/>
              </a:spcBef>
              <a:spcAft>
                <a:spcPts val="0"/>
              </a:spcAft>
              <a:buClr>
                <a:srgbClr val="7F7F7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0" name="Google Shape;100;p21"/>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21"/>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 name="Google Shape;102;p21"/>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type="picTx">
  <p:cSld name="PICTURE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lstStyle>
            <a:lvl1pPr lvl="0" algn="l">
              <a:spcBef>
                <a:spcPts val="0"/>
              </a:spcBef>
              <a:spcAft>
                <a:spcPts val="0"/>
              </a:spcAft>
              <a:buClr>
                <a:srgbClr val="001A57"/>
              </a:buClr>
              <a:buSzPts val="2000"/>
              <a:buFont typeface="Helvetica Neue"/>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rgbClr val="7F7F7F"/>
              </a:buClr>
              <a:buSzPts val="3200"/>
              <a:buFont typeface="Arial"/>
              <a:buNone/>
              <a:defRPr b="0" i="0" sz="3200" u="none" cap="none" strike="noStrike">
                <a:solidFill>
                  <a:srgbClr val="7F7F7F"/>
                </a:solidFill>
                <a:latin typeface="Helvetica Neue"/>
                <a:ea typeface="Helvetica Neue"/>
                <a:cs typeface="Helvetica Neue"/>
                <a:sym typeface="Helvetica Neue"/>
              </a:defRPr>
            </a:lvl1pPr>
            <a:lvl2pPr lvl="1" marR="0" rtl="0" algn="l">
              <a:spcBef>
                <a:spcPts val="560"/>
              </a:spcBef>
              <a:spcAft>
                <a:spcPts val="0"/>
              </a:spcAft>
              <a:buClr>
                <a:srgbClr val="7F7F7F"/>
              </a:buClr>
              <a:buSzPts val="2800"/>
              <a:buFont typeface="Arial"/>
              <a:buNone/>
              <a:defRPr b="0" i="0" sz="2800" u="none" cap="none" strike="noStrike">
                <a:solidFill>
                  <a:srgbClr val="7F7F7F"/>
                </a:solidFill>
                <a:latin typeface="Helvetica Neue"/>
                <a:ea typeface="Helvetica Neue"/>
                <a:cs typeface="Helvetica Neue"/>
                <a:sym typeface="Helvetica Neue"/>
              </a:defRPr>
            </a:lvl2pPr>
            <a:lvl3pPr lvl="2" marR="0" rtl="0" algn="l">
              <a:spcBef>
                <a:spcPts val="480"/>
              </a:spcBef>
              <a:spcAft>
                <a:spcPts val="0"/>
              </a:spcAft>
              <a:buClr>
                <a:srgbClr val="7F7F7F"/>
              </a:buClr>
              <a:buSzPts val="2400"/>
              <a:buFont typeface="Arial"/>
              <a:buNone/>
              <a:defRPr b="0" i="0" sz="2400" u="none" cap="none" strike="noStrike">
                <a:solidFill>
                  <a:srgbClr val="7F7F7F"/>
                </a:solidFill>
                <a:latin typeface="Helvetica Neue"/>
                <a:ea typeface="Helvetica Neue"/>
                <a:cs typeface="Helvetica Neue"/>
                <a:sym typeface="Helvetica Neue"/>
              </a:defRPr>
            </a:lvl3pPr>
            <a:lvl4pPr lvl="3" marR="0" rtl="0" algn="l">
              <a:spcBef>
                <a:spcPts val="400"/>
              </a:spcBef>
              <a:spcAft>
                <a:spcPts val="0"/>
              </a:spcAft>
              <a:buClr>
                <a:srgbClr val="7F7F7F"/>
              </a:buClr>
              <a:buSzPts val="2000"/>
              <a:buFont typeface="Arial"/>
              <a:buNone/>
              <a:defRPr b="0" i="0" sz="2000" u="none" cap="none" strike="noStrike">
                <a:solidFill>
                  <a:srgbClr val="7F7F7F"/>
                </a:solidFill>
                <a:latin typeface="Helvetica Neue"/>
                <a:ea typeface="Helvetica Neue"/>
                <a:cs typeface="Helvetica Neue"/>
                <a:sym typeface="Helvetica Neue"/>
              </a:defRPr>
            </a:lvl4pPr>
            <a:lvl5pPr lvl="4" marR="0" rtl="0" algn="l">
              <a:spcBef>
                <a:spcPts val="400"/>
              </a:spcBef>
              <a:spcAft>
                <a:spcPts val="0"/>
              </a:spcAft>
              <a:buClr>
                <a:srgbClr val="7F7F7F"/>
              </a:buClr>
              <a:buSzPts val="2000"/>
              <a:buFont typeface="Arial"/>
              <a:buNone/>
              <a:defRPr b="0" i="0" sz="2000" u="none" cap="none" strike="noStrike">
                <a:solidFill>
                  <a:srgbClr val="7F7F7F"/>
                </a:solidFill>
                <a:latin typeface="Helvetica Neue"/>
                <a:ea typeface="Helvetica Neue"/>
                <a:cs typeface="Helvetica Neue"/>
                <a:sym typeface="Helvetica Neue"/>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6" name="Google Shape;106;p2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rgbClr val="7F7F7F"/>
              </a:buClr>
              <a:buSzPts val="1400"/>
              <a:buNone/>
              <a:defRPr sz="1400"/>
            </a:lvl1pPr>
            <a:lvl2pPr indent="-228600" lvl="1" marL="914400" algn="l">
              <a:spcBef>
                <a:spcPts val="240"/>
              </a:spcBef>
              <a:spcAft>
                <a:spcPts val="0"/>
              </a:spcAft>
              <a:buClr>
                <a:srgbClr val="7F7F7F"/>
              </a:buClr>
              <a:buSzPts val="1200"/>
              <a:buNone/>
              <a:defRPr sz="1200"/>
            </a:lvl2pPr>
            <a:lvl3pPr indent="-228600" lvl="2" marL="1371600" algn="l">
              <a:spcBef>
                <a:spcPts val="200"/>
              </a:spcBef>
              <a:spcAft>
                <a:spcPts val="0"/>
              </a:spcAft>
              <a:buClr>
                <a:srgbClr val="7F7F7F"/>
              </a:buClr>
              <a:buSzPts val="1000"/>
              <a:buNone/>
              <a:defRPr sz="1000"/>
            </a:lvl3pPr>
            <a:lvl4pPr indent="-228600" lvl="3" marL="1828800" algn="l">
              <a:spcBef>
                <a:spcPts val="180"/>
              </a:spcBef>
              <a:spcAft>
                <a:spcPts val="0"/>
              </a:spcAft>
              <a:buClr>
                <a:srgbClr val="7F7F7F"/>
              </a:buClr>
              <a:buSzPts val="900"/>
              <a:buNone/>
              <a:defRPr sz="900"/>
            </a:lvl4pPr>
            <a:lvl5pPr indent="-228600" lvl="4" marL="2286000" algn="l">
              <a:spcBef>
                <a:spcPts val="180"/>
              </a:spcBef>
              <a:spcAft>
                <a:spcPts val="0"/>
              </a:spcAft>
              <a:buClr>
                <a:srgbClr val="7F7F7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7" name="Google Shape;107;p22"/>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p22"/>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p22"/>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标题和竖排文字" type="vertTx">
  <p:cSld name="VERTICAL_TEXT">
    <p:spTree>
      <p:nvGrpSpPr>
        <p:cNvPr id="110" name="Shape 110"/>
        <p:cNvGrpSpPr/>
        <p:nvPr/>
      </p:nvGrpSpPr>
      <p:grpSpPr>
        <a:xfrm>
          <a:off x="0" y="0"/>
          <a:ext cx="0" cy="0"/>
          <a:chOff x="0" y="0"/>
          <a:chExt cx="0" cy="0"/>
        </a:xfrm>
      </p:grpSpPr>
      <p:sp>
        <p:nvSpPr>
          <p:cNvPr id="111" name="Google Shape;111;p2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algn="ctr">
              <a:spcBef>
                <a:spcPts val="0"/>
              </a:spcBef>
              <a:spcAft>
                <a:spcPts val="0"/>
              </a:spcAft>
              <a:buClr>
                <a:srgbClr val="001A5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3"/>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23"/>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4" name="Google Shape;114;p23"/>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5" name="Google Shape;115;p23"/>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垂直排列标题与文本" type="vertTitleAndTx">
  <p:cSld name="VERTICAL_TITLE_AND_VERTICAL_TEXT">
    <p:spTree>
      <p:nvGrpSpPr>
        <p:cNvPr id="116" name="Shape 116"/>
        <p:cNvGrpSpPr/>
        <p:nvPr/>
      </p:nvGrpSpPr>
      <p:grpSpPr>
        <a:xfrm>
          <a:off x="0" y="0"/>
          <a:ext cx="0" cy="0"/>
          <a:chOff x="0" y="0"/>
          <a:chExt cx="0" cy="0"/>
        </a:xfrm>
      </p:grpSpPr>
      <p:sp>
        <p:nvSpPr>
          <p:cNvPr id="117" name="Google Shape;117;p24"/>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lstStyle>
            <a:lvl1pPr lvl="0" algn="ctr">
              <a:spcBef>
                <a:spcPts val="0"/>
              </a:spcBef>
              <a:spcAft>
                <a:spcPts val="0"/>
              </a:spcAft>
              <a:buClr>
                <a:srgbClr val="001A5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24"/>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24"/>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0" name="Google Shape;120;p24"/>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1" name="Google Shape;121;p24"/>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rgbClr val="001A57"/>
              </a:buClr>
              <a:buSzPts val="4400"/>
              <a:buFont typeface="Helvetica Neue"/>
              <a:buNone/>
              <a:defRPr b="0" i="0" sz="4400" u="none" cap="none" strike="noStrike">
                <a:solidFill>
                  <a:srgbClr val="001A57"/>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rgbClr val="7F7F7F"/>
              </a:buClr>
              <a:buSzPts val="3200"/>
              <a:buFont typeface="Arial"/>
              <a:buChar char="•"/>
              <a:defRPr b="0" i="0" sz="3200" u="none" cap="none" strike="noStrike">
                <a:solidFill>
                  <a:srgbClr val="7F7F7F"/>
                </a:solidFill>
                <a:latin typeface="Helvetica Neue"/>
                <a:ea typeface="Helvetica Neue"/>
                <a:cs typeface="Helvetica Neue"/>
                <a:sym typeface="Helvetica Neue"/>
              </a:defRPr>
            </a:lvl1pPr>
            <a:lvl2pPr indent="-406400" lvl="1" marL="914400" marR="0" rtl="0" algn="l">
              <a:spcBef>
                <a:spcPts val="560"/>
              </a:spcBef>
              <a:spcAft>
                <a:spcPts val="0"/>
              </a:spcAft>
              <a:buClr>
                <a:srgbClr val="7F7F7F"/>
              </a:buClr>
              <a:buSzPts val="2800"/>
              <a:buFont typeface="Arial"/>
              <a:buChar char="–"/>
              <a:defRPr b="0" i="0" sz="2800" u="none" cap="none" strike="noStrike">
                <a:solidFill>
                  <a:srgbClr val="7F7F7F"/>
                </a:solidFill>
                <a:latin typeface="Helvetica Neue"/>
                <a:ea typeface="Helvetica Neue"/>
                <a:cs typeface="Helvetica Neue"/>
                <a:sym typeface="Helvetica Neue"/>
              </a:defRPr>
            </a:lvl2pPr>
            <a:lvl3pPr indent="-381000" lvl="2" marL="1371600" marR="0" rtl="0" algn="l">
              <a:spcBef>
                <a:spcPts val="480"/>
              </a:spcBef>
              <a:spcAft>
                <a:spcPts val="0"/>
              </a:spcAft>
              <a:buClr>
                <a:srgbClr val="7F7F7F"/>
              </a:buClr>
              <a:buSzPts val="2400"/>
              <a:buFont typeface="Arial"/>
              <a:buChar char="•"/>
              <a:defRPr b="0" i="0" sz="2400" u="none" cap="none" strike="noStrike">
                <a:solidFill>
                  <a:srgbClr val="7F7F7F"/>
                </a:solidFill>
                <a:latin typeface="Helvetica Neue"/>
                <a:ea typeface="Helvetica Neue"/>
                <a:cs typeface="Helvetica Neue"/>
                <a:sym typeface="Helvetica Neue"/>
              </a:defRPr>
            </a:lvl3pPr>
            <a:lvl4pPr indent="-355600" lvl="3" marL="1828800" marR="0" rtl="0" algn="l">
              <a:spcBef>
                <a:spcPts val="400"/>
              </a:spcBef>
              <a:spcAft>
                <a:spcPts val="0"/>
              </a:spcAft>
              <a:buClr>
                <a:srgbClr val="7F7F7F"/>
              </a:buClr>
              <a:buSzPts val="2000"/>
              <a:buFont typeface="Arial"/>
              <a:buChar char="–"/>
              <a:defRPr b="0" i="0" sz="2000" u="none" cap="none" strike="noStrike">
                <a:solidFill>
                  <a:srgbClr val="7F7F7F"/>
                </a:solidFill>
                <a:latin typeface="Helvetica Neue"/>
                <a:ea typeface="Helvetica Neue"/>
                <a:cs typeface="Helvetica Neue"/>
                <a:sym typeface="Helvetica Neue"/>
              </a:defRPr>
            </a:lvl4pPr>
            <a:lvl5pPr indent="-355600" lvl="4" marL="2286000" marR="0" rtl="0" algn="l">
              <a:spcBef>
                <a:spcPts val="400"/>
              </a:spcBef>
              <a:spcAft>
                <a:spcPts val="0"/>
              </a:spcAft>
              <a:buClr>
                <a:srgbClr val="7F7F7F"/>
              </a:buClr>
              <a:buSzPts val="2000"/>
              <a:buFont typeface="Arial"/>
              <a:buChar char="»"/>
              <a:defRPr b="0" i="0" sz="2000" u="none" cap="none" strike="noStrike">
                <a:solidFill>
                  <a:srgbClr val="7F7F7F"/>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hyperlink" Target="https://github.com/trekhleb/machine-learning-octave/tree/master/logistic-regress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4.jpg"/><Relationship Id="rId4" Type="http://schemas.openxmlformats.org/officeDocument/2006/relationships/hyperlink" Target="https://medium.com/@williamkoehrsen/random-forest-simple-explanation-377895a60d2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hyperlink" Target="https://en.wikipedia.org/wiki/Artificial_neural_networ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hyperlink" Target="https://medium.com/@sebastiannorena/some-model-tuning-methods-bfef3e6544f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https://github.com/YaronBlinder/MIMIC-III_readmiss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idx="4294967295" type="ctrTitle"/>
          </p:nvPr>
        </p:nvSpPr>
        <p:spPr>
          <a:xfrm>
            <a:off x="311700" y="744575"/>
            <a:ext cx="8520600" cy="2290200"/>
          </a:xfrm>
          <a:prstGeom prst="rect">
            <a:avLst/>
          </a:prstGeom>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lang="en" sz="4000"/>
              <a:t>BME 590 Final Project:</a:t>
            </a:r>
            <a:endParaRPr sz="4000"/>
          </a:p>
          <a:p>
            <a:pPr indent="0" lvl="0" marL="0" rtl="0" algn="ctr">
              <a:lnSpc>
                <a:spcPct val="115000"/>
              </a:lnSpc>
              <a:spcBef>
                <a:spcPts val="0"/>
              </a:spcBef>
              <a:spcAft>
                <a:spcPts val="0"/>
              </a:spcAft>
              <a:buNone/>
            </a:pPr>
            <a:r>
              <a:rPr lang="en" sz="4000"/>
              <a:t>1-year Mortality Prediction using MIMIC-III Database</a:t>
            </a:r>
            <a:endParaRPr sz="4000"/>
          </a:p>
        </p:txBody>
      </p:sp>
      <p:sp>
        <p:nvSpPr>
          <p:cNvPr id="128" name="Google Shape;128;p25"/>
          <p:cNvSpPr txBox="1"/>
          <p:nvPr>
            <p:ph idx="4294967295" type="subTitle"/>
          </p:nvPr>
        </p:nvSpPr>
        <p:spPr>
          <a:xfrm>
            <a:off x="1182600" y="3522350"/>
            <a:ext cx="6778800" cy="6975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 sz="2400"/>
              <a:t>Fanjie Kong, Mengxuan Cui and Xinghong Tang</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240"/>
              <a:buFont typeface="Helvetica Neue"/>
              <a:buNone/>
            </a:pPr>
            <a:r>
              <a:rPr lang="en" sz="3200"/>
              <a:t>Introduction to MIMIC-III Database (EDA)</a:t>
            </a:r>
            <a:endParaRPr sz="3200"/>
          </a:p>
        </p:txBody>
      </p:sp>
      <p:pic>
        <p:nvPicPr>
          <p:cNvPr id="196" name="Google Shape;196;p34"/>
          <p:cNvPicPr preferRelativeResize="0"/>
          <p:nvPr/>
        </p:nvPicPr>
        <p:blipFill>
          <a:blip r:embed="rId3">
            <a:alphaModFix/>
          </a:blip>
          <a:stretch>
            <a:fillRect/>
          </a:stretch>
        </p:blipFill>
        <p:spPr>
          <a:xfrm>
            <a:off x="4572000" y="1846300"/>
            <a:ext cx="3659150" cy="2439433"/>
          </a:xfrm>
          <a:prstGeom prst="rect">
            <a:avLst/>
          </a:prstGeom>
          <a:noFill/>
          <a:ln>
            <a:noFill/>
          </a:ln>
        </p:spPr>
      </p:pic>
      <p:pic>
        <p:nvPicPr>
          <p:cNvPr id="197" name="Google Shape;197;p34"/>
          <p:cNvPicPr preferRelativeResize="0"/>
          <p:nvPr/>
        </p:nvPicPr>
        <p:blipFill>
          <a:blip r:embed="rId4">
            <a:alphaModFix/>
          </a:blip>
          <a:stretch>
            <a:fillRect/>
          </a:stretch>
        </p:blipFill>
        <p:spPr>
          <a:xfrm>
            <a:off x="912850" y="1846292"/>
            <a:ext cx="3659150" cy="2439433"/>
          </a:xfrm>
          <a:prstGeom prst="rect">
            <a:avLst/>
          </a:prstGeom>
          <a:noFill/>
          <a:ln>
            <a:noFill/>
          </a:ln>
        </p:spPr>
      </p:pic>
      <p:sp>
        <p:nvSpPr>
          <p:cNvPr id="198" name="Google Shape;198;p34"/>
          <p:cNvSpPr txBox="1"/>
          <p:nvPr>
            <p:ph idx="4294967295" type="subTitle"/>
          </p:nvPr>
        </p:nvSpPr>
        <p:spPr>
          <a:xfrm>
            <a:off x="912850" y="1063375"/>
            <a:ext cx="5945100" cy="586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Clr>
                <a:schemeClr val="dk1"/>
              </a:buClr>
              <a:buSzPts val="1100"/>
              <a:buFont typeface="Arial"/>
              <a:buNone/>
            </a:pPr>
            <a:r>
              <a:rPr lang="en" sz="1500"/>
              <a:t>Prescription: Potassium Chloride and NS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240"/>
              <a:buFont typeface="Helvetica Neue"/>
              <a:buNone/>
            </a:pPr>
            <a:r>
              <a:rPr lang="en" sz="3200"/>
              <a:t>Introduction to MIMIC-III Database (EDA)</a:t>
            </a:r>
            <a:endParaRPr sz="3200"/>
          </a:p>
        </p:txBody>
      </p:sp>
      <p:pic>
        <p:nvPicPr>
          <p:cNvPr id="204" name="Google Shape;204;p35"/>
          <p:cNvPicPr preferRelativeResize="0"/>
          <p:nvPr/>
        </p:nvPicPr>
        <p:blipFill>
          <a:blip r:embed="rId3">
            <a:alphaModFix/>
          </a:blip>
          <a:stretch>
            <a:fillRect/>
          </a:stretch>
        </p:blipFill>
        <p:spPr>
          <a:xfrm>
            <a:off x="457200" y="1874250"/>
            <a:ext cx="2737475" cy="1824975"/>
          </a:xfrm>
          <a:prstGeom prst="rect">
            <a:avLst/>
          </a:prstGeom>
          <a:noFill/>
          <a:ln>
            <a:noFill/>
          </a:ln>
        </p:spPr>
      </p:pic>
      <p:pic>
        <p:nvPicPr>
          <p:cNvPr id="205" name="Google Shape;205;p35"/>
          <p:cNvPicPr preferRelativeResize="0"/>
          <p:nvPr/>
        </p:nvPicPr>
        <p:blipFill>
          <a:blip r:embed="rId4">
            <a:alphaModFix/>
          </a:blip>
          <a:stretch>
            <a:fillRect/>
          </a:stretch>
        </p:blipFill>
        <p:spPr>
          <a:xfrm>
            <a:off x="5949350" y="1874258"/>
            <a:ext cx="2737475" cy="1824967"/>
          </a:xfrm>
          <a:prstGeom prst="rect">
            <a:avLst/>
          </a:prstGeom>
          <a:noFill/>
          <a:ln>
            <a:noFill/>
          </a:ln>
        </p:spPr>
      </p:pic>
      <p:pic>
        <p:nvPicPr>
          <p:cNvPr id="206" name="Google Shape;206;p35"/>
          <p:cNvPicPr preferRelativeResize="0"/>
          <p:nvPr/>
        </p:nvPicPr>
        <p:blipFill>
          <a:blip r:embed="rId5">
            <a:alphaModFix/>
          </a:blip>
          <a:stretch>
            <a:fillRect/>
          </a:stretch>
        </p:blipFill>
        <p:spPr>
          <a:xfrm>
            <a:off x="3203275" y="1874265"/>
            <a:ext cx="2737475" cy="1824936"/>
          </a:xfrm>
          <a:prstGeom prst="rect">
            <a:avLst/>
          </a:prstGeom>
          <a:noFill/>
          <a:ln>
            <a:noFill/>
          </a:ln>
        </p:spPr>
      </p:pic>
      <p:sp>
        <p:nvSpPr>
          <p:cNvPr id="207" name="Google Shape;207;p35"/>
          <p:cNvSpPr txBox="1"/>
          <p:nvPr>
            <p:ph idx="4294967295" type="subTitle"/>
          </p:nvPr>
        </p:nvSpPr>
        <p:spPr>
          <a:xfrm>
            <a:off x="912850" y="1063375"/>
            <a:ext cx="5945100" cy="586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 sz="1500"/>
              <a:t>Lab Values: White Blood Cell (mean, max and min)</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240"/>
              <a:buFont typeface="Helvetica Neue"/>
              <a:buNone/>
            </a:pPr>
            <a:r>
              <a:rPr lang="en" sz="3200"/>
              <a:t>Introduction to MIMIC-III Database (EDA)</a:t>
            </a:r>
            <a:endParaRPr sz="3200"/>
          </a:p>
        </p:txBody>
      </p:sp>
      <p:pic>
        <p:nvPicPr>
          <p:cNvPr id="213" name="Google Shape;213;p36"/>
          <p:cNvPicPr preferRelativeResize="0"/>
          <p:nvPr/>
        </p:nvPicPr>
        <p:blipFill>
          <a:blip r:embed="rId3">
            <a:alphaModFix/>
          </a:blip>
          <a:stretch>
            <a:fillRect/>
          </a:stretch>
        </p:blipFill>
        <p:spPr>
          <a:xfrm>
            <a:off x="4648200" y="1677700"/>
            <a:ext cx="3858850" cy="2572575"/>
          </a:xfrm>
          <a:prstGeom prst="rect">
            <a:avLst/>
          </a:prstGeom>
          <a:noFill/>
          <a:ln>
            <a:noFill/>
          </a:ln>
        </p:spPr>
      </p:pic>
      <p:pic>
        <p:nvPicPr>
          <p:cNvPr id="214" name="Google Shape;214;p36"/>
          <p:cNvPicPr preferRelativeResize="0"/>
          <p:nvPr/>
        </p:nvPicPr>
        <p:blipFill>
          <a:blip r:embed="rId4">
            <a:alphaModFix/>
          </a:blip>
          <a:stretch>
            <a:fillRect/>
          </a:stretch>
        </p:blipFill>
        <p:spPr>
          <a:xfrm>
            <a:off x="557250" y="1650175"/>
            <a:ext cx="3928998" cy="2619350"/>
          </a:xfrm>
          <a:prstGeom prst="rect">
            <a:avLst/>
          </a:prstGeom>
          <a:noFill/>
          <a:ln>
            <a:noFill/>
          </a:ln>
        </p:spPr>
      </p:pic>
      <p:sp>
        <p:nvSpPr>
          <p:cNvPr id="215" name="Google Shape;215;p36"/>
          <p:cNvSpPr txBox="1"/>
          <p:nvPr>
            <p:ph idx="4294967295" type="subTitle"/>
          </p:nvPr>
        </p:nvSpPr>
        <p:spPr>
          <a:xfrm>
            <a:off x="912850" y="1063375"/>
            <a:ext cx="5945100" cy="586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Clr>
                <a:schemeClr val="dk1"/>
              </a:buClr>
              <a:buSzPts val="1100"/>
              <a:buFont typeface="Arial"/>
              <a:buNone/>
            </a:pPr>
            <a:r>
              <a:rPr lang="en" sz="1500"/>
              <a:t>Lab Values: Abnormal Percentage (WBC and Glucose)</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37"/>
          <p:cNvPicPr preferRelativeResize="0"/>
          <p:nvPr/>
        </p:nvPicPr>
        <p:blipFill rotWithShape="1">
          <a:blip r:embed="rId3">
            <a:alphaModFix/>
          </a:blip>
          <a:srcRect b="4910" l="0" r="0" t="8644"/>
          <a:stretch/>
        </p:blipFill>
        <p:spPr>
          <a:xfrm>
            <a:off x="4298525" y="952825"/>
            <a:ext cx="4388275" cy="3793230"/>
          </a:xfrm>
          <a:prstGeom prst="rect">
            <a:avLst/>
          </a:prstGeom>
          <a:noFill/>
          <a:ln>
            <a:noFill/>
          </a:ln>
        </p:spPr>
      </p:pic>
      <p:sp>
        <p:nvSpPr>
          <p:cNvPr id="222" name="Google Shape;222;p3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600"/>
              <a:buFont typeface="Helvetica Neue"/>
              <a:buNone/>
            </a:pPr>
            <a:r>
              <a:rPr lang="en" sz="3200"/>
              <a:t>Feature Selection and Data Preprocessing</a:t>
            </a:r>
            <a:r>
              <a:rPr lang="en" sz="3200"/>
              <a:t> </a:t>
            </a:r>
            <a:endParaRPr sz="3200"/>
          </a:p>
        </p:txBody>
      </p:sp>
      <p:sp>
        <p:nvSpPr>
          <p:cNvPr id="223" name="Google Shape;223;p37"/>
          <p:cNvSpPr txBox="1"/>
          <p:nvPr>
            <p:ph idx="4294967295" type="subTitle"/>
          </p:nvPr>
        </p:nvSpPr>
        <p:spPr>
          <a:xfrm>
            <a:off x="457200" y="1588838"/>
            <a:ext cx="3974100" cy="25212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 sz="1500"/>
              <a:t>Scatter Plot Matrix of Lab Events</a:t>
            </a:r>
            <a:endParaRPr sz="1500"/>
          </a:p>
          <a:p>
            <a:pPr indent="0" lvl="0" marL="0" rtl="0" algn="l">
              <a:spcBef>
                <a:spcPts val="640"/>
              </a:spcBef>
              <a:spcAft>
                <a:spcPts val="0"/>
              </a:spcAft>
              <a:buNone/>
            </a:pPr>
            <a:r>
              <a:t/>
            </a:r>
            <a:endParaRPr sz="1500"/>
          </a:p>
          <a:p>
            <a:pPr indent="-323850" lvl="0" marL="457200" rtl="0" algn="l">
              <a:lnSpc>
                <a:spcPct val="115000"/>
              </a:lnSpc>
              <a:spcBef>
                <a:spcPts val="640"/>
              </a:spcBef>
              <a:spcAft>
                <a:spcPts val="0"/>
              </a:spcAft>
              <a:buSzPts val="1500"/>
              <a:buChar char="-"/>
            </a:pPr>
            <a:r>
              <a:rPr lang="en" sz="1500"/>
              <a:t>Look for correlation between each two variables</a:t>
            </a:r>
            <a:endParaRPr sz="1500"/>
          </a:p>
          <a:p>
            <a:pPr indent="-323850" lvl="0" marL="457200" rtl="0" algn="l">
              <a:lnSpc>
                <a:spcPct val="115000"/>
              </a:lnSpc>
              <a:spcBef>
                <a:spcPts val="0"/>
              </a:spcBef>
              <a:spcAft>
                <a:spcPts val="0"/>
              </a:spcAft>
              <a:buSzPts val="1500"/>
              <a:buChar char="-"/>
            </a:pPr>
            <a:r>
              <a:rPr lang="en" sz="1500"/>
              <a:t>Look like a line:</a:t>
            </a:r>
            <a:endParaRPr sz="1500"/>
          </a:p>
          <a:p>
            <a:pPr indent="-323850" lvl="1" marL="914400" rtl="0" algn="l">
              <a:lnSpc>
                <a:spcPct val="115000"/>
              </a:lnSpc>
              <a:spcBef>
                <a:spcPts val="0"/>
              </a:spcBef>
              <a:spcAft>
                <a:spcPts val="0"/>
              </a:spcAft>
              <a:buSzPts val="1500"/>
              <a:buChar char="-"/>
            </a:pPr>
            <a:r>
              <a:rPr lang="en" sz="1500"/>
              <a:t>stronger linear relation</a:t>
            </a:r>
            <a:endParaRPr sz="1500"/>
          </a:p>
          <a:p>
            <a:pPr indent="-323850" lvl="0" marL="457200" rtl="0" algn="l">
              <a:lnSpc>
                <a:spcPct val="115000"/>
              </a:lnSpc>
              <a:spcBef>
                <a:spcPts val="0"/>
              </a:spcBef>
              <a:spcAft>
                <a:spcPts val="0"/>
              </a:spcAft>
              <a:buSzPts val="1500"/>
              <a:buChar char="-"/>
            </a:pPr>
            <a:r>
              <a:rPr lang="en" sz="1500"/>
              <a:t>Look like a mass </a:t>
            </a:r>
            <a:endParaRPr sz="1500"/>
          </a:p>
          <a:p>
            <a:pPr indent="-323850" lvl="1" marL="914400" rtl="0" algn="l">
              <a:lnSpc>
                <a:spcPct val="115000"/>
              </a:lnSpc>
              <a:spcBef>
                <a:spcPts val="0"/>
              </a:spcBef>
              <a:spcAft>
                <a:spcPts val="0"/>
              </a:spcAft>
              <a:buSzPts val="1500"/>
              <a:buChar char="-"/>
            </a:pPr>
            <a:r>
              <a:rPr lang="en" sz="1500"/>
              <a:t>stronger nonlinear relation</a:t>
            </a:r>
            <a:endParaRPr sz="1500"/>
          </a:p>
          <a:p>
            <a:pPr indent="0" lvl="0" marL="457200" rtl="0" algn="l">
              <a:spcBef>
                <a:spcPts val="640"/>
              </a:spcBef>
              <a:spcAft>
                <a:spcPts val="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600"/>
              <a:buFont typeface="Helvetica Neue"/>
              <a:buNone/>
            </a:pPr>
            <a:r>
              <a:rPr lang="en" sz="3200"/>
              <a:t>Feature Selection and Data Preprocessing </a:t>
            </a:r>
            <a:endParaRPr sz="3200"/>
          </a:p>
        </p:txBody>
      </p:sp>
      <p:graphicFrame>
        <p:nvGraphicFramePr>
          <p:cNvPr id="230" name="Google Shape;230;p38"/>
          <p:cNvGraphicFramePr/>
          <p:nvPr/>
        </p:nvGraphicFramePr>
        <p:xfrm>
          <a:off x="1595950" y="989450"/>
          <a:ext cx="3000000" cy="3000000"/>
        </p:xfrm>
        <a:graphic>
          <a:graphicData uri="http://schemas.openxmlformats.org/drawingml/2006/table">
            <a:tbl>
              <a:tblPr>
                <a:noFill/>
                <a:tableStyleId>{D8C71BF0-B264-4A68-BF79-6F4F83043B20}</a:tableStyleId>
              </a:tblPr>
              <a:tblGrid>
                <a:gridCol w="2085975"/>
                <a:gridCol w="3971925"/>
              </a:tblGrid>
              <a:tr h="352425">
                <a:tc>
                  <a:txBody>
                    <a:bodyPr>
                      <a:noAutofit/>
                    </a:bodyPr>
                    <a:lstStyle/>
                    <a:p>
                      <a:pPr indent="0" lvl="0" marL="0" rtl="0" algn="l">
                        <a:spcBef>
                          <a:spcPts val="0"/>
                        </a:spcBef>
                        <a:spcAft>
                          <a:spcPts val="0"/>
                        </a:spcAft>
                        <a:buNone/>
                      </a:pPr>
                      <a:r>
                        <a:rPr lang="en"/>
                        <a:t>Admission specific</a:t>
                      </a:r>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C5E0B3"/>
                    </a:solidFill>
                  </a:tcPr>
                </a:tc>
                <a:tc>
                  <a:txBody>
                    <a:bodyPr>
                      <a:noAutofit/>
                    </a:bodyPr>
                    <a:lstStyle/>
                    <a:p>
                      <a:pPr indent="0" lvl="0" marL="0" rtl="0" algn="l">
                        <a:spcBef>
                          <a:spcPts val="0"/>
                        </a:spcBef>
                        <a:spcAft>
                          <a:spcPts val="0"/>
                        </a:spcAft>
                        <a:buNone/>
                      </a:pPr>
                      <a:r>
                        <a:rPr lang="en"/>
                        <a:t>Length of stay in hospital</a:t>
                      </a:r>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C5E0B3"/>
                    </a:solidFill>
                  </a:tcPr>
                </a:tc>
              </a:tr>
              <a:tr h="323850">
                <a:tc>
                  <a:txBody>
                    <a:bodyPr>
                      <a:noAutofit/>
                    </a:bodyPr>
                    <a:lstStyle/>
                    <a:p>
                      <a:pPr indent="0" lvl="0" marL="0" rtl="0" algn="l">
                        <a:spcBef>
                          <a:spcPts val="0"/>
                        </a:spcBef>
                        <a:spcAft>
                          <a:spcPts val="0"/>
                        </a:spcAft>
                        <a:buNone/>
                      </a:pPr>
                      <a:r>
                        <a:rPr lang="en"/>
                        <a:t>Demographics</a:t>
                      </a:r>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D966"/>
                    </a:solidFill>
                  </a:tcPr>
                </a:tc>
                <a:tc>
                  <a:txBody>
                    <a:bodyPr>
                      <a:noAutofit/>
                    </a:bodyPr>
                    <a:lstStyle/>
                    <a:p>
                      <a:pPr indent="0" lvl="0" marL="0" rtl="0" algn="l">
                        <a:spcBef>
                          <a:spcPts val="0"/>
                        </a:spcBef>
                        <a:spcAft>
                          <a:spcPts val="0"/>
                        </a:spcAft>
                        <a:buNone/>
                      </a:pPr>
                      <a:r>
                        <a:rPr lang="en"/>
                        <a:t>Age, gender, ethnicity, marital status.</a:t>
                      </a:r>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D966"/>
                    </a:solidFill>
                  </a:tcPr>
                </a:tc>
              </a:tr>
              <a:tr h="876300">
                <a:tc>
                  <a:txBody>
                    <a:bodyPr>
                      <a:noAutofit/>
                    </a:bodyPr>
                    <a:lstStyle/>
                    <a:p>
                      <a:pPr indent="0" lvl="0" marL="0" rtl="0" algn="l">
                        <a:spcBef>
                          <a:spcPts val="0"/>
                        </a:spcBef>
                        <a:spcAft>
                          <a:spcPts val="0"/>
                        </a:spcAft>
                        <a:buNone/>
                      </a:pPr>
                      <a:r>
                        <a:rPr lang="en"/>
                        <a:t>Lab Results</a:t>
                      </a:r>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C5E0B3"/>
                    </a:solidFill>
                  </a:tcPr>
                </a:tc>
                <a:tc>
                  <a:txBody>
                    <a:bodyPr>
                      <a:noAutofit/>
                    </a:bodyPr>
                    <a:lstStyle/>
                    <a:p>
                      <a:pPr indent="0" lvl="0" marL="0" rtl="0" algn="l">
                        <a:lnSpc>
                          <a:spcPct val="115000"/>
                        </a:lnSpc>
                        <a:spcBef>
                          <a:spcPts val="0"/>
                        </a:spcBef>
                        <a:spcAft>
                          <a:spcPts val="0"/>
                        </a:spcAft>
                        <a:buNone/>
                      </a:pPr>
                      <a:r>
                        <a:rPr lang="en"/>
                        <a:t>Number of abnormalities of lab results, WBC, RBC, glucose, hemoglobin, hematocrit, platelets, Antidiuretic hormone, sweat chloride, quantitative immunoglobulins, Erythrocyte sedimentation rate, arterial blood gasses, etc.</a:t>
                      </a:r>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C5E0B3"/>
                    </a:solidFill>
                  </a:tcPr>
                </a:tc>
              </a:tr>
              <a:tr h="352425">
                <a:tc>
                  <a:txBody>
                    <a:bodyPr>
                      <a:noAutofit/>
                    </a:bodyPr>
                    <a:lstStyle/>
                    <a:p>
                      <a:pPr indent="0" lvl="0" marL="0" rtl="0" algn="l">
                        <a:spcBef>
                          <a:spcPts val="0"/>
                        </a:spcBef>
                        <a:spcAft>
                          <a:spcPts val="0"/>
                        </a:spcAft>
                        <a:buNone/>
                      </a:pPr>
                      <a:r>
                        <a:rPr lang="en"/>
                        <a:t>ICU Information</a:t>
                      </a:r>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D966"/>
                    </a:solidFill>
                  </a:tcPr>
                </a:tc>
                <a:tc>
                  <a:txBody>
                    <a:bodyPr>
                      <a:noAutofit/>
                    </a:bodyPr>
                    <a:lstStyle/>
                    <a:p>
                      <a:pPr indent="0" lvl="0" marL="0" rtl="0" algn="l">
                        <a:spcBef>
                          <a:spcPts val="0"/>
                        </a:spcBef>
                        <a:spcAft>
                          <a:spcPts val="0"/>
                        </a:spcAft>
                        <a:buNone/>
                      </a:pPr>
                      <a:r>
                        <a:rPr lang="en"/>
                        <a:t>Length of stay in ICU</a:t>
                      </a:r>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D966"/>
                    </a:solidFill>
                  </a:tcPr>
                </a:tc>
              </a:tr>
              <a:tr h="514350">
                <a:tc>
                  <a:txBody>
                    <a:bodyPr>
                      <a:noAutofit/>
                    </a:bodyPr>
                    <a:lstStyle/>
                    <a:p>
                      <a:pPr indent="0" lvl="0" marL="0" rtl="0" algn="l">
                        <a:spcBef>
                          <a:spcPts val="0"/>
                        </a:spcBef>
                        <a:spcAft>
                          <a:spcPts val="0"/>
                        </a:spcAft>
                        <a:buNone/>
                      </a:pPr>
                      <a:r>
                        <a:rPr lang="en"/>
                        <a:t>Prescription</a:t>
                      </a:r>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C5E0B3"/>
                    </a:solidFill>
                  </a:tcPr>
                </a:tc>
                <a:tc>
                  <a:txBody>
                    <a:bodyPr>
                      <a:noAutofit/>
                    </a:bodyPr>
                    <a:lstStyle/>
                    <a:p>
                      <a:pPr indent="0" lvl="0" marL="0" rtl="0" algn="l">
                        <a:spcBef>
                          <a:spcPts val="0"/>
                        </a:spcBef>
                        <a:spcAft>
                          <a:spcPts val="0"/>
                        </a:spcAft>
                        <a:buNone/>
                      </a:pPr>
                      <a:r>
                        <a:rPr lang="en"/>
                        <a:t>Number of drugs received, like Insulin, D5W, Furosemide, Metoprolol, Calcium Gluconate, etc.                                                                      </a:t>
                      </a:r>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C5E0B3"/>
                    </a:solidFill>
                  </a:tcPr>
                </a:tc>
              </a:tr>
              <a:tr h="190500">
                <a:tc>
                  <a:txBody>
                    <a:bodyPr>
                      <a:noAutofit/>
                    </a:bodyPr>
                    <a:lstStyle/>
                    <a:p>
                      <a:pPr indent="0" lvl="0" marL="0" rtl="0" algn="l">
                        <a:spcBef>
                          <a:spcPts val="0"/>
                        </a:spcBef>
                        <a:spcAft>
                          <a:spcPts val="0"/>
                        </a:spcAft>
                        <a:buNone/>
                      </a:pPr>
                      <a:r>
                        <a:rPr lang="en"/>
                        <a:t>Diagnosis</a:t>
                      </a:r>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D966"/>
                    </a:solidFill>
                  </a:tcPr>
                </a:tc>
                <a:tc>
                  <a:txBody>
                    <a:bodyPr>
                      <a:noAutofit/>
                    </a:bodyPr>
                    <a:lstStyle/>
                    <a:p>
                      <a:pPr indent="0" lvl="0" marL="0" rtl="0" algn="l">
                        <a:spcBef>
                          <a:spcPts val="0"/>
                        </a:spcBef>
                        <a:spcAft>
                          <a:spcPts val="0"/>
                        </a:spcAft>
                        <a:buNone/>
                      </a:pPr>
                      <a:r>
                        <a:rPr lang="en"/>
                        <a:t>Number of diagnoses</a:t>
                      </a:r>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D966"/>
                    </a:solidFill>
                  </a:tcPr>
                </a:tc>
              </a:tr>
            </a:tbl>
          </a:graphicData>
        </a:graphic>
      </p:graphicFrame>
      <p:sp>
        <p:nvSpPr>
          <p:cNvPr id="231" name="Google Shape;231;p38"/>
          <p:cNvSpPr txBox="1"/>
          <p:nvPr>
            <p:ph idx="4294967295" type="subTitle"/>
          </p:nvPr>
        </p:nvSpPr>
        <p:spPr>
          <a:xfrm>
            <a:off x="7281300" y="3986025"/>
            <a:ext cx="1786500" cy="955800"/>
          </a:xfrm>
          <a:prstGeom prst="rect">
            <a:avLst/>
          </a:prstGeom>
        </p:spPr>
        <p:txBody>
          <a:bodyPr anchorCtr="0" anchor="t" bIns="45700" lIns="91425" spcFirstLastPara="1" rIns="91425" wrap="square" tIns="45700">
            <a:noAutofit/>
          </a:bodyPr>
          <a:lstStyle/>
          <a:p>
            <a:pPr indent="0" lvl="0" marL="457200" rtl="0" algn="l">
              <a:spcBef>
                <a:spcPts val="640"/>
              </a:spcBef>
              <a:spcAft>
                <a:spcPts val="0"/>
              </a:spcAft>
              <a:buNone/>
            </a:pPr>
            <a:r>
              <a:rPr lang="en" sz="1300"/>
              <a:t>Variables included in each dataset</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600"/>
              <a:buFont typeface="Helvetica Neue"/>
              <a:buNone/>
            </a:pPr>
            <a:r>
              <a:rPr lang="en" sz="3200"/>
              <a:t>Feature Selection and Data Preprocessing </a:t>
            </a:r>
            <a:endParaRPr sz="3200"/>
          </a:p>
        </p:txBody>
      </p:sp>
      <p:pic>
        <p:nvPicPr>
          <p:cNvPr id="238" name="Google Shape;238;p39"/>
          <p:cNvPicPr preferRelativeResize="0"/>
          <p:nvPr/>
        </p:nvPicPr>
        <p:blipFill>
          <a:blip r:embed="rId3">
            <a:alphaModFix/>
          </a:blip>
          <a:stretch>
            <a:fillRect/>
          </a:stretch>
        </p:blipFill>
        <p:spPr>
          <a:xfrm>
            <a:off x="170725" y="1494029"/>
            <a:ext cx="4114800" cy="2743200"/>
          </a:xfrm>
          <a:prstGeom prst="rect">
            <a:avLst/>
          </a:prstGeom>
          <a:noFill/>
          <a:ln>
            <a:noFill/>
          </a:ln>
        </p:spPr>
      </p:pic>
      <p:sp>
        <p:nvSpPr>
          <p:cNvPr id="239" name="Google Shape;239;p39"/>
          <p:cNvSpPr txBox="1"/>
          <p:nvPr>
            <p:ph idx="4294967295" type="subTitle"/>
          </p:nvPr>
        </p:nvSpPr>
        <p:spPr>
          <a:xfrm>
            <a:off x="4426200" y="934375"/>
            <a:ext cx="4260600" cy="38625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Clr>
                <a:schemeClr val="dk1"/>
              </a:buClr>
              <a:buSzPts val="1100"/>
              <a:buFont typeface="Arial"/>
              <a:buNone/>
            </a:pPr>
            <a:r>
              <a:rPr lang="en" sz="1500"/>
              <a:t>Data Normalization:</a:t>
            </a:r>
            <a:endParaRPr sz="1500"/>
          </a:p>
          <a:p>
            <a:pPr indent="-323850" lvl="0" marL="457200" rtl="0" algn="l">
              <a:spcBef>
                <a:spcPts val="640"/>
              </a:spcBef>
              <a:spcAft>
                <a:spcPts val="0"/>
              </a:spcAft>
              <a:buSzPts val="1500"/>
              <a:buChar char="-"/>
            </a:pPr>
            <a:r>
              <a:rPr lang="en" sz="1500"/>
              <a:t>Eliminate the effect of outliers</a:t>
            </a:r>
            <a:endParaRPr sz="1500"/>
          </a:p>
          <a:p>
            <a:pPr indent="-323850" lvl="0" marL="457200" rtl="0" algn="l">
              <a:spcBef>
                <a:spcPts val="0"/>
              </a:spcBef>
              <a:spcAft>
                <a:spcPts val="0"/>
              </a:spcAft>
              <a:buSzPts val="1500"/>
              <a:buChar char="-"/>
            </a:pPr>
            <a:r>
              <a:rPr lang="en" sz="1500"/>
              <a:t>Increase convergence rate of gradient descent</a:t>
            </a:r>
            <a:endParaRPr sz="1500"/>
          </a:p>
          <a:p>
            <a:pPr indent="-323850" lvl="0" marL="457200" rtl="0" algn="l">
              <a:spcBef>
                <a:spcPts val="0"/>
              </a:spcBef>
              <a:spcAft>
                <a:spcPts val="0"/>
              </a:spcAft>
              <a:buSzPts val="1500"/>
              <a:buChar char="-"/>
            </a:pPr>
            <a:r>
              <a:rPr lang="en" sz="1500"/>
              <a:t>May increase accuracy in model evaluation</a:t>
            </a:r>
            <a:endParaRPr sz="1500"/>
          </a:p>
          <a:p>
            <a:pPr indent="0" lvl="0" marL="457200" rtl="0" algn="l">
              <a:spcBef>
                <a:spcPts val="640"/>
              </a:spcBef>
              <a:spcAft>
                <a:spcPts val="0"/>
              </a:spcAft>
              <a:buNone/>
            </a:pPr>
            <a:r>
              <a:t/>
            </a:r>
            <a:endParaRPr sz="1500"/>
          </a:p>
          <a:p>
            <a:pPr indent="0" lvl="0" marL="0" rtl="0" algn="l">
              <a:spcBef>
                <a:spcPts val="640"/>
              </a:spcBef>
              <a:spcAft>
                <a:spcPts val="0"/>
              </a:spcAft>
              <a:buNone/>
            </a:pPr>
            <a:r>
              <a:rPr lang="en" sz="1500"/>
              <a:t>Deal with Imbalanced Data:</a:t>
            </a:r>
            <a:endParaRPr sz="1500"/>
          </a:p>
          <a:p>
            <a:pPr indent="-323850" lvl="0" marL="457200" rtl="0" algn="l">
              <a:spcBef>
                <a:spcPts val="640"/>
              </a:spcBef>
              <a:spcAft>
                <a:spcPts val="0"/>
              </a:spcAft>
              <a:buSzPts val="1500"/>
              <a:buChar char="-"/>
            </a:pPr>
            <a:r>
              <a:rPr lang="en" sz="1500"/>
              <a:t>Try Generate Synthetic Samples</a:t>
            </a:r>
            <a:endParaRPr sz="1500"/>
          </a:p>
          <a:p>
            <a:pPr indent="-311150" lvl="1" marL="914400" rtl="0" algn="l">
              <a:spcBef>
                <a:spcPts val="0"/>
              </a:spcBef>
              <a:spcAft>
                <a:spcPts val="0"/>
              </a:spcAft>
              <a:buSzPts val="1300"/>
              <a:buChar char="-"/>
            </a:pPr>
            <a:r>
              <a:rPr lang="en" sz="1300"/>
              <a:t>SMOTE(Synthetic Minority Over-sampling Technique)</a:t>
            </a:r>
            <a:endParaRPr sz="1300"/>
          </a:p>
          <a:p>
            <a:pPr indent="-323850" lvl="0" marL="457200" rtl="0" algn="l">
              <a:spcBef>
                <a:spcPts val="0"/>
              </a:spcBef>
              <a:spcAft>
                <a:spcPts val="0"/>
              </a:spcAft>
              <a:buSzPts val="1500"/>
              <a:buChar char="-"/>
            </a:pPr>
            <a:r>
              <a:rPr lang="en" sz="1500"/>
              <a:t>Use metrics such as AUC score, Precision, Recall and F1 Score </a:t>
            </a:r>
            <a:r>
              <a:rPr lang="en" sz="1500"/>
              <a:t>other than</a:t>
            </a:r>
            <a:r>
              <a:rPr lang="en" sz="1500"/>
              <a:t> accuracy in model evaluation</a:t>
            </a:r>
            <a:endParaRPr sz="1500"/>
          </a:p>
          <a:p>
            <a:pPr indent="0" lvl="0" marL="0" rtl="0" algn="l">
              <a:spcBef>
                <a:spcPts val="640"/>
              </a:spcBef>
              <a:spcAft>
                <a:spcPts val="0"/>
              </a:spcAft>
              <a:buNone/>
            </a:pPr>
            <a:r>
              <a:t/>
            </a:r>
            <a:endParaRPr sz="1500"/>
          </a:p>
          <a:p>
            <a:pPr indent="-323850" lvl="0" marL="457200" rtl="0" algn="l">
              <a:spcBef>
                <a:spcPts val="640"/>
              </a:spcBef>
              <a:spcAft>
                <a:spcPts val="0"/>
              </a:spcAft>
              <a:buSzPts val="1500"/>
              <a:buChar char="-"/>
            </a:pPr>
            <a:r>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600"/>
              <a:buFont typeface="Helvetica Neue"/>
              <a:buNone/>
            </a:pPr>
            <a:r>
              <a:rPr lang="en" sz="3200"/>
              <a:t>Modeling</a:t>
            </a:r>
            <a:endParaRPr sz="3200"/>
          </a:p>
        </p:txBody>
      </p:sp>
      <p:sp>
        <p:nvSpPr>
          <p:cNvPr id="246" name="Google Shape;246;p40"/>
          <p:cNvSpPr txBox="1"/>
          <p:nvPr/>
        </p:nvSpPr>
        <p:spPr>
          <a:xfrm>
            <a:off x="524400" y="939125"/>
            <a:ext cx="6600900" cy="3000000"/>
          </a:xfrm>
          <a:prstGeom prst="rect">
            <a:avLst/>
          </a:prstGeom>
          <a:noFill/>
          <a:ln>
            <a:noFill/>
          </a:ln>
        </p:spPr>
        <p:txBody>
          <a:bodyPr anchorCtr="0" anchor="t" bIns="91425" lIns="91425" spcFirstLastPara="1" rIns="91425" wrap="square" tIns="91425">
            <a:noAutofit/>
          </a:bodyPr>
          <a:lstStyle/>
          <a:p>
            <a:pPr indent="0" lvl="0" marL="91440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91440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rPr lang="en" sz="1800">
                <a:solidFill>
                  <a:srgbClr val="7F7F7F"/>
                </a:solidFill>
                <a:latin typeface="Helvetica Neue"/>
                <a:ea typeface="Helvetica Neue"/>
                <a:cs typeface="Helvetica Neue"/>
                <a:sym typeface="Helvetica Neue"/>
              </a:rPr>
              <a:t>  </a:t>
            </a:r>
            <a:r>
              <a:rPr lang="en" sz="1800">
                <a:solidFill>
                  <a:srgbClr val="7F7F7F"/>
                </a:solidFill>
                <a:latin typeface="Helvetica Neue"/>
                <a:ea typeface="Helvetica Neue"/>
                <a:cs typeface="Helvetica Neue"/>
                <a:sym typeface="Helvetica Neue"/>
              </a:rPr>
              <a:t>1. </a:t>
            </a:r>
            <a:r>
              <a:rPr lang="en" sz="1800">
                <a:solidFill>
                  <a:srgbClr val="7F7F7F"/>
                </a:solidFill>
                <a:latin typeface="Helvetica Neue"/>
                <a:ea typeface="Helvetica Neue"/>
                <a:cs typeface="Helvetica Neue"/>
                <a:sym typeface="Helvetica Neue"/>
              </a:rPr>
              <a:t>Logistic Regression  -- Linear model</a:t>
            </a:r>
            <a:endParaRPr sz="1800">
              <a:solidFill>
                <a:srgbClr val="7F7F7F"/>
              </a:solidFill>
              <a:latin typeface="Helvetica Neue"/>
              <a:ea typeface="Helvetica Neue"/>
              <a:cs typeface="Helvetica Neue"/>
              <a:sym typeface="Helvetica Neue"/>
            </a:endParaRPr>
          </a:p>
          <a:p>
            <a:pPr indent="0" lvl="0" marL="45720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rPr lang="en" sz="1800">
                <a:solidFill>
                  <a:srgbClr val="7F7F7F"/>
                </a:solidFill>
                <a:latin typeface="Helvetica Neue"/>
                <a:ea typeface="Helvetica Neue"/>
                <a:cs typeface="Helvetica Neue"/>
                <a:sym typeface="Helvetica Neue"/>
              </a:rPr>
              <a:t>  2. Random Forest  -- Ensemble model</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rPr lang="en" sz="1800">
                <a:solidFill>
                  <a:srgbClr val="7F7F7F"/>
                </a:solidFill>
                <a:latin typeface="Helvetica Neue"/>
                <a:ea typeface="Helvetica Neue"/>
                <a:cs typeface="Helvetica Neue"/>
                <a:sym typeface="Helvetica Neue"/>
              </a:rPr>
              <a:t>  3. Artificial Neural Network  -- Deep learning model</a:t>
            </a:r>
            <a:endParaRPr sz="1800">
              <a:solidFill>
                <a:srgbClr val="7F7F7F"/>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600"/>
              <a:buFont typeface="Helvetica Neue"/>
              <a:buNone/>
            </a:pPr>
            <a:r>
              <a:rPr lang="en" sz="3200"/>
              <a:t>Modeling</a:t>
            </a:r>
            <a:endParaRPr sz="3200"/>
          </a:p>
        </p:txBody>
      </p:sp>
      <p:sp>
        <p:nvSpPr>
          <p:cNvPr id="253" name="Google Shape;253;p41"/>
          <p:cNvSpPr txBox="1"/>
          <p:nvPr/>
        </p:nvSpPr>
        <p:spPr>
          <a:xfrm>
            <a:off x="524400" y="939125"/>
            <a:ext cx="4551900" cy="3000000"/>
          </a:xfrm>
          <a:prstGeom prst="rect">
            <a:avLst/>
          </a:prstGeom>
          <a:noFill/>
          <a:ln>
            <a:noFill/>
          </a:ln>
        </p:spPr>
        <p:txBody>
          <a:bodyPr anchorCtr="0" anchor="t" bIns="91425" lIns="91425" spcFirstLastPara="1" rIns="91425" wrap="square" tIns="91425">
            <a:noAutofit/>
          </a:bodyPr>
          <a:lstStyle/>
          <a:p>
            <a:pPr indent="0" lvl="0" marL="91440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91440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rPr lang="en" sz="1800">
                <a:solidFill>
                  <a:srgbClr val="7F7F7F"/>
                </a:solidFill>
                <a:latin typeface="Helvetica Neue"/>
                <a:ea typeface="Helvetica Neue"/>
                <a:cs typeface="Helvetica Neue"/>
                <a:sym typeface="Helvetica Neue"/>
              </a:rPr>
              <a:t>  1. Logistic Regression</a:t>
            </a:r>
            <a:endParaRPr sz="1800">
              <a:solidFill>
                <a:srgbClr val="7F7F7F"/>
              </a:solidFill>
              <a:latin typeface="Helvetica Neue"/>
              <a:ea typeface="Helvetica Neue"/>
              <a:cs typeface="Helvetica Neue"/>
              <a:sym typeface="Helvetica Neue"/>
            </a:endParaRPr>
          </a:p>
          <a:p>
            <a:pPr indent="0" lvl="0" marL="45720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rPr lang="en" sz="1800">
                <a:solidFill>
                  <a:srgbClr val="7F7F7F"/>
                </a:solidFill>
                <a:latin typeface="Helvetica Neue"/>
                <a:ea typeface="Helvetica Neue"/>
                <a:cs typeface="Helvetica Neue"/>
                <a:sym typeface="Helvetica Neue"/>
              </a:rPr>
              <a:t>  2. Random Forest</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rPr lang="en" sz="1800">
                <a:solidFill>
                  <a:srgbClr val="7F7F7F"/>
                </a:solidFill>
                <a:latin typeface="Helvetica Neue"/>
                <a:ea typeface="Helvetica Neue"/>
                <a:cs typeface="Helvetica Neue"/>
                <a:sym typeface="Helvetica Neue"/>
              </a:rPr>
              <a:t>  3. Artificial Neural Network</a:t>
            </a:r>
            <a:endParaRPr sz="1800">
              <a:solidFill>
                <a:srgbClr val="7F7F7F"/>
              </a:solidFill>
              <a:latin typeface="Helvetica Neue"/>
              <a:ea typeface="Helvetica Neue"/>
              <a:cs typeface="Helvetica Neue"/>
              <a:sym typeface="Helvetica Neue"/>
            </a:endParaRPr>
          </a:p>
        </p:txBody>
      </p:sp>
      <p:sp>
        <p:nvSpPr>
          <p:cNvPr id="254" name="Google Shape;254;p41"/>
          <p:cNvSpPr/>
          <p:nvPr/>
        </p:nvSpPr>
        <p:spPr>
          <a:xfrm>
            <a:off x="672925" y="1614550"/>
            <a:ext cx="2488800" cy="52650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55" name="Google Shape;255;p41"/>
          <p:cNvPicPr preferRelativeResize="0"/>
          <p:nvPr/>
        </p:nvPicPr>
        <p:blipFill>
          <a:blip r:embed="rId3">
            <a:alphaModFix/>
          </a:blip>
          <a:stretch>
            <a:fillRect/>
          </a:stretch>
        </p:blipFill>
        <p:spPr>
          <a:xfrm>
            <a:off x="4093150" y="1133776"/>
            <a:ext cx="4361182" cy="3000000"/>
          </a:xfrm>
          <a:prstGeom prst="rect">
            <a:avLst/>
          </a:prstGeom>
          <a:noFill/>
          <a:ln>
            <a:noFill/>
          </a:ln>
        </p:spPr>
      </p:pic>
      <p:sp>
        <p:nvSpPr>
          <p:cNvPr id="256" name="Google Shape;256;p41"/>
          <p:cNvSpPr txBox="1"/>
          <p:nvPr/>
        </p:nvSpPr>
        <p:spPr>
          <a:xfrm>
            <a:off x="2666150" y="4432525"/>
            <a:ext cx="65655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Reference:</a:t>
            </a:r>
            <a:r>
              <a:rPr lang="en"/>
              <a:t> </a:t>
            </a:r>
            <a:r>
              <a:rPr lang="en" sz="1100" u="sng">
                <a:solidFill>
                  <a:schemeClr val="hlink"/>
                </a:solidFill>
                <a:hlinkClick r:id="rId4"/>
              </a:rPr>
              <a:t>https://github.com/trekhleb/machine-learning-octave/tree/master/logistic-regression</a:t>
            </a:r>
            <a:endParaRPr>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600"/>
              <a:buFont typeface="Helvetica Neue"/>
              <a:buNone/>
            </a:pPr>
            <a:r>
              <a:rPr lang="en" sz="3200"/>
              <a:t>Modeling</a:t>
            </a:r>
            <a:endParaRPr sz="3200"/>
          </a:p>
        </p:txBody>
      </p:sp>
      <p:sp>
        <p:nvSpPr>
          <p:cNvPr id="263" name="Google Shape;263;p42"/>
          <p:cNvSpPr txBox="1"/>
          <p:nvPr/>
        </p:nvSpPr>
        <p:spPr>
          <a:xfrm>
            <a:off x="524400" y="939125"/>
            <a:ext cx="4551900" cy="3000000"/>
          </a:xfrm>
          <a:prstGeom prst="rect">
            <a:avLst/>
          </a:prstGeom>
          <a:noFill/>
          <a:ln>
            <a:noFill/>
          </a:ln>
        </p:spPr>
        <p:txBody>
          <a:bodyPr anchorCtr="0" anchor="t" bIns="91425" lIns="91425" spcFirstLastPara="1" rIns="91425" wrap="square" tIns="91425">
            <a:noAutofit/>
          </a:bodyPr>
          <a:lstStyle/>
          <a:p>
            <a:pPr indent="0" lvl="0" marL="91440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91440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rPr lang="en" sz="1800">
                <a:solidFill>
                  <a:srgbClr val="7F7F7F"/>
                </a:solidFill>
                <a:latin typeface="Helvetica Neue"/>
                <a:ea typeface="Helvetica Neue"/>
                <a:cs typeface="Helvetica Neue"/>
                <a:sym typeface="Helvetica Neue"/>
              </a:rPr>
              <a:t>  1. Logistic Regression</a:t>
            </a:r>
            <a:endParaRPr sz="1800">
              <a:solidFill>
                <a:srgbClr val="7F7F7F"/>
              </a:solidFill>
              <a:latin typeface="Helvetica Neue"/>
              <a:ea typeface="Helvetica Neue"/>
              <a:cs typeface="Helvetica Neue"/>
              <a:sym typeface="Helvetica Neue"/>
            </a:endParaRPr>
          </a:p>
          <a:p>
            <a:pPr indent="0" lvl="0" marL="45720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rPr lang="en" sz="1800">
                <a:solidFill>
                  <a:srgbClr val="7F7F7F"/>
                </a:solidFill>
                <a:latin typeface="Helvetica Neue"/>
                <a:ea typeface="Helvetica Neue"/>
                <a:cs typeface="Helvetica Neue"/>
                <a:sym typeface="Helvetica Neue"/>
              </a:rPr>
              <a:t>  2. Random Forest</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rPr lang="en" sz="1800">
                <a:solidFill>
                  <a:srgbClr val="7F7F7F"/>
                </a:solidFill>
                <a:latin typeface="Helvetica Neue"/>
                <a:ea typeface="Helvetica Neue"/>
                <a:cs typeface="Helvetica Neue"/>
                <a:sym typeface="Helvetica Neue"/>
              </a:rPr>
              <a:t>  3. Artificial Neural Network</a:t>
            </a:r>
            <a:endParaRPr sz="1800">
              <a:solidFill>
                <a:srgbClr val="7F7F7F"/>
              </a:solidFill>
              <a:latin typeface="Helvetica Neue"/>
              <a:ea typeface="Helvetica Neue"/>
              <a:cs typeface="Helvetica Neue"/>
              <a:sym typeface="Helvetica Neue"/>
            </a:endParaRPr>
          </a:p>
        </p:txBody>
      </p:sp>
      <p:sp>
        <p:nvSpPr>
          <p:cNvPr id="264" name="Google Shape;264;p42"/>
          <p:cNvSpPr/>
          <p:nvPr/>
        </p:nvSpPr>
        <p:spPr>
          <a:xfrm>
            <a:off x="628400" y="2371600"/>
            <a:ext cx="2488800" cy="52650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65" name="Google Shape;265;p42"/>
          <p:cNvPicPr preferRelativeResize="0"/>
          <p:nvPr/>
        </p:nvPicPr>
        <p:blipFill>
          <a:blip r:embed="rId3">
            <a:alphaModFix/>
          </a:blip>
          <a:stretch>
            <a:fillRect/>
          </a:stretch>
        </p:blipFill>
        <p:spPr>
          <a:xfrm>
            <a:off x="4193325" y="1238048"/>
            <a:ext cx="3933850" cy="2946600"/>
          </a:xfrm>
          <a:prstGeom prst="rect">
            <a:avLst/>
          </a:prstGeom>
          <a:noFill/>
          <a:ln>
            <a:noFill/>
          </a:ln>
        </p:spPr>
      </p:pic>
      <p:sp>
        <p:nvSpPr>
          <p:cNvPr id="266" name="Google Shape;266;p42"/>
          <p:cNvSpPr txBox="1"/>
          <p:nvPr/>
        </p:nvSpPr>
        <p:spPr>
          <a:xfrm>
            <a:off x="2666150" y="4432525"/>
            <a:ext cx="65655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Reference:</a:t>
            </a:r>
            <a:r>
              <a:rPr lang="en"/>
              <a:t> </a:t>
            </a:r>
            <a:r>
              <a:rPr lang="en" sz="1100" u="sng">
                <a:solidFill>
                  <a:schemeClr val="hlink"/>
                </a:solidFill>
                <a:hlinkClick r:id="rId4"/>
              </a:rPr>
              <a:t>https://medium.com/@williamkoehrsen/random-forest-simple-explanation-377895a60d2d</a:t>
            </a:r>
            <a:endParaRPr>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600"/>
              <a:buFont typeface="Helvetica Neue"/>
              <a:buNone/>
            </a:pPr>
            <a:r>
              <a:rPr lang="en" sz="3200"/>
              <a:t>Modeling</a:t>
            </a:r>
            <a:endParaRPr sz="3200"/>
          </a:p>
        </p:txBody>
      </p:sp>
      <p:sp>
        <p:nvSpPr>
          <p:cNvPr id="273" name="Google Shape;273;p43"/>
          <p:cNvSpPr txBox="1"/>
          <p:nvPr/>
        </p:nvSpPr>
        <p:spPr>
          <a:xfrm>
            <a:off x="524400" y="939125"/>
            <a:ext cx="4551900" cy="3000000"/>
          </a:xfrm>
          <a:prstGeom prst="rect">
            <a:avLst/>
          </a:prstGeom>
          <a:noFill/>
          <a:ln>
            <a:noFill/>
          </a:ln>
        </p:spPr>
        <p:txBody>
          <a:bodyPr anchorCtr="0" anchor="t" bIns="91425" lIns="91425" spcFirstLastPara="1" rIns="91425" wrap="square" tIns="91425">
            <a:noAutofit/>
          </a:bodyPr>
          <a:lstStyle/>
          <a:p>
            <a:pPr indent="0" lvl="0" marL="91440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91440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rPr lang="en" sz="1800">
                <a:solidFill>
                  <a:srgbClr val="7F7F7F"/>
                </a:solidFill>
                <a:latin typeface="Helvetica Neue"/>
                <a:ea typeface="Helvetica Neue"/>
                <a:cs typeface="Helvetica Neue"/>
                <a:sym typeface="Helvetica Neue"/>
              </a:rPr>
              <a:t>  1. Logistic Regression</a:t>
            </a:r>
            <a:endParaRPr sz="1800">
              <a:solidFill>
                <a:srgbClr val="7F7F7F"/>
              </a:solidFill>
              <a:latin typeface="Helvetica Neue"/>
              <a:ea typeface="Helvetica Neue"/>
              <a:cs typeface="Helvetica Neue"/>
              <a:sym typeface="Helvetica Neue"/>
            </a:endParaRPr>
          </a:p>
          <a:p>
            <a:pPr indent="0" lvl="0" marL="45720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rPr lang="en" sz="1800">
                <a:solidFill>
                  <a:srgbClr val="7F7F7F"/>
                </a:solidFill>
                <a:latin typeface="Helvetica Neue"/>
                <a:ea typeface="Helvetica Neue"/>
                <a:cs typeface="Helvetica Neue"/>
                <a:sym typeface="Helvetica Neue"/>
              </a:rPr>
              <a:t>  2. Random Forest</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rPr lang="en" sz="1800">
                <a:solidFill>
                  <a:srgbClr val="7F7F7F"/>
                </a:solidFill>
                <a:latin typeface="Helvetica Neue"/>
                <a:ea typeface="Helvetica Neue"/>
                <a:cs typeface="Helvetica Neue"/>
                <a:sym typeface="Helvetica Neue"/>
              </a:rPr>
              <a:t>  3. Artificial Neural Network</a:t>
            </a:r>
            <a:endParaRPr sz="1800">
              <a:solidFill>
                <a:srgbClr val="7F7F7F"/>
              </a:solidFill>
              <a:latin typeface="Helvetica Neue"/>
              <a:ea typeface="Helvetica Neue"/>
              <a:cs typeface="Helvetica Neue"/>
              <a:sym typeface="Helvetica Neue"/>
            </a:endParaRPr>
          </a:p>
        </p:txBody>
      </p:sp>
      <p:sp>
        <p:nvSpPr>
          <p:cNvPr id="274" name="Google Shape;274;p43"/>
          <p:cNvSpPr/>
          <p:nvPr/>
        </p:nvSpPr>
        <p:spPr>
          <a:xfrm>
            <a:off x="617250" y="3006200"/>
            <a:ext cx="3012000" cy="526500"/>
          </a:xfrm>
          <a:prstGeom prst="rect">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75" name="Google Shape;275;p43"/>
          <p:cNvPicPr preferRelativeResize="0"/>
          <p:nvPr/>
        </p:nvPicPr>
        <p:blipFill>
          <a:blip r:embed="rId3">
            <a:alphaModFix/>
          </a:blip>
          <a:stretch>
            <a:fillRect/>
          </a:stretch>
        </p:blipFill>
        <p:spPr>
          <a:xfrm>
            <a:off x="4861300" y="1063375"/>
            <a:ext cx="3143426" cy="3525250"/>
          </a:xfrm>
          <a:prstGeom prst="rect">
            <a:avLst/>
          </a:prstGeom>
          <a:noFill/>
          <a:ln>
            <a:noFill/>
          </a:ln>
        </p:spPr>
      </p:pic>
      <p:sp>
        <p:nvSpPr>
          <p:cNvPr id="276" name="Google Shape;276;p43"/>
          <p:cNvSpPr txBox="1"/>
          <p:nvPr/>
        </p:nvSpPr>
        <p:spPr>
          <a:xfrm>
            <a:off x="2988325" y="4444200"/>
            <a:ext cx="65655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Reference:</a:t>
            </a:r>
            <a:r>
              <a:rPr lang="en"/>
              <a:t> </a:t>
            </a:r>
            <a:r>
              <a:rPr lang="en" sz="1100" u="sng">
                <a:solidFill>
                  <a:schemeClr val="hlink"/>
                </a:solidFill>
                <a:hlinkClick r:id="rId4"/>
              </a:rPr>
              <a:t>https://en.wikipedia.org/wiki/Artificial_neural_network</a:t>
            </a:r>
            <a:endParaRPr>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600"/>
              <a:buFont typeface="Helvetica Neue"/>
              <a:buNone/>
            </a:pPr>
            <a:r>
              <a:rPr lang="en" sz="3200"/>
              <a:t>Outline</a:t>
            </a:r>
            <a:endParaRPr sz="3200"/>
          </a:p>
        </p:txBody>
      </p:sp>
      <p:sp>
        <p:nvSpPr>
          <p:cNvPr id="135" name="Google Shape;135;p26"/>
          <p:cNvSpPr txBox="1"/>
          <p:nvPr>
            <p:ph idx="4294967295" type="subTitle"/>
          </p:nvPr>
        </p:nvSpPr>
        <p:spPr>
          <a:xfrm>
            <a:off x="845700" y="1063375"/>
            <a:ext cx="7452600" cy="36597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640"/>
              </a:spcBef>
              <a:spcAft>
                <a:spcPts val="0"/>
              </a:spcAft>
              <a:buSzPts val="1800"/>
              <a:buChar char="❖"/>
            </a:pPr>
            <a:r>
              <a:rPr lang="en" sz="1800">
                <a:latin typeface="Arial"/>
                <a:ea typeface="Arial"/>
                <a:cs typeface="Arial"/>
                <a:sym typeface="Arial"/>
              </a:rPr>
              <a:t>Introduction to Problem</a:t>
            </a:r>
            <a:endParaRPr sz="1800">
              <a:latin typeface="Arial"/>
              <a:ea typeface="Arial"/>
              <a:cs typeface="Arial"/>
              <a:sym typeface="Arial"/>
            </a:endParaRPr>
          </a:p>
          <a:p>
            <a:pPr indent="-342900" lvl="0" marL="457200" rtl="0" algn="l">
              <a:lnSpc>
                <a:spcPct val="150000"/>
              </a:lnSpc>
              <a:spcBef>
                <a:spcPts val="0"/>
              </a:spcBef>
              <a:spcAft>
                <a:spcPts val="0"/>
              </a:spcAft>
              <a:buSzPts val="1800"/>
              <a:buChar char="❖"/>
            </a:pPr>
            <a:r>
              <a:rPr lang="en" sz="1800">
                <a:latin typeface="Arial"/>
                <a:ea typeface="Arial"/>
                <a:cs typeface="Arial"/>
                <a:sym typeface="Arial"/>
              </a:rPr>
              <a:t>Introduction to MIMIC-III Database (Exploratory Data Analysis) </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 sz="1800">
                <a:latin typeface="Arial"/>
                <a:ea typeface="Arial"/>
                <a:cs typeface="Arial"/>
                <a:sym typeface="Arial"/>
              </a:rPr>
              <a:t>Feature Selection and Data Preprocessing </a:t>
            </a:r>
            <a:endParaRPr sz="1800">
              <a:latin typeface="Arial"/>
              <a:ea typeface="Arial"/>
              <a:cs typeface="Arial"/>
              <a:sym typeface="Arial"/>
            </a:endParaRPr>
          </a:p>
          <a:p>
            <a:pPr indent="-317500" lvl="1" marL="914400" rtl="0" algn="l">
              <a:lnSpc>
                <a:spcPct val="115000"/>
              </a:lnSpc>
              <a:spcBef>
                <a:spcPts val="0"/>
              </a:spcBef>
              <a:spcAft>
                <a:spcPts val="0"/>
              </a:spcAft>
              <a:buSzPts val="1400"/>
              <a:buChar char="➢"/>
            </a:pPr>
            <a:r>
              <a:rPr lang="en" sz="1400">
                <a:latin typeface="Arial"/>
                <a:ea typeface="Arial"/>
                <a:cs typeface="Arial"/>
                <a:sym typeface="Arial"/>
              </a:rPr>
              <a:t>Feature Scatter Plot</a:t>
            </a:r>
            <a:endParaRPr sz="1400">
              <a:latin typeface="Arial"/>
              <a:ea typeface="Arial"/>
              <a:cs typeface="Arial"/>
              <a:sym typeface="Arial"/>
            </a:endParaRPr>
          </a:p>
          <a:p>
            <a:pPr indent="-317500" lvl="1" marL="914400" rtl="0" algn="l">
              <a:lnSpc>
                <a:spcPct val="115000"/>
              </a:lnSpc>
              <a:spcBef>
                <a:spcPts val="0"/>
              </a:spcBef>
              <a:spcAft>
                <a:spcPts val="0"/>
              </a:spcAft>
              <a:buSzPts val="1400"/>
              <a:buChar char="➢"/>
            </a:pPr>
            <a:r>
              <a:rPr lang="en" sz="1400">
                <a:latin typeface="Arial"/>
                <a:ea typeface="Arial"/>
                <a:cs typeface="Arial"/>
                <a:sym typeface="Arial"/>
              </a:rPr>
              <a:t>Importance of Normalization and Data Augmentation</a:t>
            </a:r>
            <a:endParaRPr sz="14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 sz="1800">
                <a:latin typeface="Arial"/>
                <a:ea typeface="Arial"/>
                <a:cs typeface="Arial"/>
                <a:sym typeface="Arial"/>
              </a:rPr>
              <a:t>Modeling</a:t>
            </a:r>
            <a:endParaRPr sz="1800">
              <a:latin typeface="Arial"/>
              <a:ea typeface="Arial"/>
              <a:cs typeface="Arial"/>
              <a:sym typeface="Arial"/>
            </a:endParaRPr>
          </a:p>
          <a:p>
            <a:pPr indent="-317500" lvl="1" marL="914400" rtl="0" algn="l">
              <a:lnSpc>
                <a:spcPct val="115000"/>
              </a:lnSpc>
              <a:spcBef>
                <a:spcPts val="0"/>
              </a:spcBef>
              <a:spcAft>
                <a:spcPts val="0"/>
              </a:spcAft>
              <a:buSzPts val="1400"/>
              <a:buChar char="➢"/>
            </a:pPr>
            <a:r>
              <a:rPr lang="en" sz="1400">
                <a:latin typeface="Arial"/>
                <a:ea typeface="Arial"/>
                <a:cs typeface="Arial"/>
                <a:sym typeface="Arial"/>
              </a:rPr>
              <a:t>Model Selection, Cross Validation and other technical details</a:t>
            </a:r>
            <a:endParaRPr sz="14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 sz="1800">
                <a:latin typeface="Arial"/>
                <a:ea typeface="Arial"/>
                <a:cs typeface="Arial"/>
                <a:sym typeface="Arial"/>
              </a:rPr>
              <a:t>Result</a:t>
            </a:r>
            <a:endParaRPr sz="1800">
              <a:latin typeface="Arial"/>
              <a:ea typeface="Arial"/>
              <a:cs typeface="Arial"/>
              <a:sym typeface="Arial"/>
            </a:endParaRPr>
          </a:p>
          <a:p>
            <a:pPr indent="-317500" lvl="1" marL="914400" rtl="0" algn="l">
              <a:lnSpc>
                <a:spcPct val="115000"/>
              </a:lnSpc>
              <a:spcBef>
                <a:spcPts val="0"/>
              </a:spcBef>
              <a:spcAft>
                <a:spcPts val="0"/>
              </a:spcAft>
              <a:buSzPts val="1400"/>
              <a:buChar char="➢"/>
            </a:pPr>
            <a:r>
              <a:rPr lang="en" sz="1400">
                <a:latin typeface="Arial"/>
                <a:ea typeface="Arial"/>
                <a:cs typeface="Arial"/>
                <a:sym typeface="Arial"/>
              </a:rPr>
              <a:t>Comparison of Model Comparison Table </a:t>
            </a:r>
            <a:endParaRPr sz="1400">
              <a:latin typeface="Arial"/>
              <a:ea typeface="Arial"/>
              <a:cs typeface="Arial"/>
              <a:sym typeface="Arial"/>
            </a:endParaRPr>
          </a:p>
          <a:p>
            <a:pPr indent="-317500" lvl="1" marL="914400" rtl="0" algn="l">
              <a:lnSpc>
                <a:spcPct val="115000"/>
              </a:lnSpc>
              <a:spcBef>
                <a:spcPts val="0"/>
              </a:spcBef>
              <a:spcAft>
                <a:spcPts val="0"/>
              </a:spcAft>
              <a:buSzPts val="1400"/>
              <a:buChar char="➢"/>
            </a:pPr>
            <a:r>
              <a:rPr lang="en" sz="1400">
                <a:latin typeface="Arial"/>
                <a:ea typeface="Arial"/>
                <a:cs typeface="Arial"/>
                <a:sym typeface="Arial"/>
              </a:rPr>
              <a:t>Feature Importance </a:t>
            </a:r>
            <a:endParaRPr sz="1400">
              <a:latin typeface="Arial"/>
              <a:ea typeface="Arial"/>
              <a:cs typeface="Arial"/>
              <a:sym typeface="Arial"/>
            </a:endParaRPr>
          </a:p>
          <a:p>
            <a:pPr indent="-342900" lvl="0" marL="457200" rtl="0" algn="l">
              <a:lnSpc>
                <a:spcPct val="150000"/>
              </a:lnSpc>
              <a:spcBef>
                <a:spcPts val="0"/>
              </a:spcBef>
              <a:spcAft>
                <a:spcPts val="0"/>
              </a:spcAft>
              <a:buSzPts val="1800"/>
              <a:buChar char="❖"/>
            </a:pPr>
            <a:r>
              <a:rPr lang="en" sz="1800">
                <a:latin typeface="Arial"/>
                <a:ea typeface="Arial"/>
                <a:cs typeface="Arial"/>
                <a:sym typeface="Arial"/>
              </a:rPr>
              <a:t>Conclusion </a:t>
            </a:r>
            <a:endParaRPr sz="1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401550" y="68904"/>
            <a:ext cx="8229600" cy="857400"/>
          </a:xfrm>
          <a:prstGeom prst="rect">
            <a:avLst/>
          </a:prstGeom>
        </p:spPr>
        <p:txBody>
          <a:bodyPr anchorCtr="0" anchor="ctr" bIns="45700" lIns="91425" spcFirstLastPara="1" rIns="91425" wrap="square" tIns="45700">
            <a:noAutofit/>
          </a:bodyPr>
          <a:lstStyle/>
          <a:p>
            <a:pPr indent="0" lvl="0" marL="0" rtl="0" algn="l">
              <a:spcBef>
                <a:spcPts val="560"/>
              </a:spcBef>
              <a:spcAft>
                <a:spcPts val="0"/>
              </a:spcAft>
              <a:buClr>
                <a:schemeClr val="dk1"/>
              </a:buClr>
              <a:buSzPts val="1100"/>
              <a:buFont typeface="Arial"/>
              <a:buNone/>
            </a:pPr>
            <a:r>
              <a:rPr lang="en" sz="2800">
                <a:solidFill>
                  <a:srgbClr val="7F7F7F"/>
                </a:solidFill>
              </a:rPr>
              <a:t>Cross validation and tuning hyper-parameters</a:t>
            </a:r>
            <a:endParaRPr sz="3200"/>
          </a:p>
        </p:txBody>
      </p:sp>
      <p:pic>
        <p:nvPicPr>
          <p:cNvPr id="282" name="Google Shape;282;p44"/>
          <p:cNvPicPr preferRelativeResize="0"/>
          <p:nvPr/>
        </p:nvPicPr>
        <p:blipFill>
          <a:blip r:embed="rId3">
            <a:alphaModFix/>
          </a:blip>
          <a:stretch>
            <a:fillRect/>
          </a:stretch>
        </p:blipFill>
        <p:spPr>
          <a:xfrm>
            <a:off x="868400" y="851275"/>
            <a:ext cx="6798276" cy="3739050"/>
          </a:xfrm>
          <a:prstGeom prst="rect">
            <a:avLst/>
          </a:prstGeom>
          <a:noFill/>
          <a:ln>
            <a:noFill/>
          </a:ln>
        </p:spPr>
      </p:pic>
      <p:sp>
        <p:nvSpPr>
          <p:cNvPr id="283" name="Google Shape;283;p44"/>
          <p:cNvSpPr txBox="1"/>
          <p:nvPr/>
        </p:nvSpPr>
        <p:spPr>
          <a:xfrm>
            <a:off x="2988325" y="4444200"/>
            <a:ext cx="65655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Reference:</a:t>
            </a:r>
            <a:r>
              <a:rPr lang="en"/>
              <a:t> </a:t>
            </a:r>
            <a:r>
              <a:rPr lang="en" sz="1100" u="sng">
                <a:solidFill>
                  <a:schemeClr val="hlink"/>
                </a:solidFill>
                <a:hlinkClick r:id="rId4"/>
              </a:rPr>
              <a:t>https://medium.com/@sebastiannorena/some-model-tuning-methods-bfef3e6544f0</a:t>
            </a:r>
            <a:endParaRPr>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401550" y="68904"/>
            <a:ext cx="8229600" cy="857400"/>
          </a:xfrm>
          <a:prstGeom prst="rect">
            <a:avLst/>
          </a:prstGeom>
        </p:spPr>
        <p:txBody>
          <a:bodyPr anchorCtr="0" anchor="ctr" bIns="45700" lIns="91425" spcFirstLastPara="1" rIns="91425" wrap="square" tIns="45700">
            <a:noAutofit/>
          </a:bodyPr>
          <a:lstStyle/>
          <a:p>
            <a:pPr indent="0" lvl="0" marL="0" rtl="0" algn="l">
              <a:spcBef>
                <a:spcPts val="560"/>
              </a:spcBef>
              <a:spcAft>
                <a:spcPts val="0"/>
              </a:spcAft>
              <a:buClr>
                <a:schemeClr val="dk1"/>
              </a:buClr>
              <a:buSzPts val="1100"/>
              <a:buFont typeface="Arial"/>
              <a:buNone/>
            </a:pPr>
            <a:r>
              <a:rPr lang="en" sz="2800">
                <a:solidFill>
                  <a:srgbClr val="7F7F7F"/>
                </a:solidFill>
              </a:rPr>
              <a:t>Cross-validation and tuning hyper-parameters</a:t>
            </a:r>
            <a:endParaRPr sz="3200"/>
          </a:p>
        </p:txBody>
      </p:sp>
      <p:sp>
        <p:nvSpPr>
          <p:cNvPr id="289" name="Google Shape;289;p45"/>
          <p:cNvSpPr txBox="1"/>
          <p:nvPr/>
        </p:nvSpPr>
        <p:spPr>
          <a:xfrm>
            <a:off x="479975" y="661400"/>
            <a:ext cx="3174900" cy="938400"/>
          </a:xfrm>
          <a:prstGeom prst="rect">
            <a:avLst/>
          </a:prstGeom>
          <a:noFill/>
          <a:ln>
            <a:noFill/>
          </a:ln>
        </p:spPr>
        <p:txBody>
          <a:bodyPr anchorCtr="0" anchor="t" bIns="91425" lIns="91425" spcFirstLastPara="1" rIns="91425" wrap="square" tIns="91425">
            <a:noAutofit/>
          </a:bodyPr>
          <a:lstStyle/>
          <a:p>
            <a:pPr indent="0" lvl="0" marL="914400" rtl="0" algn="l">
              <a:spcBef>
                <a:spcPts val="560"/>
              </a:spcBef>
              <a:spcAft>
                <a:spcPts val="0"/>
              </a:spcAft>
              <a:buNone/>
            </a:pPr>
            <a:r>
              <a:t/>
            </a:r>
            <a:endParaRPr sz="1800">
              <a:solidFill>
                <a:srgbClr val="7F7F7F"/>
              </a:solidFill>
              <a:latin typeface="Helvetica Neue"/>
              <a:ea typeface="Helvetica Neue"/>
              <a:cs typeface="Helvetica Neue"/>
              <a:sym typeface="Helvetica Neue"/>
            </a:endParaRPr>
          </a:p>
          <a:p>
            <a:pPr indent="0" lvl="0" marL="0" rtl="0" algn="l">
              <a:spcBef>
                <a:spcPts val="560"/>
              </a:spcBef>
              <a:spcAft>
                <a:spcPts val="0"/>
              </a:spcAft>
              <a:buNone/>
            </a:pPr>
            <a:r>
              <a:rPr lang="en" sz="1800">
                <a:solidFill>
                  <a:srgbClr val="7F7F7F"/>
                </a:solidFill>
                <a:latin typeface="Helvetica Neue"/>
                <a:ea typeface="Helvetica Neue"/>
                <a:cs typeface="Helvetica Neue"/>
                <a:sym typeface="Helvetica Neue"/>
              </a:rPr>
              <a:t>5-</a:t>
            </a:r>
            <a:r>
              <a:rPr lang="en" sz="1800">
                <a:solidFill>
                  <a:srgbClr val="7F7F7F"/>
                </a:solidFill>
                <a:latin typeface="Helvetica Neue"/>
                <a:ea typeface="Helvetica Neue"/>
                <a:cs typeface="Helvetica Neue"/>
                <a:sym typeface="Helvetica Neue"/>
              </a:rPr>
              <a:t>fold cross validation</a:t>
            </a:r>
            <a:endParaRPr sz="1800">
              <a:solidFill>
                <a:srgbClr val="7F7F7F"/>
              </a:solidFill>
              <a:latin typeface="Helvetica Neue"/>
              <a:ea typeface="Helvetica Neue"/>
              <a:cs typeface="Helvetica Neue"/>
              <a:sym typeface="Helvetica Neue"/>
            </a:endParaRPr>
          </a:p>
        </p:txBody>
      </p:sp>
      <p:pic>
        <p:nvPicPr>
          <p:cNvPr id="290" name="Google Shape;290;p45"/>
          <p:cNvPicPr preferRelativeResize="0"/>
          <p:nvPr/>
        </p:nvPicPr>
        <p:blipFill>
          <a:blip r:embed="rId3">
            <a:alphaModFix/>
          </a:blip>
          <a:stretch>
            <a:fillRect/>
          </a:stretch>
        </p:blipFill>
        <p:spPr>
          <a:xfrm>
            <a:off x="285725" y="1517488"/>
            <a:ext cx="8772525" cy="3152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600"/>
              <a:buFont typeface="Helvetica Neue"/>
              <a:buNone/>
            </a:pPr>
            <a:r>
              <a:rPr lang="en" sz="3200"/>
              <a:t>ROC Curve</a:t>
            </a:r>
            <a:endParaRPr sz="3200"/>
          </a:p>
        </p:txBody>
      </p:sp>
      <p:pic>
        <p:nvPicPr>
          <p:cNvPr id="297" name="Google Shape;297;p46"/>
          <p:cNvPicPr preferRelativeResize="0"/>
          <p:nvPr/>
        </p:nvPicPr>
        <p:blipFill>
          <a:blip r:embed="rId3">
            <a:alphaModFix/>
          </a:blip>
          <a:stretch>
            <a:fillRect/>
          </a:stretch>
        </p:blipFill>
        <p:spPr>
          <a:xfrm>
            <a:off x="1696725" y="981875"/>
            <a:ext cx="5624150" cy="3774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200"/>
              <a:t>Metrics Comparison Table</a:t>
            </a:r>
            <a:endParaRPr/>
          </a:p>
        </p:txBody>
      </p:sp>
      <p:graphicFrame>
        <p:nvGraphicFramePr>
          <p:cNvPr id="303" name="Google Shape;303;p47"/>
          <p:cNvGraphicFramePr/>
          <p:nvPr/>
        </p:nvGraphicFramePr>
        <p:xfrm>
          <a:off x="471488" y="1238725"/>
          <a:ext cx="3000000" cy="3000000"/>
        </p:xfrm>
        <a:graphic>
          <a:graphicData uri="http://schemas.openxmlformats.org/drawingml/2006/table">
            <a:tbl>
              <a:tblPr>
                <a:noFill/>
                <a:tableStyleId>{D8C71BF0-B264-4A68-BF79-6F4F83043B20}</a:tableStyleId>
              </a:tblPr>
              <a:tblGrid>
                <a:gridCol w="2724150"/>
                <a:gridCol w="1104900"/>
                <a:gridCol w="1104900"/>
                <a:gridCol w="1085850"/>
                <a:gridCol w="1085850"/>
                <a:gridCol w="1095375"/>
              </a:tblGrid>
              <a:tr h="219075">
                <a:tc>
                  <a:txBody>
                    <a:bodyPr>
                      <a:noAutofit/>
                    </a:bodyPr>
                    <a:lstStyle/>
                    <a:p>
                      <a:pPr indent="0" lvl="0" marL="0" rtl="0" algn="ctr">
                        <a:lnSpc>
                          <a:spcPct val="115000"/>
                        </a:lnSpc>
                        <a:spcBef>
                          <a:spcPts val="0"/>
                        </a:spcBef>
                        <a:spcAft>
                          <a:spcPts val="0"/>
                        </a:spcAft>
                        <a:buNone/>
                      </a:pPr>
                      <a:r>
                        <a:rPr lang="en"/>
                        <a:t>Model</a:t>
                      </a:r>
                      <a:endParaRPr/>
                    </a:p>
                  </a:txBody>
                  <a:tcPr marT="91425" marB="91425" marR="68575" marL="68575">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Accuracy</a:t>
                      </a:r>
                      <a:endParaRPr/>
                    </a:p>
                  </a:txBody>
                  <a:tcPr marT="91425" marB="91425" marR="68575" marL="68575">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Precision</a:t>
                      </a:r>
                      <a:endParaRPr/>
                    </a:p>
                  </a:txBody>
                  <a:tcPr marT="91425" marB="91425" marR="68575" marL="68575">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Recall</a:t>
                      </a:r>
                      <a:endParaRPr/>
                    </a:p>
                  </a:txBody>
                  <a:tcPr marT="91425" marB="91425" marR="68575" marL="68575">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F1-score</a:t>
                      </a:r>
                      <a:endParaRPr/>
                    </a:p>
                  </a:txBody>
                  <a:tcPr marT="91425" marB="91425" marR="68575" marL="68575">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AUC</a:t>
                      </a:r>
                      <a:endParaRPr/>
                    </a:p>
                  </a:txBody>
                  <a:tcPr marT="91425" marB="91425" marR="68575" marL="68575">
                    <a:lnT cap="flat" cmpd="sng" w="12625">
                      <a:solidFill>
                        <a:srgbClr val="000000"/>
                      </a:solidFill>
                      <a:prstDash val="solid"/>
                      <a:round/>
                      <a:headEnd len="sm" w="sm" type="none"/>
                      <a:tailEnd len="sm" w="sm" type="none"/>
                    </a:lnT>
                    <a:lnB cap="flat" cmpd="sng" w="12625">
                      <a:solidFill>
                        <a:srgbClr val="000000"/>
                      </a:solidFill>
                      <a:prstDash val="solid"/>
                      <a:round/>
                      <a:headEnd len="sm" w="sm" type="none"/>
                      <a:tailEnd len="sm" w="sm" type="none"/>
                    </a:lnB>
                  </a:tcPr>
                </a:tc>
              </a:tr>
              <a:tr h="228600">
                <a:tc>
                  <a:txBody>
                    <a:bodyPr>
                      <a:noAutofit/>
                    </a:bodyPr>
                    <a:lstStyle/>
                    <a:p>
                      <a:pPr indent="0" lvl="0" marL="0" rtl="0" algn="ctr">
                        <a:lnSpc>
                          <a:spcPct val="115000"/>
                        </a:lnSpc>
                        <a:spcBef>
                          <a:spcPts val="0"/>
                        </a:spcBef>
                        <a:spcAft>
                          <a:spcPts val="0"/>
                        </a:spcAft>
                        <a:buNone/>
                      </a:pPr>
                      <a:r>
                        <a:rPr lang="en"/>
                        <a:t>Logistic Regression</a:t>
                      </a:r>
                      <a:endParaRPr/>
                    </a:p>
                  </a:txBody>
                  <a:tcPr marT="91425" marB="91425" marR="68575" marL="68575">
                    <a:lnT cap="flat" cmpd="sng" w="12625">
                      <a:solidFill>
                        <a:srgbClr val="000000"/>
                      </a:solidFill>
                      <a:prstDash val="solid"/>
                      <a:round/>
                      <a:headEnd len="sm" w="sm" type="none"/>
                      <a:tailEnd len="sm" w="sm" type="none"/>
                    </a:lnT>
                  </a:tcPr>
                </a:tc>
                <a:tc>
                  <a:txBody>
                    <a:bodyPr>
                      <a:noAutofit/>
                    </a:bodyPr>
                    <a:lstStyle/>
                    <a:p>
                      <a:pPr indent="0" lvl="0" marL="0" rtl="0" algn="ctr">
                        <a:lnSpc>
                          <a:spcPct val="115000"/>
                        </a:lnSpc>
                        <a:spcBef>
                          <a:spcPts val="0"/>
                        </a:spcBef>
                        <a:spcAft>
                          <a:spcPts val="0"/>
                        </a:spcAft>
                        <a:buNone/>
                      </a:pPr>
                      <a:r>
                        <a:rPr lang="en"/>
                        <a:t>0.7285</a:t>
                      </a:r>
                      <a:endParaRPr/>
                    </a:p>
                  </a:txBody>
                  <a:tcPr marT="91425" marB="91425" marR="68575" marL="68575">
                    <a:lnT cap="flat" cmpd="sng" w="12625">
                      <a:solidFill>
                        <a:srgbClr val="000000"/>
                      </a:solidFill>
                      <a:prstDash val="solid"/>
                      <a:round/>
                      <a:headEnd len="sm" w="sm" type="none"/>
                      <a:tailEnd len="sm" w="sm" type="none"/>
                    </a:lnT>
                  </a:tcPr>
                </a:tc>
                <a:tc>
                  <a:txBody>
                    <a:bodyPr>
                      <a:noAutofit/>
                    </a:bodyPr>
                    <a:lstStyle/>
                    <a:p>
                      <a:pPr indent="0" lvl="0" marL="0" rtl="0" algn="ctr">
                        <a:lnSpc>
                          <a:spcPct val="115000"/>
                        </a:lnSpc>
                        <a:spcBef>
                          <a:spcPts val="0"/>
                        </a:spcBef>
                        <a:spcAft>
                          <a:spcPts val="0"/>
                        </a:spcAft>
                        <a:buNone/>
                      </a:pPr>
                      <a:r>
                        <a:rPr lang="en"/>
                        <a:t>0.5</a:t>
                      </a:r>
                      <a:endParaRPr/>
                    </a:p>
                  </a:txBody>
                  <a:tcPr marT="91425" marB="91425" marR="68575" marL="68575">
                    <a:lnT cap="flat" cmpd="sng" w="12625">
                      <a:solidFill>
                        <a:srgbClr val="000000"/>
                      </a:solidFill>
                      <a:prstDash val="solid"/>
                      <a:round/>
                      <a:headEnd len="sm" w="sm" type="none"/>
                      <a:tailEnd len="sm" w="sm" type="none"/>
                    </a:lnT>
                  </a:tcPr>
                </a:tc>
                <a:tc>
                  <a:txBody>
                    <a:bodyPr>
                      <a:noAutofit/>
                    </a:bodyPr>
                    <a:lstStyle/>
                    <a:p>
                      <a:pPr indent="0" lvl="0" marL="0" rtl="0" algn="ctr">
                        <a:lnSpc>
                          <a:spcPct val="115000"/>
                        </a:lnSpc>
                        <a:spcBef>
                          <a:spcPts val="0"/>
                        </a:spcBef>
                        <a:spcAft>
                          <a:spcPts val="0"/>
                        </a:spcAft>
                        <a:buNone/>
                      </a:pPr>
                      <a:r>
                        <a:rPr lang="en"/>
                        <a:t>0.0003</a:t>
                      </a:r>
                      <a:endParaRPr/>
                    </a:p>
                  </a:txBody>
                  <a:tcPr marT="91425" marB="91425" marR="68575" marL="68575">
                    <a:lnT cap="flat" cmpd="sng" w="12625">
                      <a:solidFill>
                        <a:srgbClr val="000000"/>
                      </a:solidFill>
                      <a:prstDash val="solid"/>
                      <a:round/>
                      <a:headEnd len="sm" w="sm" type="none"/>
                      <a:tailEnd len="sm" w="sm" type="none"/>
                    </a:lnT>
                  </a:tcPr>
                </a:tc>
                <a:tc>
                  <a:txBody>
                    <a:bodyPr>
                      <a:noAutofit/>
                    </a:bodyPr>
                    <a:lstStyle/>
                    <a:p>
                      <a:pPr indent="0" lvl="0" marL="0" rtl="0" algn="ctr">
                        <a:lnSpc>
                          <a:spcPct val="115000"/>
                        </a:lnSpc>
                        <a:spcBef>
                          <a:spcPts val="0"/>
                        </a:spcBef>
                        <a:spcAft>
                          <a:spcPts val="0"/>
                        </a:spcAft>
                        <a:buNone/>
                      </a:pPr>
                      <a:r>
                        <a:rPr lang="en"/>
                        <a:t>0.0007</a:t>
                      </a:r>
                      <a:endParaRPr/>
                    </a:p>
                  </a:txBody>
                  <a:tcPr marT="91425" marB="91425" marR="68575" marL="68575">
                    <a:lnT cap="flat" cmpd="sng" w="12625">
                      <a:solidFill>
                        <a:srgbClr val="000000"/>
                      </a:solidFill>
                      <a:prstDash val="solid"/>
                      <a:round/>
                      <a:headEnd len="sm" w="sm" type="none"/>
                      <a:tailEnd len="sm" w="sm" type="none"/>
                    </a:lnT>
                  </a:tcPr>
                </a:tc>
                <a:tc>
                  <a:txBody>
                    <a:bodyPr>
                      <a:noAutofit/>
                    </a:bodyPr>
                    <a:lstStyle/>
                    <a:p>
                      <a:pPr indent="0" lvl="0" marL="0" rtl="0" algn="ctr">
                        <a:lnSpc>
                          <a:spcPct val="115000"/>
                        </a:lnSpc>
                        <a:spcBef>
                          <a:spcPts val="0"/>
                        </a:spcBef>
                        <a:spcAft>
                          <a:spcPts val="0"/>
                        </a:spcAft>
                        <a:buNone/>
                      </a:pPr>
                      <a:r>
                        <a:rPr lang="en"/>
                        <a:t>0.522</a:t>
                      </a:r>
                      <a:endParaRPr/>
                    </a:p>
                  </a:txBody>
                  <a:tcPr marT="91425" marB="91425" marR="68575" marL="68575">
                    <a:lnT cap="flat" cmpd="sng" w="12625">
                      <a:solidFill>
                        <a:srgbClr val="000000"/>
                      </a:solidFill>
                      <a:prstDash val="solid"/>
                      <a:round/>
                      <a:headEnd len="sm" w="sm" type="none"/>
                      <a:tailEnd len="sm" w="sm" type="none"/>
                    </a:lnT>
                  </a:tcPr>
                </a:tc>
              </a:tr>
              <a:tr h="409575">
                <a:tc>
                  <a:txBody>
                    <a:bodyPr>
                      <a:noAutofit/>
                    </a:bodyPr>
                    <a:lstStyle/>
                    <a:p>
                      <a:pPr indent="0" lvl="0" marL="0" rtl="0" algn="ctr">
                        <a:lnSpc>
                          <a:spcPct val="115000"/>
                        </a:lnSpc>
                        <a:spcBef>
                          <a:spcPts val="0"/>
                        </a:spcBef>
                        <a:spcAft>
                          <a:spcPts val="0"/>
                        </a:spcAft>
                        <a:buNone/>
                      </a:pPr>
                      <a:r>
                        <a:rPr lang="en"/>
                        <a:t>Logistic Regression(Oversampled)</a:t>
                      </a:r>
                      <a:endParaRPr/>
                    </a:p>
                  </a:txBody>
                  <a:tcPr marT="91425" marB="91425" marR="68575" marL="68575"/>
                </a:tc>
                <a:tc>
                  <a:txBody>
                    <a:bodyPr>
                      <a:noAutofit/>
                    </a:bodyPr>
                    <a:lstStyle/>
                    <a:p>
                      <a:pPr indent="0" lvl="0" marL="0" rtl="0" algn="ctr">
                        <a:lnSpc>
                          <a:spcPct val="115000"/>
                        </a:lnSpc>
                        <a:spcBef>
                          <a:spcPts val="0"/>
                        </a:spcBef>
                        <a:spcAft>
                          <a:spcPts val="0"/>
                        </a:spcAft>
                        <a:buNone/>
                      </a:pPr>
                      <a:r>
                        <a:rPr lang="en"/>
                        <a:t>0.5103</a:t>
                      </a:r>
                      <a:endParaRPr/>
                    </a:p>
                  </a:txBody>
                  <a:tcPr marT="91425" marB="91425" marR="68575" marL="68575"/>
                </a:tc>
                <a:tc>
                  <a:txBody>
                    <a:bodyPr>
                      <a:noAutofit/>
                    </a:bodyPr>
                    <a:lstStyle/>
                    <a:p>
                      <a:pPr indent="0" lvl="0" marL="0" rtl="0" algn="ctr">
                        <a:lnSpc>
                          <a:spcPct val="115000"/>
                        </a:lnSpc>
                        <a:spcBef>
                          <a:spcPts val="0"/>
                        </a:spcBef>
                        <a:spcAft>
                          <a:spcPts val="0"/>
                        </a:spcAft>
                        <a:buNone/>
                      </a:pPr>
                      <a:r>
                        <a:rPr lang="en"/>
                        <a:t>0.2726</a:t>
                      </a:r>
                      <a:endParaRPr/>
                    </a:p>
                  </a:txBody>
                  <a:tcPr marT="91425" marB="91425" marR="68575" marL="68575"/>
                </a:tc>
                <a:tc>
                  <a:txBody>
                    <a:bodyPr>
                      <a:noAutofit/>
                    </a:bodyPr>
                    <a:lstStyle/>
                    <a:p>
                      <a:pPr indent="0" lvl="0" marL="0" rtl="0" algn="ctr">
                        <a:lnSpc>
                          <a:spcPct val="115000"/>
                        </a:lnSpc>
                        <a:spcBef>
                          <a:spcPts val="0"/>
                        </a:spcBef>
                        <a:spcAft>
                          <a:spcPts val="0"/>
                        </a:spcAft>
                        <a:buNone/>
                      </a:pPr>
                      <a:r>
                        <a:rPr lang="en"/>
                        <a:t>0.5044</a:t>
                      </a:r>
                      <a:endParaRPr/>
                    </a:p>
                  </a:txBody>
                  <a:tcPr marT="91425" marB="91425" marR="68575" marL="68575"/>
                </a:tc>
                <a:tc>
                  <a:txBody>
                    <a:bodyPr>
                      <a:noAutofit/>
                    </a:bodyPr>
                    <a:lstStyle/>
                    <a:p>
                      <a:pPr indent="0" lvl="0" marL="0" rtl="0" algn="ctr">
                        <a:lnSpc>
                          <a:spcPct val="115000"/>
                        </a:lnSpc>
                        <a:spcBef>
                          <a:spcPts val="0"/>
                        </a:spcBef>
                        <a:spcAft>
                          <a:spcPts val="0"/>
                        </a:spcAft>
                        <a:buNone/>
                      </a:pPr>
                      <a:r>
                        <a:rPr lang="en"/>
                        <a:t>0.3539</a:t>
                      </a:r>
                      <a:endParaRPr/>
                    </a:p>
                  </a:txBody>
                  <a:tcPr marT="91425" marB="91425" marR="68575" marL="68575"/>
                </a:tc>
                <a:tc>
                  <a:txBody>
                    <a:bodyPr>
                      <a:noAutofit/>
                    </a:bodyPr>
                    <a:lstStyle/>
                    <a:p>
                      <a:pPr indent="0" lvl="0" marL="0" rtl="0" algn="ctr">
                        <a:lnSpc>
                          <a:spcPct val="115000"/>
                        </a:lnSpc>
                        <a:spcBef>
                          <a:spcPts val="0"/>
                        </a:spcBef>
                        <a:spcAft>
                          <a:spcPts val="0"/>
                        </a:spcAft>
                        <a:buNone/>
                      </a:pPr>
                      <a:r>
                        <a:rPr lang="en"/>
                        <a:t>0.5317</a:t>
                      </a:r>
                      <a:endParaRPr/>
                    </a:p>
                  </a:txBody>
                  <a:tcPr marT="91425" marB="91425" marR="68575" marL="68575"/>
                </a:tc>
              </a:tr>
              <a:tr h="228600">
                <a:tc>
                  <a:txBody>
                    <a:bodyPr>
                      <a:noAutofit/>
                    </a:bodyPr>
                    <a:lstStyle/>
                    <a:p>
                      <a:pPr indent="0" lvl="0" marL="0" rtl="0" algn="ctr">
                        <a:lnSpc>
                          <a:spcPct val="115000"/>
                        </a:lnSpc>
                        <a:spcBef>
                          <a:spcPts val="0"/>
                        </a:spcBef>
                        <a:spcAft>
                          <a:spcPts val="0"/>
                        </a:spcAft>
                        <a:buNone/>
                      </a:pPr>
                      <a:r>
                        <a:rPr lang="en"/>
                        <a:t>Random Forest</a:t>
                      </a:r>
                      <a:endParaRPr/>
                    </a:p>
                  </a:txBody>
                  <a:tcPr marT="91425" marB="91425" marR="68575" marL="68575"/>
                </a:tc>
                <a:tc>
                  <a:txBody>
                    <a:bodyPr>
                      <a:noAutofit/>
                    </a:bodyPr>
                    <a:lstStyle/>
                    <a:p>
                      <a:pPr indent="0" lvl="0" marL="0" rtl="0" algn="ctr">
                        <a:lnSpc>
                          <a:spcPct val="115000"/>
                        </a:lnSpc>
                        <a:spcBef>
                          <a:spcPts val="0"/>
                        </a:spcBef>
                        <a:spcAft>
                          <a:spcPts val="0"/>
                        </a:spcAft>
                        <a:buNone/>
                      </a:pPr>
                      <a:r>
                        <a:rPr lang="en"/>
                        <a:t>0.8018</a:t>
                      </a:r>
                      <a:endParaRPr/>
                    </a:p>
                  </a:txBody>
                  <a:tcPr marT="91425" marB="91425" marR="68575" marL="68575"/>
                </a:tc>
                <a:tc>
                  <a:txBody>
                    <a:bodyPr>
                      <a:noAutofit/>
                    </a:bodyPr>
                    <a:lstStyle/>
                    <a:p>
                      <a:pPr indent="0" lvl="0" marL="0" rtl="0" algn="ctr">
                        <a:lnSpc>
                          <a:spcPct val="115000"/>
                        </a:lnSpc>
                        <a:spcBef>
                          <a:spcPts val="0"/>
                        </a:spcBef>
                        <a:spcAft>
                          <a:spcPts val="0"/>
                        </a:spcAft>
                        <a:buNone/>
                      </a:pPr>
                      <a:r>
                        <a:rPr lang="en"/>
                        <a:t>0.9844</a:t>
                      </a:r>
                      <a:endParaRPr/>
                    </a:p>
                  </a:txBody>
                  <a:tcPr marT="91425" marB="91425" marR="68575" marL="68575"/>
                </a:tc>
                <a:tc>
                  <a:txBody>
                    <a:bodyPr>
                      <a:noAutofit/>
                    </a:bodyPr>
                    <a:lstStyle/>
                    <a:p>
                      <a:pPr indent="0" lvl="0" marL="0" rtl="0" algn="ctr">
                        <a:lnSpc>
                          <a:spcPct val="115000"/>
                        </a:lnSpc>
                        <a:spcBef>
                          <a:spcPts val="0"/>
                        </a:spcBef>
                        <a:spcAft>
                          <a:spcPts val="0"/>
                        </a:spcAft>
                        <a:buNone/>
                      </a:pPr>
                      <a:r>
                        <a:rPr lang="en"/>
                        <a:t>0.2743</a:t>
                      </a:r>
                      <a:endParaRPr/>
                    </a:p>
                  </a:txBody>
                  <a:tcPr marT="91425" marB="91425" marR="68575" marL="68575"/>
                </a:tc>
                <a:tc>
                  <a:txBody>
                    <a:bodyPr>
                      <a:noAutofit/>
                    </a:bodyPr>
                    <a:lstStyle/>
                    <a:p>
                      <a:pPr indent="0" lvl="0" marL="0" rtl="0" algn="ctr">
                        <a:lnSpc>
                          <a:spcPct val="115000"/>
                        </a:lnSpc>
                        <a:spcBef>
                          <a:spcPts val="0"/>
                        </a:spcBef>
                        <a:spcAft>
                          <a:spcPts val="0"/>
                        </a:spcAft>
                        <a:buNone/>
                      </a:pPr>
                      <a:r>
                        <a:rPr lang="en"/>
                        <a:t>0.4291</a:t>
                      </a:r>
                      <a:endParaRPr/>
                    </a:p>
                  </a:txBody>
                  <a:tcPr marT="91425" marB="91425" marR="68575" marL="68575"/>
                </a:tc>
                <a:tc>
                  <a:txBody>
                    <a:bodyPr>
                      <a:noAutofit/>
                    </a:bodyPr>
                    <a:lstStyle/>
                    <a:p>
                      <a:pPr indent="0" lvl="0" marL="0" rtl="0" algn="ctr">
                        <a:lnSpc>
                          <a:spcPct val="115000"/>
                        </a:lnSpc>
                        <a:spcBef>
                          <a:spcPts val="0"/>
                        </a:spcBef>
                        <a:spcAft>
                          <a:spcPts val="0"/>
                        </a:spcAft>
                        <a:buNone/>
                      </a:pPr>
                      <a:r>
                        <a:rPr lang="en"/>
                        <a:t>0.6958</a:t>
                      </a:r>
                      <a:endParaRPr/>
                    </a:p>
                  </a:txBody>
                  <a:tcPr marT="91425" marB="91425" marR="68575" marL="68575"/>
                </a:tc>
              </a:tr>
              <a:tr h="228600">
                <a:tc>
                  <a:txBody>
                    <a:bodyPr>
                      <a:noAutofit/>
                    </a:bodyPr>
                    <a:lstStyle/>
                    <a:p>
                      <a:pPr indent="0" lvl="0" marL="0" rtl="0" algn="ctr">
                        <a:lnSpc>
                          <a:spcPct val="115000"/>
                        </a:lnSpc>
                        <a:spcBef>
                          <a:spcPts val="0"/>
                        </a:spcBef>
                        <a:spcAft>
                          <a:spcPts val="0"/>
                        </a:spcAft>
                        <a:buNone/>
                      </a:pPr>
                      <a:r>
                        <a:rPr lang="en"/>
                        <a:t>Random Forest(Oversampled)</a:t>
                      </a:r>
                      <a:endParaRPr/>
                    </a:p>
                  </a:txBody>
                  <a:tcPr marT="91425" marB="91425" marR="68575" marL="68575"/>
                </a:tc>
                <a:tc>
                  <a:txBody>
                    <a:bodyPr>
                      <a:noAutofit/>
                    </a:bodyPr>
                    <a:lstStyle/>
                    <a:p>
                      <a:pPr indent="0" lvl="0" marL="0" rtl="0" algn="ctr">
                        <a:lnSpc>
                          <a:spcPct val="115000"/>
                        </a:lnSpc>
                        <a:spcBef>
                          <a:spcPts val="0"/>
                        </a:spcBef>
                        <a:spcAft>
                          <a:spcPts val="0"/>
                        </a:spcAft>
                        <a:buNone/>
                      </a:pPr>
                      <a:r>
                        <a:rPr lang="en"/>
                        <a:t>0.6875</a:t>
                      </a:r>
                      <a:endParaRPr/>
                    </a:p>
                  </a:txBody>
                  <a:tcPr marT="91425" marB="91425" marR="68575" marL="68575"/>
                </a:tc>
                <a:tc>
                  <a:txBody>
                    <a:bodyPr>
                      <a:noAutofit/>
                    </a:bodyPr>
                    <a:lstStyle/>
                    <a:p>
                      <a:pPr indent="0" lvl="0" marL="0" rtl="0" algn="ctr">
                        <a:lnSpc>
                          <a:spcPct val="115000"/>
                        </a:lnSpc>
                        <a:spcBef>
                          <a:spcPts val="0"/>
                        </a:spcBef>
                        <a:spcAft>
                          <a:spcPts val="0"/>
                        </a:spcAft>
                        <a:buNone/>
                      </a:pPr>
                      <a:r>
                        <a:rPr lang="en"/>
                        <a:t>0.2834</a:t>
                      </a:r>
                      <a:endParaRPr/>
                    </a:p>
                  </a:txBody>
                  <a:tcPr marT="91425" marB="91425" marR="68575" marL="68575"/>
                </a:tc>
                <a:tc>
                  <a:txBody>
                    <a:bodyPr>
                      <a:noAutofit/>
                    </a:bodyPr>
                    <a:lstStyle/>
                    <a:p>
                      <a:pPr indent="0" lvl="0" marL="0" rtl="0" algn="ctr">
                        <a:lnSpc>
                          <a:spcPct val="115000"/>
                        </a:lnSpc>
                        <a:spcBef>
                          <a:spcPts val="0"/>
                        </a:spcBef>
                        <a:spcAft>
                          <a:spcPts val="0"/>
                        </a:spcAft>
                        <a:buNone/>
                      </a:pPr>
                      <a:r>
                        <a:rPr lang="en"/>
                        <a:t>0.0783</a:t>
                      </a:r>
                      <a:endParaRPr/>
                    </a:p>
                  </a:txBody>
                  <a:tcPr marT="91425" marB="91425" marR="68575" marL="68575"/>
                </a:tc>
                <a:tc>
                  <a:txBody>
                    <a:bodyPr>
                      <a:noAutofit/>
                    </a:bodyPr>
                    <a:lstStyle/>
                    <a:p>
                      <a:pPr indent="0" lvl="0" marL="0" rtl="0" algn="ctr">
                        <a:lnSpc>
                          <a:spcPct val="115000"/>
                        </a:lnSpc>
                        <a:spcBef>
                          <a:spcPts val="0"/>
                        </a:spcBef>
                        <a:spcAft>
                          <a:spcPts val="0"/>
                        </a:spcAft>
                        <a:buNone/>
                      </a:pPr>
                      <a:r>
                        <a:rPr lang="en"/>
                        <a:t>0.1268</a:t>
                      </a:r>
                      <a:endParaRPr/>
                    </a:p>
                  </a:txBody>
                  <a:tcPr marT="91425" marB="91425" marR="68575" marL="68575"/>
                </a:tc>
                <a:tc>
                  <a:txBody>
                    <a:bodyPr>
                      <a:noAutofit/>
                    </a:bodyPr>
                    <a:lstStyle/>
                    <a:p>
                      <a:pPr indent="0" lvl="0" marL="0" rtl="0" algn="ctr">
                        <a:lnSpc>
                          <a:spcPct val="115000"/>
                        </a:lnSpc>
                        <a:spcBef>
                          <a:spcPts val="0"/>
                        </a:spcBef>
                        <a:spcAft>
                          <a:spcPts val="0"/>
                        </a:spcAft>
                        <a:buNone/>
                      </a:pPr>
                      <a:r>
                        <a:rPr lang="en"/>
                        <a:t>0.5732</a:t>
                      </a:r>
                      <a:endParaRPr/>
                    </a:p>
                  </a:txBody>
                  <a:tcPr marT="91425" marB="91425" marR="68575" marL="68575"/>
                </a:tc>
              </a:tr>
              <a:tr h="228600">
                <a:tc>
                  <a:txBody>
                    <a:bodyPr>
                      <a:noAutofit/>
                    </a:bodyPr>
                    <a:lstStyle/>
                    <a:p>
                      <a:pPr indent="0" lvl="0" marL="0" rtl="0" algn="ctr">
                        <a:lnSpc>
                          <a:spcPct val="115000"/>
                        </a:lnSpc>
                        <a:spcBef>
                          <a:spcPts val="0"/>
                        </a:spcBef>
                        <a:spcAft>
                          <a:spcPts val="0"/>
                        </a:spcAft>
                        <a:buNone/>
                      </a:pPr>
                      <a:r>
                        <a:rPr lang="en"/>
                        <a:t>ANN</a:t>
                      </a:r>
                      <a:endParaRPr/>
                    </a:p>
                  </a:txBody>
                  <a:tcPr marT="91425" marB="91425" marR="68575" marL="68575"/>
                </a:tc>
                <a:tc>
                  <a:txBody>
                    <a:bodyPr>
                      <a:noAutofit/>
                    </a:bodyPr>
                    <a:lstStyle/>
                    <a:p>
                      <a:pPr indent="0" lvl="0" marL="0" rtl="0" algn="ctr">
                        <a:lnSpc>
                          <a:spcPct val="115000"/>
                        </a:lnSpc>
                        <a:spcBef>
                          <a:spcPts val="0"/>
                        </a:spcBef>
                        <a:spcAft>
                          <a:spcPts val="0"/>
                        </a:spcAft>
                        <a:buNone/>
                      </a:pPr>
                      <a:r>
                        <a:rPr b="1" lang="en"/>
                        <a:t>0.8864</a:t>
                      </a:r>
                      <a:endParaRPr b="1"/>
                    </a:p>
                  </a:txBody>
                  <a:tcPr marT="91425" marB="91425" marR="68575" marL="68575"/>
                </a:tc>
                <a:tc>
                  <a:txBody>
                    <a:bodyPr>
                      <a:noAutofit/>
                    </a:bodyPr>
                    <a:lstStyle/>
                    <a:p>
                      <a:pPr indent="0" lvl="0" marL="0" rtl="0" algn="ctr">
                        <a:lnSpc>
                          <a:spcPct val="115000"/>
                        </a:lnSpc>
                        <a:spcBef>
                          <a:spcPts val="0"/>
                        </a:spcBef>
                        <a:spcAft>
                          <a:spcPts val="0"/>
                        </a:spcAft>
                        <a:buNone/>
                      </a:pPr>
                      <a:r>
                        <a:rPr b="1" lang="en"/>
                        <a:t>0.8278</a:t>
                      </a:r>
                      <a:endParaRPr b="1"/>
                    </a:p>
                  </a:txBody>
                  <a:tcPr marT="91425" marB="91425" marR="68575" marL="68575"/>
                </a:tc>
                <a:tc>
                  <a:txBody>
                    <a:bodyPr>
                      <a:noAutofit/>
                    </a:bodyPr>
                    <a:lstStyle/>
                    <a:p>
                      <a:pPr indent="0" lvl="0" marL="0" rtl="0" algn="ctr">
                        <a:lnSpc>
                          <a:spcPct val="115000"/>
                        </a:lnSpc>
                        <a:spcBef>
                          <a:spcPts val="0"/>
                        </a:spcBef>
                        <a:spcAft>
                          <a:spcPts val="0"/>
                        </a:spcAft>
                        <a:buNone/>
                      </a:pPr>
                      <a:r>
                        <a:rPr b="1" lang="en"/>
                        <a:t>0.7344</a:t>
                      </a:r>
                      <a:endParaRPr b="1"/>
                    </a:p>
                  </a:txBody>
                  <a:tcPr marT="91425" marB="91425" marR="68575" marL="68575"/>
                </a:tc>
                <a:tc>
                  <a:txBody>
                    <a:bodyPr>
                      <a:noAutofit/>
                    </a:bodyPr>
                    <a:lstStyle/>
                    <a:p>
                      <a:pPr indent="0" lvl="0" marL="0" rtl="0" algn="ctr">
                        <a:lnSpc>
                          <a:spcPct val="115000"/>
                        </a:lnSpc>
                        <a:spcBef>
                          <a:spcPts val="0"/>
                        </a:spcBef>
                        <a:spcAft>
                          <a:spcPts val="0"/>
                        </a:spcAft>
                        <a:buNone/>
                      </a:pPr>
                      <a:r>
                        <a:rPr b="1" lang="en"/>
                        <a:t>0.7783</a:t>
                      </a:r>
                      <a:endParaRPr b="1"/>
                    </a:p>
                  </a:txBody>
                  <a:tcPr marT="91425" marB="91425" marR="68575" marL="68575"/>
                </a:tc>
                <a:tc>
                  <a:txBody>
                    <a:bodyPr>
                      <a:noAutofit/>
                    </a:bodyPr>
                    <a:lstStyle/>
                    <a:p>
                      <a:pPr indent="0" lvl="0" marL="0" rtl="0" algn="ctr">
                        <a:lnSpc>
                          <a:spcPct val="115000"/>
                        </a:lnSpc>
                        <a:spcBef>
                          <a:spcPts val="0"/>
                        </a:spcBef>
                        <a:spcAft>
                          <a:spcPts val="0"/>
                        </a:spcAft>
                        <a:buNone/>
                      </a:pPr>
                      <a:r>
                        <a:rPr b="1" lang="en"/>
                        <a:t>0.9099</a:t>
                      </a:r>
                      <a:endParaRPr b="1"/>
                    </a:p>
                  </a:txBody>
                  <a:tcPr marT="91425" marB="91425" marR="68575" marL="68575"/>
                </a:tc>
              </a:tr>
              <a:tr h="228600">
                <a:tc>
                  <a:txBody>
                    <a:bodyPr>
                      <a:noAutofit/>
                    </a:bodyPr>
                    <a:lstStyle/>
                    <a:p>
                      <a:pPr indent="0" lvl="0" marL="0" rtl="0" algn="ctr">
                        <a:lnSpc>
                          <a:spcPct val="115000"/>
                        </a:lnSpc>
                        <a:spcBef>
                          <a:spcPts val="0"/>
                        </a:spcBef>
                        <a:spcAft>
                          <a:spcPts val="0"/>
                        </a:spcAft>
                        <a:buNone/>
                      </a:pPr>
                      <a:r>
                        <a:rPr lang="en"/>
                        <a:t>ANN (Oversampled)</a:t>
                      </a:r>
                      <a:endParaRPr/>
                    </a:p>
                  </a:txBody>
                  <a:tcPr marT="91425" marB="91425" marR="68575" marL="68575">
                    <a:lnB cap="flat" cmpd="sng" w="126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0.8425</a:t>
                      </a:r>
                      <a:endParaRPr/>
                    </a:p>
                  </a:txBody>
                  <a:tcPr marT="91425" marB="91425" marR="68575" marL="68575">
                    <a:lnB cap="flat" cmpd="sng" w="126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0.7264</a:t>
                      </a:r>
                      <a:endParaRPr/>
                    </a:p>
                  </a:txBody>
                  <a:tcPr marT="91425" marB="91425" marR="68575" marL="68575">
                    <a:lnB cap="flat" cmpd="sng" w="126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0.7024</a:t>
                      </a:r>
                      <a:endParaRPr/>
                    </a:p>
                  </a:txBody>
                  <a:tcPr marT="91425" marB="91425" marR="68575" marL="68575">
                    <a:lnB cap="flat" cmpd="sng" w="126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0.7142</a:t>
                      </a:r>
                      <a:endParaRPr/>
                    </a:p>
                  </a:txBody>
                  <a:tcPr marT="91425" marB="91425" marR="68575" marL="68575">
                    <a:lnB cap="flat" cmpd="sng" w="126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t>0.8562</a:t>
                      </a:r>
                      <a:endParaRPr/>
                    </a:p>
                  </a:txBody>
                  <a:tcPr marT="91425" marB="91425" marR="68575" marL="68575">
                    <a:lnB cap="flat" cmpd="sng" w="12625">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id="308" name="Google Shape;308;p48"/>
          <p:cNvPicPr preferRelativeResize="0"/>
          <p:nvPr/>
        </p:nvPicPr>
        <p:blipFill>
          <a:blip r:embed="rId3">
            <a:alphaModFix/>
          </a:blip>
          <a:stretch>
            <a:fillRect/>
          </a:stretch>
        </p:blipFill>
        <p:spPr>
          <a:xfrm>
            <a:off x="1002350" y="919150"/>
            <a:ext cx="7139300" cy="3808001"/>
          </a:xfrm>
          <a:prstGeom prst="rect">
            <a:avLst/>
          </a:prstGeom>
          <a:noFill/>
          <a:ln>
            <a:noFill/>
          </a:ln>
        </p:spPr>
      </p:pic>
      <p:sp>
        <p:nvSpPr>
          <p:cNvPr id="309" name="Google Shape;309;p48"/>
          <p:cNvSpPr txBox="1"/>
          <p:nvPr>
            <p:ph type="title"/>
          </p:nvPr>
        </p:nvSpPr>
        <p:spPr>
          <a:xfrm>
            <a:off x="457200" y="15042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600"/>
              <a:buFont typeface="Helvetica Neue"/>
              <a:buNone/>
            </a:pPr>
            <a:r>
              <a:rPr lang="en" sz="3200"/>
              <a:t>Metrics Comparison Table</a:t>
            </a:r>
            <a:endParaRPr sz="3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600"/>
              <a:buFont typeface="Helvetica Neue"/>
              <a:buNone/>
            </a:pPr>
            <a:r>
              <a:rPr lang="en" sz="3200"/>
              <a:t>Conclusion</a:t>
            </a:r>
            <a:endParaRPr sz="3200"/>
          </a:p>
        </p:txBody>
      </p:sp>
      <p:sp>
        <p:nvSpPr>
          <p:cNvPr id="316" name="Google Shape;316;p49"/>
          <p:cNvSpPr txBox="1"/>
          <p:nvPr>
            <p:ph idx="4294967295" type="subTitle"/>
          </p:nvPr>
        </p:nvSpPr>
        <p:spPr>
          <a:xfrm>
            <a:off x="783900" y="910975"/>
            <a:ext cx="7750500" cy="3862500"/>
          </a:xfrm>
          <a:prstGeom prst="rect">
            <a:avLst/>
          </a:prstGeom>
        </p:spPr>
        <p:txBody>
          <a:bodyPr anchorCtr="0" anchor="t" bIns="45700" lIns="91425" spcFirstLastPara="1" rIns="91425" wrap="square" tIns="45700">
            <a:noAutofit/>
          </a:bodyPr>
          <a:lstStyle/>
          <a:p>
            <a:pPr indent="-323850" lvl="0" marL="457200" rtl="0" algn="l">
              <a:spcBef>
                <a:spcPts val="640"/>
              </a:spcBef>
              <a:spcAft>
                <a:spcPts val="0"/>
              </a:spcAft>
              <a:buSzPts val="1500"/>
              <a:buChar char="-"/>
            </a:pPr>
            <a:r>
              <a:rPr lang="en" sz="1500"/>
              <a:t>Prediction: </a:t>
            </a:r>
            <a:endParaRPr sz="1500"/>
          </a:p>
          <a:p>
            <a:pPr indent="0" lvl="0" marL="914400" rtl="0" algn="l">
              <a:spcBef>
                <a:spcPts val="640"/>
              </a:spcBef>
              <a:spcAft>
                <a:spcPts val="0"/>
              </a:spcAft>
              <a:buNone/>
            </a:pPr>
            <a:r>
              <a:rPr lang="en" sz="1500"/>
              <a:t>Neural Network Model performs best among these machine learning models</a:t>
            </a:r>
            <a:endParaRPr sz="1500"/>
          </a:p>
          <a:p>
            <a:pPr indent="0" lvl="0" marL="914400" rtl="0" algn="l">
              <a:spcBef>
                <a:spcPts val="640"/>
              </a:spcBef>
              <a:spcAft>
                <a:spcPts val="0"/>
              </a:spcAft>
              <a:buNone/>
            </a:pPr>
            <a:r>
              <a:t/>
            </a:r>
            <a:endParaRPr sz="1500"/>
          </a:p>
          <a:p>
            <a:pPr indent="-323850" lvl="0" marL="457200" rtl="0" algn="l">
              <a:spcBef>
                <a:spcPts val="640"/>
              </a:spcBef>
              <a:spcAft>
                <a:spcPts val="0"/>
              </a:spcAft>
              <a:buSzPts val="1500"/>
              <a:buChar char="-"/>
            </a:pPr>
            <a:r>
              <a:rPr lang="en" sz="1500"/>
              <a:t>Limitation and Improvement</a:t>
            </a:r>
            <a:endParaRPr sz="1500"/>
          </a:p>
          <a:p>
            <a:pPr indent="-323850" lvl="1" marL="914400" rtl="0" algn="l">
              <a:spcBef>
                <a:spcPts val="0"/>
              </a:spcBef>
              <a:spcAft>
                <a:spcPts val="0"/>
              </a:spcAft>
              <a:buSzPts val="1500"/>
              <a:buChar char="-"/>
            </a:pPr>
            <a:r>
              <a:rPr lang="en" sz="1500"/>
              <a:t>Lack of interpretability of features</a:t>
            </a:r>
            <a:endParaRPr sz="1500"/>
          </a:p>
          <a:p>
            <a:pPr indent="-323850" lvl="0" marL="914400" rtl="0" algn="l">
              <a:spcBef>
                <a:spcPts val="0"/>
              </a:spcBef>
              <a:spcAft>
                <a:spcPts val="0"/>
              </a:spcAft>
              <a:buSzPts val="1500"/>
              <a:buChar char="-"/>
            </a:pPr>
            <a:r>
              <a:rPr lang="en" sz="1500"/>
              <a:t>Use statistical methods to get p-values of different variables for statistical significance analysis</a:t>
            </a:r>
            <a:endParaRPr sz="1500"/>
          </a:p>
          <a:p>
            <a:pPr indent="-323850" lvl="0" marL="914400" rtl="0" algn="l">
              <a:spcBef>
                <a:spcPts val="0"/>
              </a:spcBef>
              <a:spcAft>
                <a:spcPts val="0"/>
              </a:spcAft>
              <a:buSzPts val="1500"/>
              <a:buChar char="-"/>
            </a:pPr>
            <a:r>
              <a:rPr lang="en" sz="1500"/>
              <a:t>Investigate the relation between mortality and notes based on NLP models </a:t>
            </a:r>
            <a:endParaRPr sz="1500"/>
          </a:p>
          <a:p>
            <a:pPr indent="0" lvl="0" marL="0" rtl="0" algn="l">
              <a:spcBef>
                <a:spcPts val="640"/>
              </a:spcBef>
              <a:spcAft>
                <a:spcPts val="0"/>
              </a:spcAft>
              <a:buNone/>
            </a:pPr>
            <a:r>
              <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600"/>
              <a:buFont typeface="Helvetica Neue"/>
              <a:buNone/>
            </a:pPr>
            <a:r>
              <a:rPr lang="en" sz="3200"/>
              <a:t>Reference</a:t>
            </a:r>
            <a:endParaRPr sz="3200"/>
          </a:p>
        </p:txBody>
      </p:sp>
      <p:sp>
        <p:nvSpPr>
          <p:cNvPr id="323" name="Google Shape;323;p50"/>
          <p:cNvSpPr txBox="1"/>
          <p:nvPr/>
        </p:nvSpPr>
        <p:spPr>
          <a:xfrm>
            <a:off x="845000" y="1158600"/>
            <a:ext cx="7278300" cy="3000000"/>
          </a:xfrm>
          <a:prstGeom prst="rect">
            <a:avLst/>
          </a:prstGeom>
          <a:noFill/>
          <a:ln>
            <a:noFill/>
          </a:ln>
        </p:spPr>
        <p:txBody>
          <a:bodyPr anchorCtr="0" anchor="t" bIns="91425" lIns="91425" spcFirstLastPara="1" rIns="91425" wrap="square" tIns="91425">
            <a:noAutofit/>
          </a:bodyPr>
          <a:lstStyle/>
          <a:p>
            <a:pPr indent="0" lvl="0" marL="0" rtl="0" algn="l">
              <a:lnSpc>
                <a:spcPct val="124000"/>
              </a:lnSpc>
              <a:spcBef>
                <a:spcPts val="0"/>
              </a:spcBef>
              <a:spcAft>
                <a:spcPts val="0"/>
              </a:spcAft>
              <a:buNone/>
            </a:pPr>
            <a:r>
              <a:rPr lang="en" sz="1000">
                <a:solidFill>
                  <a:srgbClr val="666666"/>
                </a:solidFill>
                <a:highlight>
                  <a:srgbClr val="FFFFFF"/>
                </a:highlight>
              </a:rPr>
              <a:t>Barrett, Laura A., et al. "Building Computational Models to Predict One-Year Mortality in ICU Patients with Acute Myocardial Infarction and Post Myocardial Infarction Syndrome." </a:t>
            </a:r>
            <a:r>
              <a:rPr i="1" lang="en" sz="1000">
                <a:solidFill>
                  <a:srgbClr val="666666"/>
                </a:solidFill>
                <a:highlight>
                  <a:srgbClr val="FFFFFF"/>
                </a:highlight>
              </a:rPr>
              <a:t>arXiv preprint arXiv:1812.05072</a:t>
            </a:r>
            <a:r>
              <a:rPr lang="en" sz="1000">
                <a:solidFill>
                  <a:srgbClr val="666666"/>
                </a:solidFill>
                <a:highlight>
                  <a:srgbClr val="FFFFFF"/>
                </a:highlight>
              </a:rPr>
              <a:t> (2018).</a:t>
            </a:r>
            <a:endParaRPr sz="1000">
              <a:solidFill>
                <a:srgbClr val="666666"/>
              </a:solidFill>
              <a:highlight>
                <a:srgbClr val="FFFFFF"/>
              </a:highlight>
            </a:endParaRPr>
          </a:p>
          <a:p>
            <a:pPr indent="0" lvl="0" marL="0" rtl="0" algn="l">
              <a:lnSpc>
                <a:spcPct val="124000"/>
              </a:lnSpc>
              <a:spcBef>
                <a:spcPts val="0"/>
              </a:spcBef>
              <a:spcAft>
                <a:spcPts val="0"/>
              </a:spcAft>
              <a:buNone/>
            </a:pPr>
            <a:r>
              <a:rPr lang="en" sz="1000">
                <a:solidFill>
                  <a:srgbClr val="222222"/>
                </a:solidFill>
                <a:highlight>
                  <a:srgbClr val="FFFFFF"/>
                </a:highlight>
              </a:rPr>
              <a:t>Purushotham, Sanjay, et al. "Benchmark of deep learning models on large healthcare mimic datasets." </a:t>
            </a:r>
            <a:r>
              <a:rPr i="1" lang="en" sz="1000">
                <a:solidFill>
                  <a:srgbClr val="222222"/>
                </a:solidFill>
                <a:highlight>
                  <a:srgbClr val="FFFFFF"/>
                </a:highlight>
              </a:rPr>
              <a:t>arXiv preprint arXiv:1710.08531</a:t>
            </a:r>
            <a:r>
              <a:rPr lang="en" sz="1000">
                <a:solidFill>
                  <a:srgbClr val="222222"/>
                </a:solidFill>
                <a:highlight>
                  <a:srgbClr val="FFFFFF"/>
                </a:highlight>
              </a:rPr>
              <a:t> (2017).</a:t>
            </a:r>
            <a:endParaRPr sz="1000">
              <a:solidFill>
                <a:srgbClr val="222222"/>
              </a:solidFill>
              <a:highlight>
                <a:srgbClr val="FFFFFF"/>
              </a:highlight>
            </a:endParaRPr>
          </a:p>
          <a:p>
            <a:pPr indent="0" lvl="0" marL="0" rtl="0" algn="l">
              <a:lnSpc>
                <a:spcPct val="124000"/>
              </a:lnSpc>
              <a:spcBef>
                <a:spcPts val="0"/>
              </a:spcBef>
              <a:spcAft>
                <a:spcPts val="0"/>
              </a:spcAft>
              <a:buNone/>
            </a:pPr>
            <a:r>
              <a:rPr lang="en" sz="1000">
                <a:solidFill>
                  <a:srgbClr val="222222"/>
                </a:solidFill>
                <a:highlight>
                  <a:srgbClr val="FFFFFF"/>
                </a:highlight>
              </a:rPr>
              <a:t>Tyler, Patrick D., et al. "Assessment of Intensive Care Unit Laboratory Values That Differ From Reference Ranges and Association With Patient Mortality and Length of Stay." </a:t>
            </a:r>
            <a:r>
              <a:rPr i="1" lang="en" sz="1000">
                <a:solidFill>
                  <a:srgbClr val="222222"/>
                </a:solidFill>
                <a:highlight>
                  <a:srgbClr val="FFFFFF"/>
                </a:highlight>
              </a:rPr>
              <a:t>JAMA network open</a:t>
            </a:r>
            <a:r>
              <a:rPr lang="en" sz="1000">
                <a:solidFill>
                  <a:srgbClr val="222222"/>
                </a:solidFill>
                <a:highlight>
                  <a:srgbClr val="FFFFFF"/>
                </a:highlight>
              </a:rPr>
              <a:t> 1.7 (2018): e184521-e184521.</a:t>
            </a:r>
            <a:endParaRPr sz="1000">
              <a:solidFill>
                <a:srgbClr val="222222"/>
              </a:solidFill>
              <a:highlight>
                <a:srgbClr val="FFFFFF"/>
              </a:highlight>
            </a:endParaRPr>
          </a:p>
          <a:p>
            <a:pPr indent="0" lvl="0" marL="0" rtl="0" algn="l">
              <a:lnSpc>
                <a:spcPct val="124000"/>
              </a:lnSpc>
              <a:spcBef>
                <a:spcPts val="0"/>
              </a:spcBef>
              <a:spcAft>
                <a:spcPts val="0"/>
              </a:spcAft>
              <a:buNone/>
            </a:pPr>
            <a:r>
              <a:rPr lang="en" sz="1000">
                <a:solidFill>
                  <a:srgbClr val="222222"/>
                </a:solidFill>
                <a:highlight>
                  <a:srgbClr val="FFFFFF"/>
                </a:highlight>
              </a:rPr>
              <a:t>Fuchs, Lior, et al. "Quantifying the mortality impact of do-not-resuscitate orders in the ICU." </a:t>
            </a:r>
            <a:r>
              <a:rPr i="1" lang="en" sz="1000">
                <a:solidFill>
                  <a:srgbClr val="222222"/>
                </a:solidFill>
                <a:highlight>
                  <a:srgbClr val="FFFFFF"/>
                </a:highlight>
              </a:rPr>
              <a:t>Critical care medicine</a:t>
            </a:r>
            <a:r>
              <a:rPr lang="en" sz="1000">
                <a:solidFill>
                  <a:srgbClr val="222222"/>
                </a:solidFill>
                <a:highlight>
                  <a:srgbClr val="FFFFFF"/>
                </a:highlight>
              </a:rPr>
              <a:t> 45.6 (2017): 1019.</a:t>
            </a:r>
            <a:endParaRPr sz="1000">
              <a:solidFill>
                <a:srgbClr val="222222"/>
              </a:solidFill>
              <a:highlight>
                <a:srgbClr val="FFFFFF"/>
              </a:highlight>
            </a:endParaRPr>
          </a:p>
          <a:p>
            <a:pPr indent="0" lvl="0" marL="0" rtl="0" algn="l">
              <a:lnSpc>
                <a:spcPct val="124000"/>
              </a:lnSpc>
              <a:spcBef>
                <a:spcPts val="0"/>
              </a:spcBef>
              <a:spcAft>
                <a:spcPts val="0"/>
              </a:spcAft>
              <a:buNone/>
            </a:pPr>
            <a:r>
              <a:rPr lang="en" sz="1000">
                <a:solidFill>
                  <a:srgbClr val="222222"/>
                </a:solidFill>
                <a:highlight>
                  <a:srgbClr val="FFFFFF"/>
                </a:highlight>
              </a:rPr>
              <a:t>Lokhandwala, Sharukh, et al. "One-year mortality after recovery from critical illness: A retrospective cohort study." </a:t>
            </a:r>
            <a:r>
              <a:rPr i="1" lang="en" sz="1000">
                <a:solidFill>
                  <a:srgbClr val="222222"/>
                </a:solidFill>
                <a:highlight>
                  <a:srgbClr val="FFFFFF"/>
                </a:highlight>
              </a:rPr>
              <a:t>PloS one</a:t>
            </a:r>
            <a:r>
              <a:rPr lang="en" sz="1000">
                <a:solidFill>
                  <a:srgbClr val="222222"/>
                </a:solidFill>
                <a:highlight>
                  <a:srgbClr val="FFFFFF"/>
                </a:highlight>
              </a:rPr>
              <a:t> 13.5 (2018): e0197226.</a:t>
            </a:r>
            <a:endParaRPr sz="1000">
              <a:solidFill>
                <a:srgbClr val="222222"/>
              </a:solidFill>
              <a:highlight>
                <a:srgbClr val="FFFFFF"/>
              </a:highlight>
            </a:endParaRPr>
          </a:p>
          <a:p>
            <a:pPr indent="0" lvl="0" marL="0" rtl="0" algn="l">
              <a:lnSpc>
                <a:spcPct val="124000"/>
              </a:lnSpc>
              <a:spcBef>
                <a:spcPts val="0"/>
              </a:spcBef>
              <a:spcAft>
                <a:spcPts val="0"/>
              </a:spcAft>
              <a:buNone/>
            </a:pPr>
            <a:r>
              <a:rPr lang="en" sz="1100" u="sng">
                <a:solidFill>
                  <a:schemeClr val="hlink"/>
                </a:solidFill>
                <a:hlinkClick r:id="rId3"/>
              </a:rPr>
              <a:t>https://github.com/YaronBlinder/MIMIC-III_readmission</a:t>
            </a:r>
            <a:endParaRPr sz="1000">
              <a:solidFill>
                <a:srgbClr val="666666"/>
              </a:solidFill>
              <a:highlight>
                <a:srgbClr val="FFFFFF"/>
              </a:highlight>
            </a:endParaRPr>
          </a:p>
          <a:p>
            <a:pPr indent="0" lvl="0" marL="0" rtl="0" algn="r">
              <a:lnSpc>
                <a:spcPct val="115000"/>
              </a:lnSpc>
              <a:spcBef>
                <a:spcPts val="0"/>
              </a:spcBef>
              <a:spcAft>
                <a:spcPts val="0"/>
              </a:spcAft>
              <a:buNone/>
            </a:pPr>
            <a:r>
              <a:t/>
            </a:r>
            <a:endParaRPr sz="1000">
              <a:solidFill>
                <a:srgbClr val="666666"/>
              </a:solidFill>
              <a:highlight>
                <a:srgbClr val="FFFFFF"/>
              </a:highlight>
            </a:endParaRPr>
          </a:p>
          <a:p>
            <a:pPr indent="0" lvl="0" marL="0" rtl="0" algn="l">
              <a:spcBef>
                <a:spcPts val="560"/>
              </a:spcBef>
              <a:spcAft>
                <a:spcPts val="0"/>
              </a:spcAft>
              <a:buNone/>
            </a:pPr>
            <a:r>
              <a:t/>
            </a:r>
            <a:endParaRPr>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240"/>
              <a:buFont typeface="Helvetica Neue"/>
              <a:buNone/>
            </a:pPr>
            <a:r>
              <a:rPr lang="en" sz="3200"/>
              <a:t>Introduction to Problem</a:t>
            </a:r>
            <a:endParaRPr sz="3200"/>
          </a:p>
        </p:txBody>
      </p:sp>
      <p:sp>
        <p:nvSpPr>
          <p:cNvPr id="141" name="Google Shape;141;p27"/>
          <p:cNvSpPr txBox="1"/>
          <p:nvPr/>
        </p:nvSpPr>
        <p:spPr>
          <a:xfrm>
            <a:off x="970800" y="1230300"/>
            <a:ext cx="7202400" cy="26829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640"/>
              </a:spcBef>
              <a:spcAft>
                <a:spcPts val="0"/>
              </a:spcAft>
              <a:buClr>
                <a:srgbClr val="7F7F7F"/>
              </a:buClr>
              <a:buSzPts val="1500"/>
              <a:buFont typeface="Helvetica Neue"/>
              <a:buChar char="●"/>
            </a:pPr>
            <a:r>
              <a:rPr b="1" lang="en" sz="1500">
                <a:solidFill>
                  <a:srgbClr val="7F7F7F"/>
                </a:solidFill>
                <a:latin typeface="Helvetica Neue"/>
                <a:ea typeface="Helvetica Neue"/>
                <a:cs typeface="Helvetica Neue"/>
                <a:sym typeface="Helvetica Neue"/>
              </a:rPr>
              <a:t>Motivation:</a:t>
            </a:r>
            <a:endParaRPr b="1" sz="1500">
              <a:solidFill>
                <a:srgbClr val="7F7F7F"/>
              </a:solidFill>
              <a:latin typeface="Helvetica Neue"/>
              <a:ea typeface="Helvetica Neue"/>
              <a:cs typeface="Helvetica Neue"/>
              <a:sym typeface="Helvetica Neue"/>
            </a:endParaRPr>
          </a:p>
          <a:p>
            <a:pPr indent="-323850" lvl="1" marL="1371600" rtl="0" algn="l">
              <a:lnSpc>
                <a:spcPct val="150000"/>
              </a:lnSpc>
              <a:spcBef>
                <a:spcPts val="0"/>
              </a:spcBef>
              <a:spcAft>
                <a:spcPts val="0"/>
              </a:spcAft>
              <a:buClr>
                <a:srgbClr val="7F7F7F"/>
              </a:buClr>
              <a:buSzPts val="1500"/>
              <a:buFont typeface="Helvetica Neue"/>
              <a:buChar char="○"/>
            </a:pPr>
            <a:r>
              <a:rPr lang="en" sz="1500">
                <a:solidFill>
                  <a:srgbClr val="7F7F7F"/>
                </a:solidFill>
                <a:latin typeface="Helvetica Neue"/>
                <a:ea typeface="Helvetica Neue"/>
                <a:cs typeface="Helvetica Neue"/>
                <a:sym typeface="Helvetica Neue"/>
              </a:rPr>
              <a:t>One of the primary outcomes of interest of a hospital admission</a:t>
            </a:r>
            <a:endParaRPr sz="1500">
              <a:solidFill>
                <a:srgbClr val="7F7F7F"/>
              </a:solidFill>
              <a:latin typeface="Helvetica Neue"/>
              <a:ea typeface="Helvetica Neue"/>
              <a:cs typeface="Helvetica Neue"/>
              <a:sym typeface="Helvetica Neue"/>
            </a:endParaRPr>
          </a:p>
          <a:p>
            <a:pPr indent="-323850" lvl="1" marL="1371600" rtl="0" algn="l">
              <a:lnSpc>
                <a:spcPct val="150000"/>
              </a:lnSpc>
              <a:spcBef>
                <a:spcPts val="0"/>
              </a:spcBef>
              <a:spcAft>
                <a:spcPts val="0"/>
              </a:spcAft>
              <a:buClr>
                <a:srgbClr val="7F7F7F"/>
              </a:buClr>
              <a:buSzPts val="1500"/>
              <a:buFont typeface="Helvetica Neue"/>
              <a:buChar char="○"/>
            </a:pPr>
            <a:r>
              <a:rPr lang="en" sz="1500">
                <a:solidFill>
                  <a:srgbClr val="7F7F7F"/>
                </a:solidFill>
                <a:latin typeface="Helvetica Neue"/>
                <a:ea typeface="Helvetica Neue"/>
                <a:cs typeface="Helvetica Neue"/>
                <a:sym typeface="Helvetica Neue"/>
              </a:rPr>
              <a:t>Recommend specialized course of action</a:t>
            </a:r>
            <a:endParaRPr sz="1500">
              <a:solidFill>
                <a:srgbClr val="7F7F7F"/>
              </a:solidFill>
              <a:latin typeface="Helvetica Neue"/>
              <a:ea typeface="Helvetica Neue"/>
              <a:cs typeface="Helvetica Neue"/>
              <a:sym typeface="Helvetica Neue"/>
            </a:endParaRPr>
          </a:p>
          <a:p>
            <a:pPr indent="0" lvl="0" marL="0" rtl="0" algn="l">
              <a:spcBef>
                <a:spcPts val="640"/>
              </a:spcBef>
              <a:spcAft>
                <a:spcPts val="0"/>
              </a:spcAft>
              <a:buNone/>
            </a:pPr>
            <a:r>
              <a:t/>
            </a:r>
            <a:endParaRPr sz="1500">
              <a:solidFill>
                <a:srgbClr val="7F7F7F"/>
              </a:solidFill>
              <a:latin typeface="Helvetica Neue"/>
              <a:ea typeface="Helvetica Neue"/>
              <a:cs typeface="Helvetica Neue"/>
              <a:sym typeface="Helvetica Neue"/>
            </a:endParaRPr>
          </a:p>
          <a:p>
            <a:pPr indent="-323850" lvl="0" marL="457200" rtl="0" algn="l">
              <a:lnSpc>
                <a:spcPct val="150000"/>
              </a:lnSpc>
              <a:spcBef>
                <a:spcPts val="640"/>
              </a:spcBef>
              <a:spcAft>
                <a:spcPts val="0"/>
              </a:spcAft>
              <a:buClr>
                <a:srgbClr val="7F7F7F"/>
              </a:buClr>
              <a:buSzPts val="1500"/>
              <a:buFont typeface="Helvetica Neue"/>
              <a:buChar char="●"/>
            </a:pPr>
            <a:r>
              <a:rPr b="1" lang="en" sz="1500">
                <a:solidFill>
                  <a:srgbClr val="7F7F7F"/>
                </a:solidFill>
                <a:latin typeface="Helvetica Neue"/>
                <a:ea typeface="Helvetica Neue"/>
                <a:cs typeface="Helvetica Neue"/>
                <a:sym typeface="Helvetica Neue"/>
              </a:rPr>
              <a:t>1-year Mortality Prediction: </a:t>
            </a:r>
            <a:endParaRPr b="1" sz="1500">
              <a:solidFill>
                <a:srgbClr val="7F7F7F"/>
              </a:solidFill>
              <a:latin typeface="Helvetica Neue"/>
              <a:ea typeface="Helvetica Neue"/>
              <a:cs typeface="Helvetica Neue"/>
              <a:sym typeface="Helvetica Neue"/>
            </a:endParaRPr>
          </a:p>
          <a:p>
            <a:pPr indent="-323850" lvl="1" marL="1371600" rtl="0" algn="l">
              <a:lnSpc>
                <a:spcPct val="150000"/>
              </a:lnSpc>
              <a:spcBef>
                <a:spcPts val="0"/>
              </a:spcBef>
              <a:spcAft>
                <a:spcPts val="0"/>
              </a:spcAft>
              <a:buClr>
                <a:srgbClr val="7F7F7F"/>
              </a:buClr>
              <a:buSzPts val="1500"/>
              <a:buFont typeface="Helvetica Neue"/>
              <a:buChar char="○"/>
            </a:pPr>
            <a:r>
              <a:rPr lang="en" sz="1500">
                <a:solidFill>
                  <a:srgbClr val="7F7F7F"/>
                </a:solidFill>
                <a:latin typeface="Helvetica Neue"/>
                <a:ea typeface="Helvetica Neue"/>
                <a:cs typeface="Helvetica Neue"/>
                <a:sym typeface="Helvetica Neue"/>
              </a:rPr>
              <a:t>one year after being discharged from the hospital.</a:t>
            </a:r>
            <a:endParaRPr sz="1500">
              <a:solidFill>
                <a:srgbClr val="7F7F7F"/>
              </a:solidFill>
              <a:latin typeface="Helvetica Neue"/>
              <a:ea typeface="Helvetica Neue"/>
              <a:cs typeface="Helvetica Neue"/>
              <a:sym typeface="Helvetica Neue"/>
            </a:endParaRPr>
          </a:p>
          <a:p>
            <a:pPr indent="-323850" lvl="1" marL="1371600" rtl="0" algn="l">
              <a:lnSpc>
                <a:spcPct val="150000"/>
              </a:lnSpc>
              <a:spcBef>
                <a:spcPts val="0"/>
              </a:spcBef>
              <a:spcAft>
                <a:spcPts val="0"/>
              </a:spcAft>
              <a:buClr>
                <a:srgbClr val="7F7F7F"/>
              </a:buClr>
              <a:buSzPts val="1500"/>
              <a:buFont typeface="Helvetica Neue"/>
              <a:buChar char="○"/>
            </a:pPr>
            <a:r>
              <a:rPr lang="en" sz="1500">
                <a:solidFill>
                  <a:srgbClr val="7F7F7F"/>
                </a:solidFill>
                <a:latin typeface="Helvetica Neue"/>
                <a:ea typeface="Helvetica Neue"/>
                <a:cs typeface="Helvetica Neue"/>
                <a:sym typeface="Helvetica Neue"/>
              </a:rPr>
              <a:t>prediction as a binary classification task</a:t>
            </a:r>
            <a:endParaRPr sz="1500">
              <a:solidFill>
                <a:srgbClr val="7F7F7F"/>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457200" y="20597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240"/>
              <a:buFont typeface="Helvetica Neue"/>
              <a:buNone/>
            </a:pPr>
            <a:r>
              <a:rPr lang="en" sz="3200"/>
              <a:t>Introduction to MIMIC-III Database</a:t>
            </a:r>
            <a:endParaRPr/>
          </a:p>
        </p:txBody>
      </p:sp>
      <p:graphicFrame>
        <p:nvGraphicFramePr>
          <p:cNvPr id="147" name="Google Shape;147;p28"/>
          <p:cNvGraphicFramePr/>
          <p:nvPr/>
        </p:nvGraphicFramePr>
        <p:xfrm>
          <a:off x="1790863" y="1063375"/>
          <a:ext cx="3000000" cy="3000000"/>
        </p:xfrm>
        <a:graphic>
          <a:graphicData uri="http://schemas.openxmlformats.org/drawingml/2006/table">
            <a:tbl>
              <a:tblPr>
                <a:noFill/>
                <a:tableStyleId>{D8C71BF0-B264-4A68-BF79-6F4F83043B20}</a:tableStyleId>
              </a:tblPr>
              <a:tblGrid>
                <a:gridCol w="2425725"/>
                <a:gridCol w="3136525"/>
              </a:tblGrid>
              <a:tr h="228600">
                <a:tc rowSpan="3">
                  <a:txBody>
                    <a:bodyPr>
                      <a:noAutofit/>
                    </a:bodyPr>
                    <a:lstStyle/>
                    <a:p>
                      <a:pPr indent="0" lvl="0" marL="0" rtl="0" algn="just">
                        <a:lnSpc>
                          <a:spcPct val="115000"/>
                        </a:lnSpc>
                        <a:spcBef>
                          <a:spcPts val="0"/>
                        </a:spcBef>
                        <a:spcAft>
                          <a:spcPts val="0"/>
                        </a:spcAft>
                        <a:buNone/>
                      </a:pPr>
                      <a:r>
                        <a:rPr lang="en" sz="1200"/>
                        <a:t>Admissions</a:t>
                      </a:r>
                      <a:endParaRPr sz="1200"/>
                    </a:p>
                  </a:txBody>
                  <a:tcPr marT="38100" marB="38100" marR="38100" marL="3810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9DBA4"/>
                    </a:solidFill>
                  </a:tcPr>
                </a:tc>
                <a:tc>
                  <a:txBody>
                    <a:bodyPr>
                      <a:noAutofit/>
                    </a:bodyPr>
                    <a:lstStyle/>
                    <a:p>
                      <a:pPr indent="0" lvl="0" marL="0" rtl="0" algn="just">
                        <a:lnSpc>
                          <a:spcPct val="115000"/>
                        </a:lnSpc>
                        <a:spcBef>
                          <a:spcPts val="0"/>
                        </a:spcBef>
                        <a:spcAft>
                          <a:spcPts val="0"/>
                        </a:spcAft>
                        <a:buNone/>
                      </a:pPr>
                      <a:r>
                        <a:rPr lang="en" sz="1200"/>
                        <a:t>Admittime, </a:t>
                      </a:r>
                      <a:r>
                        <a:rPr lang="en" sz="1200">
                          <a:solidFill>
                            <a:schemeClr val="dk1"/>
                          </a:solidFill>
                        </a:rPr>
                        <a:t>Dischtime</a:t>
                      </a:r>
                      <a:endParaRPr sz="1200"/>
                    </a:p>
                  </a:txBody>
                  <a:tcPr marT="38100" marB="38100" marR="38100" marL="381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9DBA4"/>
                    </a:solidFill>
                  </a:tcPr>
                </a:tc>
              </a:tr>
              <a:tr h="228600">
                <a:tc vMerge="1"/>
                <a:tc>
                  <a:txBody>
                    <a:bodyPr>
                      <a:noAutofit/>
                    </a:bodyPr>
                    <a:lstStyle/>
                    <a:p>
                      <a:pPr indent="0" lvl="0" marL="0" rtl="0" algn="just">
                        <a:lnSpc>
                          <a:spcPct val="115000"/>
                        </a:lnSpc>
                        <a:spcBef>
                          <a:spcPts val="0"/>
                        </a:spcBef>
                        <a:spcAft>
                          <a:spcPts val="0"/>
                        </a:spcAft>
                        <a:buNone/>
                      </a:pPr>
                      <a:r>
                        <a:rPr lang="en" sz="1200"/>
                        <a:t>Deathtime</a:t>
                      </a:r>
                      <a:endParaRPr sz="1200"/>
                    </a:p>
                  </a:txBody>
                  <a:tcPr marT="38100" marB="38100" marR="38100" marL="381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9DBA4"/>
                    </a:solidFill>
                  </a:tcPr>
                </a:tc>
              </a:tr>
              <a:tr h="228600">
                <a:tc vMerge="1"/>
                <a:tc>
                  <a:txBody>
                    <a:bodyPr>
                      <a:noAutofit/>
                    </a:bodyPr>
                    <a:lstStyle/>
                    <a:p>
                      <a:pPr indent="0" lvl="0" marL="0" rtl="0" algn="just">
                        <a:lnSpc>
                          <a:spcPct val="115000"/>
                        </a:lnSpc>
                        <a:spcBef>
                          <a:spcPts val="0"/>
                        </a:spcBef>
                        <a:spcAft>
                          <a:spcPts val="0"/>
                        </a:spcAft>
                        <a:buNone/>
                      </a:pPr>
                      <a:r>
                        <a:rPr lang="en" sz="1200"/>
                        <a:t>Hospital_Expire_Flag</a:t>
                      </a:r>
                      <a:endParaRPr sz="1200"/>
                    </a:p>
                  </a:txBody>
                  <a:tcPr marT="38100" marB="38100" marR="38100" marL="381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9DBA4"/>
                    </a:solidFill>
                  </a:tcPr>
                </a:tc>
              </a:tr>
              <a:tr h="228600">
                <a:tc rowSpan="3">
                  <a:txBody>
                    <a:bodyPr>
                      <a:noAutofit/>
                    </a:bodyPr>
                    <a:lstStyle/>
                    <a:p>
                      <a:pPr indent="0" lvl="0" marL="0" rtl="0" algn="just">
                        <a:lnSpc>
                          <a:spcPct val="115000"/>
                        </a:lnSpc>
                        <a:spcBef>
                          <a:spcPts val="0"/>
                        </a:spcBef>
                        <a:spcAft>
                          <a:spcPts val="0"/>
                        </a:spcAft>
                        <a:buNone/>
                      </a:pPr>
                      <a:r>
                        <a:rPr lang="en" sz="1200"/>
                        <a:t>PATIENTS</a:t>
                      </a:r>
                      <a:endParaRPr sz="1200"/>
                    </a:p>
                  </a:txBody>
                  <a:tcPr marT="38100" marB="38100" marR="38100" marL="3810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EE087"/>
                    </a:solidFill>
                  </a:tcPr>
                </a:tc>
                <a:tc>
                  <a:txBody>
                    <a:bodyPr>
                      <a:noAutofit/>
                    </a:bodyPr>
                    <a:lstStyle/>
                    <a:p>
                      <a:pPr indent="0" lvl="0" marL="0" rtl="0" algn="just">
                        <a:lnSpc>
                          <a:spcPct val="115000"/>
                        </a:lnSpc>
                        <a:spcBef>
                          <a:spcPts val="0"/>
                        </a:spcBef>
                        <a:spcAft>
                          <a:spcPts val="0"/>
                        </a:spcAft>
                        <a:buNone/>
                      </a:pPr>
                      <a:r>
                        <a:rPr lang="en" sz="1200"/>
                        <a:t>Gender</a:t>
                      </a:r>
                      <a:endParaRPr sz="1200"/>
                    </a:p>
                  </a:txBody>
                  <a:tcPr marT="38100" marB="38100" marR="38100" marL="381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EE087"/>
                    </a:solidFill>
                  </a:tcPr>
                </a:tc>
              </a:tr>
              <a:tr h="228600">
                <a:tc vMerge="1"/>
                <a:tc>
                  <a:txBody>
                    <a:bodyPr>
                      <a:noAutofit/>
                    </a:bodyPr>
                    <a:lstStyle/>
                    <a:p>
                      <a:pPr indent="0" lvl="0" marL="0" rtl="0" algn="just">
                        <a:lnSpc>
                          <a:spcPct val="115000"/>
                        </a:lnSpc>
                        <a:spcBef>
                          <a:spcPts val="0"/>
                        </a:spcBef>
                        <a:spcAft>
                          <a:spcPts val="0"/>
                        </a:spcAft>
                        <a:buNone/>
                      </a:pPr>
                      <a:r>
                        <a:rPr lang="en" sz="1200"/>
                        <a:t>DOB, DOD</a:t>
                      </a:r>
                      <a:endParaRPr sz="1200"/>
                    </a:p>
                  </a:txBody>
                  <a:tcPr marT="38100" marB="38100" marR="38100" marL="381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EE087"/>
                    </a:solidFill>
                  </a:tcPr>
                </a:tc>
              </a:tr>
              <a:tr h="228600">
                <a:tc vMerge="1"/>
                <a:tc>
                  <a:txBody>
                    <a:bodyPr>
                      <a:noAutofit/>
                    </a:bodyPr>
                    <a:lstStyle/>
                    <a:p>
                      <a:pPr indent="0" lvl="0" marL="0" rtl="0" algn="just">
                        <a:lnSpc>
                          <a:spcPct val="115000"/>
                        </a:lnSpc>
                        <a:spcBef>
                          <a:spcPts val="0"/>
                        </a:spcBef>
                        <a:spcAft>
                          <a:spcPts val="0"/>
                        </a:spcAft>
                        <a:buNone/>
                      </a:pPr>
                      <a:r>
                        <a:rPr lang="en" sz="1200"/>
                        <a:t>EXPIRE_ID</a:t>
                      </a:r>
                      <a:endParaRPr sz="1200"/>
                    </a:p>
                  </a:txBody>
                  <a:tcPr marT="38100" marB="38100" marR="38100" marL="381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EE087"/>
                    </a:solidFill>
                  </a:tcPr>
                </a:tc>
              </a:tr>
              <a:tr h="228600">
                <a:tc rowSpan="2">
                  <a:txBody>
                    <a:bodyPr>
                      <a:noAutofit/>
                    </a:bodyPr>
                    <a:lstStyle/>
                    <a:p>
                      <a:pPr indent="0" lvl="0" marL="0" rtl="0" algn="just">
                        <a:lnSpc>
                          <a:spcPct val="115000"/>
                        </a:lnSpc>
                        <a:spcBef>
                          <a:spcPts val="0"/>
                        </a:spcBef>
                        <a:spcAft>
                          <a:spcPts val="0"/>
                        </a:spcAft>
                        <a:buNone/>
                      </a:pPr>
                      <a:r>
                        <a:rPr lang="en" sz="1200"/>
                        <a:t>Diagnoses_ICD</a:t>
                      </a:r>
                      <a:endParaRPr sz="1200"/>
                    </a:p>
                  </a:txBody>
                  <a:tcPr marT="38100" marB="38100" marR="38100" marL="3810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9DBA4"/>
                    </a:solidFill>
                  </a:tcPr>
                </a:tc>
                <a:tc>
                  <a:txBody>
                    <a:bodyPr>
                      <a:noAutofit/>
                    </a:bodyPr>
                    <a:lstStyle/>
                    <a:p>
                      <a:pPr indent="0" lvl="0" marL="0" rtl="0" algn="l">
                        <a:lnSpc>
                          <a:spcPct val="115000"/>
                        </a:lnSpc>
                        <a:spcBef>
                          <a:spcPts val="0"/>
                        </a:spcBef>
                        <a:spcAft>
                          <a:spcPts val="0"/>
                        </a:spcAft>
                        <a:buNone/>
                      </a:pPr>
                      <a:r>
                        <a:rPr lang="en" sz="1200"/>
                        <a:t>SEQ_NUM</a:t>
                      </a:r>
                      <a:endParaRPr sz="1200"/>
                    </a:p>
                  </a:txBody>
                  <a:tcPr marT="38100" marB="38100" marR="38100" marL="381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9DBA4"/>
                    </a:solidFill>
                  </a:tcPr>
                </a:tc>
              </a:tr>
              <a:tr h="228600">
                <a:tc vMerge="1"/>
                <a:tc>
                  <a:txBody>
                    <a:bodyPr>
                      <a:noAutofit/>
                    </a:bodyPr>
                    <a:lstStyle/>
                    <a:p>
                      <a:pPr indent="0" lvl="0" marL="0" rtl="0" algn="l">
                        <a:lnSpc>
                          <a:spcPct val="115000"/>
                        </a:lnSpc>
                        <a:spcBef>
                          <a:spcPts val="0"/>
                        </a:spcBef>
                        <a:spcAft>
                          <a:spcPts val="0"/>
                        </a:spcAft>
                        <a:buNone/>
                      </a:pPr>
                      <a:r>
                        <a:rPr lang="en" sz="1200"/>
                        <a:t>ICD9_Code</a:t>
                      </a:r>
                      <a:endParaRPr sz="1200"/>
                    </a:p>
                  </a:txBody>
                  <a:tcPr marT="38100" marB="38100" marR="38100" marL="381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9DBA4"/>
                    </a:solidFill>
                  </a:tcPr>
                </a:tc>
              </a:tr>
              <a:tr h="228600">
                <a:tc>
                  <a:txBody>
                    <a:bodyPr>
                      <a:noAutofit/>
                    </a:bodyPr>
                    <a:lstStyle/>
                    <a:p>
                      <a:pPr indent="0" lvl="0" marL="0" rtl="0" algn="just">
                        <a:lnSpc>
                          <a:spcPct val="115000"/>
                        </a:lnSpc>
                        <a:spcBef>
                          <a:spcPts val="0"/>
                        </a:spcBef>
                        <a:spcAft>
                          <a:spcPts val="0"/>
                        </a:spcAft>
                        <a:buNone/>
                      </a:pPr>
                      <a:r>
                        <a:rPr lang="en" sz="1200"/>
                        <a:t>ICU stays</a:t>
                      </a:r>
                      <a:endParaRPr sz="1200"/>
                    </a:p>
                  </a:txBody>
                  <a:tcPr marT="38100" marB="38100" marR="38100" marL="3810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EE087"/>
                    </a:solidFill>
                  </a:tcPr>
                </a:tc>
                <a:tc>
                  <a:txBody>
                    <a:bodyPr>
                      <a:noAutofit/>
                    </a:bodyPr>
                    <a:lstStyle/>
                    <a:p>
                      <a:pPr indent="0" lvl="0" marL="0" rtl="0" algn="just">
                        <a:lnSpc>
                          <a:spcPct val="115000"/>
                        </a:lnSpc>
                        <a:spcBef>
                          <a:spcPts val="0"/>
                        </a:spcBef>
                        <a:spcAft>
                          <a:spcPts val="0"/>
                        </a:spcAft>
                        <a:buNone/>
                      </a:pPr>
                      <a:r>
                        <a:rPr lang="en" sz="1200"/>
                        <a:t>LOS</a:t>
                      </a:r>
                      <a:endParaRPr sz="1200"/>
                    </a:p>
                  </a:txBody>
                  <a:tcPr marT="38100" marB="38100" marR="38100" marL="381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EE087"/>
                    </a:solidFill>
                  </a:tcPr>
                </a:tc>
              </a:tr>
              <a:tr h="228600">
                <a:tc rowSpan="3">
                  <a:txBody>
                    <a:bodyPr>
                      <a:noAutofit/>
                    </a:bodyPr>
                    <a:lstStyle/>
                    <a:p>
                      <a:pPr indent="0" lvl="0" marL="0" rtl="0" algn="just">
                        <a:lnSpc>
                          <a:spcPct val="115000"/>
                        </a:lnSpc>
                        <a:spcBef>
                          <a:spcPts val="0"/>
                        </a:spcBef>
                        <a:spcAft>
                          <a:spcPts val="0"/>
                        </a:spcAft>
                        <a:buNone/>
                      </a:pPr>
                      <a:r>
                        <a:rPr lang="en" sz="1200"/>
                        <a:t>LabEvents</a:t>
                      </a:r>
                      <a:endParaRPr sz="1200"/>
                    </a:p>
                    <a:p>
                      <a:pPr indent="0" lvl="0" marL="0" rtl="0" algn="l">
                        <a:lnSpc>
                          <a:spcPct val="115000"/>
                        </a:lnSpc>
                        <a:spcBef>
                          <a:spcPts val="0"/>
                        </a:spcBef>
                        <a:spcAft>
                          <a:spcPts val="0"/>
                        </a:spcAft>
                        <a:buNone/>
                      </a:pPr>
                      <a:r>
                        <a:t/>
                      </a:r>
                      <a:endParaRPr sz="1200"/>
                    </a:p>
                  </a:txBody>
                  <a:tcPr marT="38100" marB="38100" marR="38100" marL="3810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9DBA4"/>
                    </a:solidFill>
                  </a:tcPr>
                </a:tc>
                <a:tc>
                  <a:txBody>
                    <a:bodyPr>
                      <a:noAutofit/>
                    </a:bodyPr>
                    <a:lstStyle/>
                    <a:p>
                      <a:pPr indent="0" lvl="0" marL="0" rtl="0" algn="l">
                        <a:lnSpc>
                          <a:spcPct val="115000"/>
                        </a:lnSpc>
                        <a:spcBef>
                          <a:spcPts val="0"/>
                        </a:spcBef>
                        <a:spcAft>
                          <a:spcPts val="0"/>
                        </a:spcAft>
                        <a:buNone/>
                      </a:pPr>
                      <a:r>
                        <a:rPr lang="en" sz="1200"/>
                        <a:t>WBC</a:t>
                      </a:r>
                      <a:endParaRPr sz="1200"/>
                    </a:p>
                  </a:txBody>
                  <a:tcPr marT="38100" marB="38100" marR="38100" marL="381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9DBA4"/>
                    </a:solidFill>
                  </a:tcPr>
                </a:tc>
              </a:tr>
              <a:tr h="228600">
                <a:tc vMerge="1"/>
                <a:tc>
                  <a:txBody>
                    <a:bodyPr>
                      <a:noAutofit/>
                    </a:bodyPr>
                    <a:lstStyle/>
                    <a:p>
                      <a:pPr indent="0" lvl="0" marL="0" rtl="0" algn="l">
                        <a:lnSpc>
                          <a:spcPct val="115000"/>
                        </a:lnSpc>
                        <a:spcBef>
                          <a:spcPts val="0"/>
                        </a:spcBef>
                        <a:spcAft>
                          <a:spcPts val="0"/>
                        </a:spcAft>
                        <a:buNone/>
                      </a:pPr>
                      <a:r>
                        <a:rPr lang="en" sz="1200"/>
                        <a:t>RBC</a:t>
                      </a:r>
                      <a:endParaRPr sz="1200"/>
                    </a:p>
                  </a:txBody>
                  <a:tcPr marT="38100" marB="38100" marR="38100" marL="381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9DBA4"/>
                    </a:solidFill>
                  </a:tcPr>
                </a:tc>
              </a:tr>
              <a:tr h="228600">
                <a:tc vMerge="1"/>
                <a:tc>
                  <a:txBody>
                    <a:bodyPr>
                      <a:noAutofit/>
                    </a:bodyPr>
                    <a:lstStyle/>
                    <a:p>
                      <a:pPr indent="0" lvl="0" marL="0" rtl="0" algn="l">
                        <a:lnSpc>
                          <a:spcPct val="115000"/>
                        </a:lnSpc>
                        <a:spcBef>
                          <a:spcPts val="0"/>
                        </a:spcBef>
                        <a:spcAft>
                          <a:spcPts val="0"/>
                        </a:spcAft>
                        <a:buNone/>
                      </a:pPr>
                      <a:r>
                        <a:rPr lang="en" sz="1200"/>
                        <a:t>G</a:t>
                      </a:r>
                      <a:r>
                        <a:rPr lang="en" sz="1200"/>
                        <a:t>lucose, etc</a:t>
                      </a:r>
                      <a:endParaRPr sz="1200"/>
                    </a:p>
                  </a:txBody>
                  <a:tcPr marT="38100" marB="38100" marR="38100" marL="381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B9DBA4"/>
                    </a:solidFill>
                  </a:tcPr>
                </a:tc>
              </a:tr>
              <a:tr h="228600">
                <a:tc>
                  <a:txBody>
                    <a:bodyPr>
                      <a:noAutofit/>
                    </a:bodyPr>
                    <a:lstStyle/>
                    <a:p>
                      <a:pPr indent="0" lvl="0" marL="0" rtl="0" algn="just">
                        <a:lnSpc>
                          <a:spcPct val="115000"/>
                        </a:lnSpc>
                        <a:spcBef>
                          <a:spcPts val="0"/>
                        </a:spcBef>
                        <a:spcAft>
                          <a:spcPts val="0"/>
                        </a:spcAft>
                        <a:buNone/>
                      </a:pPr>
                      <a:r>
                        <a:rPr lang="en" sz="1200"/>
                        <a:t>Prescriptions</a:t>
                      </a:r>
                      <a:endParaRPr sz="1200"/>
                    </a:p>
                  </a:txBody>
                  <a:tcPr marT="38100" marB="38100" marR="38100" marL="3810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EE087"/>
                    </a:solidFill>
                  </a:tcPr>
                </a:tc>
                <a:tc>
                  <a:txBody>
                    <a:bodyPr>
                      <a:noAutofit/>
                    </a:bodyPr>
                    <a:lstStyle/>
                    <a:p>
                      <a:pPr indent="0" lvl="0" marL="0" rtl="0" algn="just">
                        <a:lnSpc>
                          <a:spcPct val="115000"/>
                        </a:lnSpc>
                        <a:spcBef>
                          <a:spcPts val="0"/>
                        </a:spcBef>
                        <a:spcAft>
                          <a:spcPts val="0"/>
                        </a:spcAft>
                        <a:buNone/>
                      </a:pPr>
                      <a:r>
                        <a:rPr lang="en" sz="1200"/>
                        <a:t>Drug</a:t>
                      </a:r>
                      <a:endParaRPr sz="1200"/>
                    </a:p>
                  </a:txBody>
                  <a:tcPr marT="38100" marB="38100" marR="38100" marL="381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EE087"/>
                    </a:solidFill>
                  </a:tcPr>
                </a:tc>
              </a:tr>
            </a:tbl>
          </a:graphicData>
        </a:graphic>
      </p:graphicFrame>
      <p:sp>
        <p:nvSpPr>
          <p:cNvPr id="148" name="Google Shape;148;p28"/>
          <p:cNvSpPr txBox="1"/>
          <p:nvPr>
            <p:ph idx="4294967295" type="subTitle"/>
          </p:nvPr>
        </p:nvSpPr>
        <p:spPr>
          <a:xfrm>
            <a:off x="7281300" y="3986025"/>
            <a:ext cx="1786500" cy="955800"/>
          </a:xfrm>
          <a:prstGeom prst="rect">
            <a:avLst/>
          </a:prstGeom>
        </p:spPr>
        <p:txBody>
          <a:bodyPr anchorCtr="0" anchor="t" bIns="45700" lIns="91425" spcFirstLastPara="1" rIns="91425" wrap="square" tIns="45700">
            <a:noAutofit/>
          </a:bodyPr>
          <a:lstStyle/>
          <a:p>
            <a:pPr indent="0" lvl="0" marL="457200" rtl="0" algn="l">
              <a:spcBef>
                <a:spcPts val="640"/>
              </a:spcBef>
              <a:spcAft>
                <a:spcPts val="0"/>
              </a:spcAft>
              <a:buNone/>
            </a:pPr>
            <a:r>
              <a:rPr lang="en" sz="1300"/>
              <a:t>Variables need further exploration</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240"/>
              <a:buFont typeface="Helvetica Neue"/>
              <a:buNone/>
            </a:pPr>
            <a:r>
              <a:rPr lang="en" sz="3200"/>
              <a:t>Introduction to MIMIC-III Database (EDA)</a:t>
            </a:r>
            <a:endParaRPr sz="3200"/>
          </a:p>
        </p:txBody>
      </p:sp>
      <p:sp>
        <p:nvSpPr>
          <p:cNvPr id="154" name="Google Shape;154;p29"/>
          <p:cNvSpPr txBox="1"/>
          <p:nvPr>
            <p:ph idx="4294967295" type="subTitle"/>
          </p:nvPr>
        </p:nvSpPr>
        <p:spPr>
          <a:xfrm>
            <a:off x="916450" y="1063375"/>
            <a:ext cx="3174900" cy="449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 sz="1500"/>
              <a:t>Demographic Features: Age           </a:t>
            </a:r>
            <a:endParaRPr sz="1500"/>
          </a:p>
        </p:txBody>
      </p:sp>
      <p:pic>
        <p:nvPicPr>
          <p:cNvPr id="155" name="Google Shape;155;p29"/>
          <p:cNvPicPr preferRelativeResize="0"/>
          <p:nvPr/>
        </p:nvPicPr>
        <p:blipFill>
          <a:blip r:embed="rId3">
            <a:alphaModFix/>
          </a:blip>
          <a:stretch>
            <a:fillRect/>
          </a:stretch>
        </p:blipFill>
        <p:spPr>
          <a:xfrm>
            <a:off x="609600" y="1588975"/>
            <a:ext cx="4114800" cy="2743200"/>
          </a:xfrm>
          <a:prstGeom prst="rect">
            <a:avLst/>
          </a:prstGeom>
          <a:noFill/>
          <a:ln>
            <a:noFill/>
          </a:ln>
        </p:spPr>
      </p:pic>
      <p:pic>
        <p:nvPicPr>
          <p:cNvPr id="156" name="Google Shape;156;p29"/>
          <p:cNvPicPr preferRelativeResize="0"/>
          <p:nvPr/>
        </p:nvPicPr>
        <p:blipFill>
          <a:blip r:embed="rId4">
            <a:alphaModFix/>
          </a:blip>
          <a:stretch>
            <a:fillRect/>
          </a:stretch>
        </p:blipFill>
        <p:spPr>
          <a:xfrm>
            <a:off x="4876800" y="1588975"/>
            <a:ext cx="4114800" cy="2743200"/>
          </a:xfrm>
          <a:prstGeom prst="rect">
            <a:avLst/>
          </a:prstGeom>
          <a:noFill/>
          <a:ln>
            <a:noFill/>
          </a:ln>
        </p:spPr>
      </p:pic>
      <p:sp>
        <p:nvSpPr>
          <p:cNvPr id="157" name="Google Shape;157;p29"/>
          <p:cNvSpPr txBox="1"/>
          <p:nvPr>
            <p:ph idx="4294967295" type="subTitle"/>
          </p:nvPr>
        </p:nvSpPr>
        <p:spPr>
          <a:xfrm>
            <a:off x="5576075" y="1063375"/>
            <a:ext cx="2581800" cy="449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 sz="1500"/>
              <a:t>Delete Outliers</a:t>
            </a:r>
            <a:r>
              <a:rPr lang="en" sz="1500"/>
              <a:t>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240"/>
              <a:buFont typeface="Helvetica Neue"/>
              <a:buNone/>
            </a:pPr>
            <a:r>
              <a:rPr lang="en" sz="3200"/>
              <a:t>Introduction to MIMIC-III Database (EDA)</a:t>
            </a:r>
            <a:endParaRPr sz="3200"/>
          </a:p>
        </p:txBody>
      </p:sp>
      <p:sp>
        <p:nvSpPr>
          <p:cNvPr id="163" name="Google Shape;163;p30"/>
          <p:cNvSpPr txBox="1"/>
          <p:nvPr>
            <p:ph idx="4294967295" type="subTitle"/>
          </p:nvPr>
        </p:nvSpPr>
        <p:spPr>
          <a:xfrm>
            <a:off x="457200" y="1063375"/>
            <a:ext cx="8520600" cy="477300"/>
          </a:xfrm>
          <a:prstGeom prst="rect">
            <a:avLst/>
          </a:prstGeom>
        </p:spPr>
        <p:txBody>
          <a:bodyPr anchorCtr="0" anchor="t" bIns="45700" lIns="91425" spcFirstLastPara="1" rIns="91425" wrap="square" tIns="45700">
            <a:noAutofit/>
          </a:bodyPr>
          <a:lstStyle/>
          <a:p>
            <a:pPr indent="0" lvl="0" marL="457200" rtl="0" algn="l">
              <a:spcBef>
                <a:spcPts val="640"/>
              </a:spcBef>
              <a:spcAft>
                <a:spcPts val="0"/>
              </a:spcAft>
              <a:buNone/>
            </a:pPr>
            <a:r>
              <a:rPr lang="en" sz="1500"/>
              <a:t>Other Demographic Features:  Gender</a:t>
            </a:r>
            <a:endParaRPr sz="1500"/>
          </a:p>
        </p:txBody>
      </p:sp>
      <p:pic>
        <p:nvPicPr>
          <p:cNvPr id="164" name="Google Shape;164;p30"/>
          <p:cNvPicPr preferRelativeResize="0"/>
          <p:nvPr/>
        </p:nvPicPr>
        <p:blipFill>
          <a:blip r:embed="rId3">
            <a:alphaModFix/>
          </a:blip>
          <a:stretch>
            <a:fillRect/>
          </a:stretch>
        </p:blipFill>
        <p:spPr>
          <a:xfrm>
            <a:off x="4572000" y="1810363"/>
            <a:ext cx="3671050" cy="2412875"/>
          </a:xfrm>
          <a:prstGeom prst="rect">
            <a:avLst/>
          </a:prstGeom>
          <a:noFill/>
          <a:ln>
            <a:noFill/>
          </a:ln>
        </p:spPr>
      </p:pic>
      <p:pic>
        <p:nvPicPr>
          <p:cNvPr id="165" name="Google Shape;165;p30"/>
          <p:cNvPicPr preferRelativeResize="0"/>
          <p:nvPr/>
        </p:nvPicPr>
        <p:blipFill>
          <a:blip r:embed="rId4">
            <a:alphaModFix/>
          </a:blip>
          <a:stretch>
            <a:fillRect/>
          </a:stretch>
        </p:blipFill>
        <p:spPr>
          <a:xfrm>
            <a:off x="900950" y="1810350"/>
            <a:ext cx="3671050" cy="24128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240"/>
              <a:buFont typeface="Helvetica Neue"/>
              <a:buNone/>
            </a:pPr>
            <a:r>
              <a:rPr lang="en" sz="3200"/>
              <a:t>Introduction to MIMIC-III Database (EDA)</a:t>
            </a:r>
            <a:endParaRPr sz="3200"/>
          </a:p>
        </p:txBody>
      </p:sp>
      <p:sp>
        <p:nvSpPr>
          <p:cNvPr id="171" name="Google Shape;171;p31"/>
          <p:cNvSpPr txBox="1"/>
          <p:nvPr>
            <p:ph idx="4294967295" type="subTitle"/>
          </p:nvPr>
        </p:nvSpPr>
        <p:spPr>
          <a:xfrm>
            <a:off x="457200" y="1063375"/>
            <a:ext cx="8520600" cy="477300"/>
          </a:xfrm>
          <a:prstGeom prst="rect">
            <a:avLst/>
          </a:prstGeom>
        </p:spPr>
        <p:txBody>
          <a:bodyPr anchorCtr="0" anchor="t" bIns="45700" lIns="91425" spcFirstLastPara="1" rIns="91425" wrap="square" tIns="45700">
            <a:noAutofit/>
          </a:bodyPr>
          <a:lstStyle/>
          <a:p>
            <a:pPr indent="0" lvl="0" marL="457200" rtl="0" algn="l">
              <a:spcBef>
                <a:spcPts val="640"/>
              </a:spcBef>
              <a:spcAft>
                <a:spcPts val="0"/>
              </a:spcAft>
              <a:buNone/>
            </a:pPr>
            <a:r>
              <a:rPr lang="en" sz="1500"/>
              <a:t>Other Demographic Features:  Marital Status</a:t>
            </a:r>
            <a:endParaRPr sz="1500"/>
          </a:p>
        </p:txBody>
      </p:sp>
      <p:pic>
        <p:nvPicPr>
          <p:cNvPr id="172" name="Google Shape;172;p31"/>
          <p:cNvPicPr preferRelativeResize="0"/>
          <p:nvPr/>
        </p:nvPicPr>
        <p:blipFill>
          <a:blip r:embed="rId3">
            <a:alphaModFix/>
          </a:blip>
          <a:stretch>
            <a:fillRect/>
          </a:stretch>
        </p:blipFill>
        <p:spPr>
          <a:xfrm>
            <a:off x="6658588" y="2049525"/>
            <a:ext cx="2485412" cy="1875775"/>
          </a:xfrm>
          <a:prstGeom prst="rect">
            <a:avLst/>
          </a:prstGeom>
          <a:noFill/>
          <a:ln>
            <a:noFill/>
          </a:ln>
        </p:spPr>
      </p:pic>
      <p:pic>
        <p:nvPicPr>
          <p:cNvPr id="173" name="Google Shape;173;p31"/>
          <p:cNvPicPr preferRelativeResize="0"/>
          <p:nvPr/>
        </p:nvPicPr>
        <p:blipFill>
          <a:blip r:embed="rId4">
            <a:alphaModFix/>
          </a:blip>
          <a:stretch>
            <a:fillRect/>
          </a:stretch>
        </p:blipFill>
        <p:spPr>
          <a:xfrm>
            <a:off x="0" y="2049528"/>
            <a:ext cx="2458600" cy="1875775"/>
          </a:xfrm>
          <a:prstGeom prst="rect">
            <a:avLst/>
          </a:prstGeom>
          <a:noFill/>
          <a:ln>
            <a:noFill/>
          </a:ln>
        </p:spPr>
      </p:pic>
      <p:pic>
        <p:nvPicPr>
          <p:cNvPr id="174" name="Google Shape;174;p31"/>
          <p:cNvPicPr preferRelativeResize="0"/>
          <p:nvPr/>
        </p:nvPicPr>
        <p:blipFill>
          <a:blip r:embed="rId5">
            <a:alphaModFix/>
          </a:blip>
          <a:stretch>
            <a:fillRect/>
          </a:stretch>
        </p:blipFill>
        <p:spPr>
          <a:xfrm>
            <a:off x="2317375" y="2049525"/>
            <a:ext cx="2304519" cy="1875775"/>
          </a:xfrm>
          <a:prstGeom prst="rect">
            <a:avLst/>
          </a:prstGeom>
          <a:noFill/>
          <a:ln>
            <a:noFill/>
          </a:ln>
        </p:spPr>
      </p:pic>
      <p:pic>
        <p:nvPicPr>
          <p:cNvPr id="175" name="Google Shape;175;p31"/>
          <p:cNvPicPr preferRelativeResize="0"/>
          <p:nvPr/>
        </p:nvPicPr>
        <p:blipFill>
          <a:blip r:embed="rId6">
            <a:alphaModFix/>
          </a:blip>
          <a:stretch>
            <a:fillRect/>
          </a:stretch>
        </p:blipFill>
        <p:spPr>
          <a:xfrm>
            <a:off x="4413024" y="2049525"/>
            <a:ext cx="2746662" cy="187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240"/>
              <a:buFont typeface="Helvetica Neue"/>
              <a:buNone/>
            </a:pPr>
            <a:r>
              <a:rPr lang="en" sz="3200"/>
              <a:t>Introduction to MIMIC-III Database (EDA)</a:t>
            </a:r>
            <a:endParaRPr sz="3200"/>
          </a:p>
        </p:txBody>
      </p:sp>
      <p:sp>
        <p:nvSpPr>
          <p:cNvPr id="181" name="Google Shape;181;p32"/>
          <p:cNvSpPr txBox="1"/>
          <p:nvPr>
            <p:ph idx="4294967295" type="subTitle"/>
          </p:nvPr>
        </p:nvSpPr>
        <p:spPr>
          <a:xfrm>
            <a:off x="912850" y="1063375"/>
            <a:ext cx="5945100" cy="586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 sz="1500"/>
              <a:t>Admission information: Length of Stay and Length of Stay (ICU)</a:t>
            </a:r>
            <a:endParaRPr sz="1500"/>
          </a:p>
        </p:txBody>
      </p:sp>
      <p:pic>
        <p:nvPicPr>
          <p:cNvPr id="182" name="Google Shape;182;p32"/>
          <p:cNvPicPr preferRelativeResize="0"/>
          <p:nvPr/>
        </p:nvPicPr>
        <p:blipFill>
          <a:blip r:embed="rId3">
            <a:alphaModFix/>
          </a:blip>
          <a:stretch>
            <a:fillRect/>
          </a:stretch>
        </p:blipFill>
        <p:spPr>
          <a:xfrm>
            <a:off x="912850" y="1826949"/>
            <a:ext cx="3659150" cy="2439426"/>
          </a:xfrm>
          <a:prstGeom prst="rect">
            <a:avLst/>
          </a:prstGeom>
          <a:noFill/>
          <a:ln>
            <a:noFill/>
          </a:ln>
        </p:spPr>
      </p:pic>
      <p:pic>
        <p:nvPicPr>
          <p:cNvPr id="183" name="Google Shape;183;p32"/>
          <p:cNvPicPr preferRelativeResize="0"/>
          <p:nvPr/>
        </p:nvPicPr>
        <p:blipFill>
          <a:blip r:embed="rId4">
            <a:alphaModFix/>
          </a:blip>
          <a:stretch>
            <a:fillRect/>
          </a:stretch>
        </p:blipFill>
        <p:spPr>
          <a:xfrm>
            <a:off x="4572000" y="1826950"/>
            <a:ext cx="3659150" cy="24394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1A57"/>
              </a:buClr>
              <a:buSzPts val="3240"/>
              <a:buFont typeface="Helvetica Neue"/>
              <a:buNone/>
            </a:pPr>
            <a:r>
              <a:rPr lang="en" sz="3200"/>
              <a:t>Introduction to MIMIC-III Database (EDA)</a:t>
            </a:r>
            <a:endParaRPr sz="3200"/>
          </a:p>
        </p:txBody>
      </p:sp>
      <p:sp>
        <p:nvSpPr>
          <p:cNvPr id="189" name="Google Shape;189;p33"/>
          <p:cNvSpPr txBox="1"/>
          <p:nvPr>
            <p:ph idx="4294967295" type="subTitle"/>
          </p:nvPr>
        </p:nvSpPr>
        <p:spPr>
          <a:xfrm>
            <a:off x="912850" y="1063375"/>
            <a:ext cx="5945100" cy="5868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Clr>
                <a:schemeClr val="dk1"/>
              </a:buClr>
              <a:buSzPts val="1100"/>
              <a:buFont typeface="Arial"/>
              <a:buNone/>
            </a:pPr>
            <a:r>
              <a:rPr lang="en" sz="1500"/>
              <a:t>Diagnostic information: number of diagnosis code</a:t>
            </a:r>
            <a:endParaRPr sz="1500"/>
          </a:p>
        </p:txBody>
      </p:sp>
      <p:pic>
        <p:nvPicPr>
          <p:cNvPr id="190" name="Google Shape;190;p33"/>
          <p:cNvPicPr preferRelativeResize="0"/>
          <p:nvPr/>
        </p:nvPicPr>
        <p:blipFill>
          <a:blip r:embed="rId3">
            <a:alphaModFix/>
          </a:blip>
          <a:stretch>
            <a:fillRect/>
          </a:stretch>
        </p:blipFill>
        <p:spPr>
          <a:xfrm>
            <a:off x="2337600" y="1793225"/>
            <a:ext cx="4468775" cy="297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6x9_duke_ppt_3">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