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52"/>
  </p:notesMasterIdLst>
  <p:sldIdLst>
    <p:sldId id="256" r:id="rId2"/>
    <p:sldId id="301" r:id="rId3"/>
    <p:sldId id="257" r:id="rId4"/>
    <p:sldId id="258" r:id="rId5"/>
    <p:sldId id="259" r:id="rId6"/>
    <p:sldId id="287" r:id="rId7"/>
    <p:sldId id="288" r:id="rId8"/>
    <p:sldId id="289" r:id="rId9"/>
    <p:sldId id="290" r:id="rId10"/>
    <p:sldId id="261" r:id="rId11"/>
    <p:sldId id="262" r:id="rId12"/>
    <p:sldId id="263" r:id="rId13"/>
    <p:sldId id="291" r:id="rId14"/>
    <p:sldId id="292" r:id="rId15"/>
    <p:sldId id="264" r:id="rId16"/>
    <p:sldId id="265" r:id="rId17"/>
    <p:sldId id="266" r:id="rId18"/>
    <p:sldId id="293" r:id="rId19"/>
    <p:sldId id="294" r:id="rId20"/>
    <p:sldId id="273" r:id="rId21"/>
    <p:sldId id="298" r:id="rId22"/>
    <p:sldId id="274" r:id="rId23"/>
    <p:sldId id="280" r:id="rId24"/>
    <p:sldId id="281" r:id="rId25"/>
    <p:sldId id="295" r:id="rId26"/>
    <p:sldId id="296" r:id="rId27"/>
    <p:sldId id="297" r:id="rId28"/>
    <p:sldId id="299" r:id="rId29"/>
    <p:sldId id="278" r:id="rId30"/>
    <p:sldId id="279" r:id="rId31"/>
    <p:sldId id="300" r:id="rId32"/>
    <p:sldId id="302" r:id="rId33"/>
    <p:sldId id="303" r:id="rId34"/>
    <p:sldId id="304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286" r:id="rId50"/>
    <p:sldId id="285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816" autoAdjust="0"/>
    <p:restoredTop sz="97972" autoAdjust="0"/>
  </p:normalViewPr>
  <p:slideViewPr>
    <p:cSldViewPr>
      <p:cViewPr>
        <p:scale>
          <a:sx n="69" d="100"/>
          <a:sy n="69" d="100"/>
        </p:scale>
        <p:origin x="-1675" y="-4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A01310-7D36-4F37-85E4-A6A83AF9D784}" type="datetimeFigureOut">
              <a:rPr lang="en-US"/>
              <a:pPr>
                <a:defRPr/>
              </a:pPr>
              <a:t>9/1/2016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2AE461A-9D5F-4115-BD93-A4936009DF0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171C34-C288-4F2D-B886-D9B29B9A6094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AE461A-9D5F-4115-BD93-A4936009DF05}" type="slidenum">
              <a:rPr lang="en-IN" smtClean="0"/>
              <a:pPr>
                <a:defRPr/>
              </a:pPr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5B1D3A-3E06-4E6F-8331-9A082FD17CB5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I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AE461A-9D5F-4115-BD93-A4936009DF05}" type="slidenum">
              <a:rPr lang="en-IN" smtClean="0"/>
              <a:pPr>
                <a:defRPr/>
              </a:pPr>
              <a:t>48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306AB17-BBD6-4B83-AC93-3E725552C77C}" type="datetimeFigureOut">
              <a:rPr lang="en-US"/>
              <a:pPr>
                <a:defRPr/>
              </a:pPr>
              <a:t>9/1/2016</a:t>
            </a:fld>
            <a:endParaRPr lang="en-IN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2E1320D-69B3-449A-87A5-B520B9AC9D1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94D4B-DF7B-4C2A-A027-A710D9829B24}" type="datetimeFigureOut">
              <a:rPr lang="en-US"/>
              <a:pPr>
                <a:defRPr/>
              </a:pPr>
              <a:t>9/1/2016</a:t>
            </a:fld>
            <a:endParaRPr lang="en-I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94BC1-3BDF-4914-94B6-FF70836719A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91D6C-329C-48B6-8093-2CE5EEB8DA76}" type="datetimeFigureOut">
              <a:rPr lang="en-US"/>
              <a:pPr>
                <a:defRPr/>
              </a:pPr>
              <a:t>9/1/2016</a:t>
            </a:fld>
            <a:endParaRPr lang="en-I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C751D-C9CC-4166-BAAD-CD35346BDB5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05EFC-AA6C-4FD7-9721-D145761D8F75}" type="datetimeFigureOut">
              <a:rPr lang="en-US"/>
              <a:pPr>
                <a:defRPr/>
              </a:pPr>
              <a:t>9/1/2016</a:t>
            </a:fld>
            <a:endParaRPr lang="en-I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8A627-8075-41DB-8D3A-5A8E71A1708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97771EA-C6FA-4E69-BCC7-C56CCF02D202}" type="datetimeFigureOut">
              <a:rPr lang="en-US"/>
              <a:pPr>
                <a:defRPr/>
              </a:pPr>
              <a:t>9/1/2016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B4CEE05-C9F7-4E94-AB48-D4B446FD731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FDB5CEA-2AF4-4ECD-B670-BA7196EACB13}" type="datetimeFigureOut">
              <a:rPr lang="en-US"/>
              <a:pPr>
                <a:defRPr/>
              </a:pPr>
              <a:t>9/1/2016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3AB7AB-0531-492E-8224-6C8EC4838ED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E42CBA2-A5C1-43C9-84BE-594200B1042E}" type="datetimeFigureOut">
              <a:rPr lang="en-US"/>
              <a:pPr>
                <a:defRPr/>
              </a:pPr>
              <a:t>9/1/2016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16299A7-A87A-489E-AB13-B45CF67DFF4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D0CEE6A-3558-4ACE-B791-F94E42C650F2}" type="datetimeFigureOut">
              <a:rPr lang="en-US"/>
              <a:pPr>
                <a:defRPr/>
              </a:pPr>
              <a:t>9/1/2016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C782EF-6472-45FA-BF9D-E0C671B44B6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9D87A-3910-45E1-AC1A-1E8BBA27FF4C}" type="datetimeFigureOut">
              <a:rPr lang="en-US"/>
              <a:pPr>
                <a:defRPr/>
              </a:pPr>
              <a:t>9/1/2016</a:t>
            </a:fld>
            <a:endParaRPr lang="en-I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11DB5-CCF8-443C-9F52-11521B7ED18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321813-BB73-4646-88C1-FA1844D5C185}" type="datetimeFigureOut">
              <a:rPr lang="en-US"/>
              <a:pPr>
                <a:defRPr/>
              </a:pPr>
              <a:t>9/1/2016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9A40613-6A3E-4FD5-866B-BEAE34E8461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2081B33-8063-4CD1-95A9-F860ACB7C7D4}" type="datetimeFigureOut">
              <a:rPr lang="en-US"/>
              <a:pPr>
                <a:defRPr/>
              </a:pPr>
              <a:t>9/1/2016</a:t>
            </a:fld>
            <a:endParaRPr lang="en-IN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2F9EEDF-7E20-4D0C-8537-88B30204473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F0CE4D5-5C50-40EE-A764-47258B311359}" type="datetimeFigureOut">
              <a:rPr lang="en-US"/>
              <a:pPr>
                <a:defRPr/>
              </a:pPr>
              <a:t>9/1/2016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9040722-9EC6-49F2-974E-FEC3432676E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65" r:id="rId2"/>
    <p:sldLayoutId id="2147483870" r:id="rId3"/>
    <p:sldLayoutId id="2147483871" r:id="rId4"/>
    <p:sldLayoutId id="2147483872" r:id="rId5"/>
    <p:sldLayoutId id="2147483873" r:id="rId6"/>
    <p:sldLayoutId id="2147483866" r:id="rId7"/>
    <p:sldLayoutId id="2147483874" r:id="rId8"/>
    <p:sldLayoutId id="2147483875" r:id="rId9"/>
    <p:sldLayoutId id="2147483867" r:id="rId10"/>
    <p:sldLayoutId id="214748386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8534400" cy="282355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sz="6000" u="sng" smtClean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POLICY  MANAGEMENT</a:t>
            </a:r>
            <a:r>
              <a:rPr lang="en-US" sz="6000" u="sng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en-US" sz="6000" u="sng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sz="6000" u="sng" smtClean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SYSTEM</a:t>
            </a:r>
            <a:endParaRPr lang="en-IN" sz="6000" u="sng" dirty="0">
              <a:solidFill>
                <a:schemeClr val="bg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839200" cy="34290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R="0" algn="l" eaLnBrk="1" hangingPunct="1">
              <a:defRPr/>
            </a:pPr>
            <a:r>
              <a:rPr lang="en-US" sz="2400" b="1" u="sng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GROUP CODE</a:t>
            </a:r>
            <a:r>
              <a:rPr lang="en-US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:   4</a:t>
            </a:r>
          </a:p>
          <a:p>
            <a:pPr marR="0" algn="l" eaLnBrk="1" hangingPunct="1">
              <a:defRPr/>
            </a:pPr>
            <a:r>
              <a:rPr lang="en-US" sz="2400" b="1" u="sng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INTERNAL GUIDE </a:t>
            </a:r>
            <a:r>
              <a:rPr lang="en-US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: MR. Dhwanir Shah</a:t>
            </a:r>
          </a:p>
          <a:p>
            <a:pPr marR="0" algn="l" eaLnBrk="1" hangingPunct="1">
              <a:defRPr/>
            </a:pPr>
            <a:r>
              <a:rPr lang="en-US" sz="2400" b="1" u="sng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EXTERNAL GUIDE</a:t>
            </a:r>
            <a:r>
              <a:rPr lang="en-US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: MR. 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Prashant Malvaiya</a:t>
            </a:r>
          </a:p>
          <a:p>
            <a:pPr marR="0" algn="l" eaLnBrk="1" hangingPunct="1">
              <a:defRPr/>
            </a:pPr>
            <a:r>
              <a:rPr lang="en-US" sz="2400" b="1" u="sng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GROUP MEMBERS :</a:t>
            </a:r>
          </a:p>
          <a:p>
            <a:pPr marR="0" eaLnBrk="1" hangingPunct="1"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Contractor Mohammed H (3016)</a:t>
            </a:r>
          </a:p>
          <a:p>
            <a:pPr marR="0" eaLnBrk="1" hangingPunct="1"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Saiyed Rumaila R (3074)</a:t>
            </a:r>
          </a:p>
          <a:p>
            <a:pPr marR="0" eaLnBrk="1" hangingPunct="1"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Shah Zeel B (3060)</a:t>
            </a:r>
            <a:endParaRPr lang="en-US" sz="2400" b="1" u="sng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R="0" algn="l" eaLnBrk="1" hangingPunct="1">
              <a:defRPr/>
            </a:pPr>
            <a:endParaRPr lang="en-IN" sz="24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What are Agent’s Current role?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IN" sz="2200" b="1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 The Agent needs to visit the client personally and get various information from the client like Budget , </a:t>
            </a:r>
            <a:r>
              <a:rPr lang="en-IN" sz="2200" dirty="0" err="1" smtClean="0">
                <a:latin typeface="Arial" pitchFamily="34" charset="0"/>
                <a:cs typeface="Arial" pitchFamily="34" charset="0"/>
              </a:rPr>
              <a:t>Installments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 , which type of policy etc and show the client policies accordingly.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 Once the client is interested in any of the policy / policies , the Agent needs to prepare a manual quotation for the client for his/her better understanding.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 After the client is ready to purchase a policy , the agent need to make the client fill the policy form and get important documents like PAN Card / Passport / Election Card / Driving licence or any other Government generated documents.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IN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EXISTING SYSTEM</a:t>
            </a:r>
            <a:endParaRPr lang="en-IN" u="sng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"/>
            <a:ext cx="7772400" cy="5715000"/>
          </a:xfrm>
        </p:spPr>
        <p:txBody>
          <a:bodyPr>
            <a:noAutofit/>
          </a:bodyPr>
          <a:lstStyle/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IN" sz="2200" dirty="0" smtClean="0"/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Then the client needs to make the payment via cheque to the agent 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After the policy is purchased the main work of the agent starts , he needs to maintain a book / diary having all the details of his/her clients.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Important information like monthly/yearly reports , Unpaid premium , policy maturity etc needs to be created manually and is to be sent via post / courier service.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 The agent needs to keep the client abreast about the premium in advance and if needed, has to go to the client’s house to collect the premium.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Every time a new policy is introduced the agent needs to meet the client to make him/her aware about the policy.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IN" sz="2200" dirty="0" smtClean="0"/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IN" sz="22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914400" y="228600"/>
            <a:ext cx="7772400" cy="632460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sz="2200" b="1" dirty="0" smtClean="0">
                <a:latin typeface="Arial" charset="0"/>
                <a:cs typeface="Arial" charset="0"/>
              </a:rPr>
              <a:t>What are Client’s current role ?</a:t>
            </a:r>
          </a:p>
          <a:p>
            <a:pPr eaLnBrk="1" hangingPunct="1">
              <a:buFont typeface="Wingdings 3" pitchFamily="18" charset="2"/>
              <a:buNone/>
            </a:pPr>
            <a:endParaRPr lang="en-IN" sz="2800" b="1" dirty="0" smtClean="0">
              <a:latin typeface="Arial" charset="0"/>
              <a:cs typeface="Arial" charset="0"/>
            </a:endParaRPr>
          </a:p>
          <a:p>
            <a:pPr algn="just" eaLnBrk="1" hangingPunct="1">
              <a:buSzPct val="101000"/>
              <a:buFont typeface="Arial" charset="0"/>
              <a:buChar char="•"/>
            </a:pPr>
            <a:r>
              <a:rPr lang="en-IN" sz="2200" dirty="0" smtClean="0">
                <a:latin typeface="Arial" charset="0"/>
                <a:cs typeface="Arial" charset="0"/>
              </a:rPr>
              <a:t>The client needs to maintain a book / diary to be abreast about the policies that he/she purchased.</a:t>
            </a: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200" dirty="0" smtClean="0">
                <a:latin typeface="Arial" charset="0"/>
                <a:cs typeface="Arial" charset="0"/>
              </a:rPr>
              <a:t>Every time the client needs any details about the policy like paid / unpaid premiums , maturity date , new policies , old policies </a:t>
            </a:r>
            <a:r>
              <a:rPr lang="en-IN" sz="2200" dirty="0" err="1" smtClean="0">
                <a:latin typeface="Arial" charset="0"/>
                <a:cs typeface="Arial" charset="0"/>
              </a:rPr>
              <a:t>etc.The</a:t>
            </a:r>
            <a:r>
              <a:rPr lang="en-IN" sz="2200" dirty="0" smtClean="0">
                <a:latin typeface="Arial" charset="0"/>
                <a:cs typeface="Arial" charset="0"/>
              </a:rPr>
              <a:t> Client needs to call the Agent to get all the details</a:t>
            </a:r>
            <a:r>
              <a:rPr lang="en-IN" sz="2200" dirty="0" smtClean="0"/>
              <a:t>.</a:t>
            </a:r>
          </a:p>
          <a:p>
            <a:pPr eaLnBrk="1" hangingPunct="1">
              <a:buFont typeface="Wingdings 3" pitchFamily="18" charset="2"/>
              <a:buNone/>
            </a:pPr>
            <a:endParaRPr lang="en-IN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77200" cy="4572000"/>
          </a:xfrm>
        </p:spPr>
        <p:txBody>
          <a:bodyPr/>
          <a:lstStyle/>
          <a:p>
            <a:pPr algn="just" eaLnBrk="1" hangingPunct="1"/>
            <a:endParaRPr lang="en-IN" sz="2200" b="1" u="sng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500" b="1" u="sng" dirty="0" smtClean="0">
                <a:latin typeface="Arial" charset="0"/>
                <a:cs typeface="Arial" charset="0"/>
              </a:rPr>
              <a:t>Tedious work</a:t>
            </a:r>
            <a:r>
              <a:rPr lang="en-IN" sz="2500" b="1" dirty="0" smtClean="0">
                <a:latin typeface="Arial" charset="0"/>
                <a:cs typeface="Arial" charset="0"/>
              </a:rPr>
              <a:t> </a:t>
            </a:r>
            <a:r>
              <a:rPr lang="en-IN" sz="2200" dirty="0" smtClean="0">
                <a:latin typeface="Arial" charset="0"/>
                <a:cs typeface="Arial" charset="0"/>
              </a:rPr>
              <a:t>: It is a tedious work to maintain all the records in  a book / diary and keep searching pages for getting information .</a:t>
            </a: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500" b="1" u="sng" dirty="0" smtClean="0">
                <a:latin typeface="Arial" charset="0"/>
                <a:cs typeface="Arial" charset="0"/>
              </a:rPr>
              <a:t>Vulnerable</a:t>
            </a:r>
            <a:r>
              <a:rPr lang="en-IN" sz="2200" u="sng" dirty="0" smtClean="0">
                <a:latin typeface="Arial" charset="0"/>
                <a:cs typeface="Arial" charset="0"/>
              </a:rPr>
              <a:t> </a:t>
            </a:r>
            <a:r>
              <a:rPr lang="en-IN" sz="2200" dirty="0" smtClean="0">
                <a:latin typeface="Arial" charset="0"/>
                <a:cs typeface="Arial" charset="0"/>
              </a:rPr>
              <a:t>: It is not secured as any person who has access to the book / diary has access to all the information .</a:t>
            </a:r>
          </a:p>
          <a:p>
            <a:pPr algn="just" eaLnBrk="1" hangingPunct="1">
              <a:buFont typeface="Wingdings 3" pitchFamily="18" charset="2"/>
              <a:buNone/>
            </a:pPr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500" b="1" u="sng" dirty="0" smtClean="0">
                <a:latin typeface="Arial" charset="0"/>
                <a:cs typeface="Arial" charset="0"/>
              </a:rPr>
              <a:t>Cannot Manage Large amount of clients</a:t>
            </a:r>
            <a:r>
              <a:rPr lang="en-IN" sz="2200" b="1" dirty="0" smtClean="0">
                <a:latin typeface="Arial" charset="0"/>
                <a:cs typeface="Arial" charset="0"/>
              </a:rPr>
              <a:t>: </a:t>
            </a:r>
            <a:r>
              <a:rPr lang="en-IN" sz="2200" dirty="0" smtClean="0">
                <a:latin typeface="Arial" charset="0"/>
                <a:cs typeface="Arial" charset="0"/>
              </a:rPr>
              <a:t>It is not possible to manage a large number of clients using this system as it is nearly impossible to remember each and every clients details.</a:t>
            </a:r>
          </a:p>
          <a:p>
            <a:pPr algn="just" eaLnBrk="1" hangingPunct="1"/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02076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 DRAWBACKS OF THE EXISTING SYSTEM</a:t>
            </a:r>
            <a:b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endParaRPr lang="en-IN" u="sng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914400" y="228600"/>
            <a:ext cx="7772400" cy="6400800"/>
          </a:xfrm>
        </p:spPr>
        <p:txBody>
          <a:bodyPr/>
          <a:lstStyle/>
          <a:p>
            <a:pPr algn="just" eaLnBrk="1" hangingPunct="1"/>
            <a:r>
              <a:rPr lang="en-IN" sz="2500" b="1" u="sng" dirty="0" smtClean="0">
                <a:latin typeface="Arial" charset="0"/>
                <a:cs typeface="Arial" charset="0"/>
              </a:rPr>
              <a:t>Expensive &amp; not eco-friendly</a:t>
            </a:r>
            <a:r>
              <a:rPr lang="en-IN" sz="2500" b="1" dirty="0" smtClean="0">
                <a:latin typeface="Arial" charset="0"/>
                <a:cs typeface="Arial" charset="0"/>
              </a:rPr>
              <a:t> </a:t>
            </a:r>
            <a:r>
              <a:rPr lang="en-IN" sz="2400" b="1" dirty="0" smtClean="0">
                <a:latin typeface="Arial" charset="0"/>
                <a:cs typeface="Arial" charset="0"/>
              </a:rPr>
              <a:t>: </a:t>
            </a:r>
            <a:r>
              <a:rPr lang="en-IN" sz="2400" dirty="0" smtClean="0">
                <a:latin typeface="Arial" charset="0"/>
                <a:cs typeface="Arial" charset="0"/>
              </a:rPr>
              <a:t>I</a:t>
            </a:r>
            <a:r>
              <a:rPr lang="en-IN" sz="2200" dirty="0" smtClean="0">
                <a:latin typeface="Arial" charset="0"/>
                <a:cs typeface="Arial" charset="0"/>
              </a:rPr>
              <a:t>t is expensive as it needs extra staff to maintain large amount of clients.</a:t>
            </a:r>
          </a:p>
          <a:p>
            <a:pPr algn="just" eaLnBrk="1" hangingPunct="1">
              <a:buFont typeface="Wingdings 3" pitchFamily="18" charset="2"/>
              <a:buNone/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500" b="1" u="sng" dirty="0" smtClean="0">
                <a:latin typeface="Arial" charset="0"/>
                <a:cs typeface="Arial" charset="0"/>
              </a:rPr>
              <a:t>Not Reliable</a:t>
            </a:r>
            <a:r>
              <a:rPr lang="en-IN" sz="2500" b="1" dirty="0" smtClean="0">
                <a:latin typeface="Arial" charset="0"/>
                <a:cs typeface="Arial" charset="0"/>
              </a:rPr>
              <a:t> </a:t>
            </a:r>
            <a:r>
              <a:rPr lang="en-IN" sz="2400" dirty="0" smtClean="0">
                <a:latin typeface="Arial" charset="0"/>
                <a:cs typeface="Arial" charset="0"/>
              </a:rPr>
              <a:t>: </a:t>
            </a:r>
            <a:r>
              <a:rPr lang="en-IN" sz="2200" dirty="0" smtClean="0">
                <a:latin typeface="Arial" charset="0"/>
                <a:cs typeface="Arial" charset="0"/>
              </a:rPr>
              <a:t>Books / Diaries are not reliable as if it is lost then it is impossible to get all the data back.</a:t>
            </a:r>
          </a:p>
          <a:p>
            <a:pPr algn="just" eaLnBrk="1" hangingPunct="1">
              <a:buFont typeface="Wingdings 3" pitchFamily="18" charset="2"/>
              <a:buNone/>
            </a:pPr>
            <a:endParaRPr lang="en-IN" sz="24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500" b="1" u="sng" dirty="0" smtClean="0">
                <a:latin typeface="Arial" charset="0"/>
                <a:cs typeface="Arial" charset="0"/>
              </a:rPr>
              <a:t>Consumes more time </a:t>
            </a:r>
            <a:r>
              <a:rPr lang="en-IN" sz="2400" dirty="0" smtClean="0">
                <a:latin typeface="Arial" charset="0"/>
                <a:cs typeface="Arial" charset="0"/>
              </a:rPr>
              <a:t>: </a:t>
            </a:r>
            <a:r>
              <a:rPr lang="en-IN" sz="2200" dirty="0" smtClean="0">
                <a:latin typeface="Arial" charset="0"/>
                <a:cs typeface="Arial" charset="0"/>
              </a:rPr>
              <a:t>The agent needs to visit to the client / call the client for small things like Premiums / reports etc.</a:t>
            </a:r>
          </a:p>
          <a:p>
            <a:pPr algn="just" eaLnBrk="1" hangingPunct="1">
              <a:buFont typeface="Wingdings 3" pitchFamily="18" charset="2"/>
              <a:buNone/>
            </a:pPr>
            <a:endParaRPr lang="en-IN" sz="24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500" b="1" u="sng" dirty="0" smtClean="0">
                <a:latin typeface="Arial" charset="0"/>
                <a:cs typeface="Arial" charset="0"/>
              </a:rPr>
              <a:t>Ineffective</a:t>
            </a:r>
            <a:r>
              <a:rPr lang="en-IN" sz="2400" b="1" dirty="0" smtClean="0">
                <a:latin typeface="Arial" charset="0"/>
                <a:cs typeface="Arial" charset="0"/>
              </a:rPr>
              <a:t> </a:t>
            </a:r>
            <a:r>
              <a:rPr lang="en-IN" sz="2400" dirty="0" smtClean="0">
                <a:latin typeface="Arial" charset="0"/>
                <a:cs typeface="Arial" charset="0"/>
              </a:rPr>
              <a:t>: </a:t>
            </a:r>
            <a:r>
              <a:rPr lang="en-IN" sz="2200" dirty="0" smtClean="0">
                <a:latin typeface="Arial" charset="0"/>
                <a:cs typeface="Arial" charset="0"/>
              </a:rPr>
              <a:t>It is not effective as the agent needs to manually create quotations , reports .</a:t>
            </a:r>
          </a:p>
          <a:p>
            <a:pPr algn="just" eaLnBrk="1" hangingPunct="1"/>
            <a:endParaRPr lang="en-IN" dirty="0" smtClean="0"/>
          </a:p>
          <a:p>
            <a:pPr algn="just" eaLnBrk="1" hangingPunct="1"/>
            <a:endParaRPr lang="en-IN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562600"/>
          </a:xfrm>
        </p:spPr>
        <p:txBody>
          <a:bodyPr/>
          <a:lstStyle/>
          <a:p>
            <a:pPr algn="just" eaLnBrk="1" hangingPunct="1">
              <a:buFont typeface="Wingdings 3" pitchFamily="18" charset="2"/>
              <a:buNone/>
            </a:pPr>
            <a:r>
              <a:rPr lang="en-IN" sz="2400" b="1" dirty="0" smtClean="0">
                <a:latin typeface="Arial" charset="0"/>
                <a:cs typeface="Arial" charset="0"/>
              </a:rPr>
              <a:t>    The Features Agent will get :</a:t>
            </a:r>
            <a:endParaRPr lang="en-IN" sz="2500" u="sng" dirty="0" smtClean="0"/>
          </a:p>
          <a:p>
            <a:pPr algn="just" eaLnBrk="1" hangingPunct="1"/>
            <a:r>
              <a:rPr lang="en-IN" sz="2200" dirty="0" smtClean="0">
                <a:latin typeface="Arial" charset="0"/>
                <a:cs typeface="Arial" charset="0"/>
              </a:rPr>
              <a:t>The Agent can send the brochure to the client via Email whenever the client requests for it.</a:t>
            </a: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200" dirty="0" smtClean="0">
                <a:latin typeface="Arial" charset="0"/>
                <a:cs typeface="Arial" charset="0"/>
              </a:rPr>
              <a:t>Once the client is interested in any of the policy / policies , the Agent can generate one click Quotation for the client for his/her better understanding and can also send it via Email / post.</a:t>
            </a: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200" dirty="0" smtClean="0">
                <a:latin typeface="Arial" charset="0"/>
                <a:cs typeface="Arial" charset="0"/>
              </a:rPr>
              <a:t>After the client is ready to purchase a policy , the agent needs to make the client fill the policy form and get important documents like PAN Card / Passport / Election Card / Driving licence or any other Government generated documents and store the scanned documents in the database , so he can use it whenever needed .For Example : If the client needs to buy new policy no need to take the documents again.</a:t>
            </a:r>
          </a:p>
          <a:p>
            <a:pPr algn="just" eaLnBrk="1" hangingPunct="1"/>
            <a:endParaRPr lang="en-IN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762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NEW SYSTEM </a:t>
            </a:r>
            <a:endParaRPr lang="en-IN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914400" y="228600"/>
            <a:ext cx="7772400" cy="5791200"/>
          </a:xfrm>
        </p:spPr>
        <p:txBody>
          <a:bodyPr/>
          <a:lstStyle/>
          <a:p>
            <a:pPr algn="just" eaLnBrk="1" hangingPunct="1"/>
            <a:r>
              <a:rPr lang="en-IN" sz="2200" dirty="0" smtClean="0">
                <a:latin typeface="Arial" charset="0"/>
                <a:cs typeface="Arial" charset="0"/>
              </a:rPr>
              <a:t>Then the client needs to make the payment via cheque to the agent .</a:t>
            </a: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200" dirty="0" smtClean="0">
                <a:latin typeface="Arial" charset="0"/>
                <a:cs typeface="Arial" charset="0"/>
              </a:rPr>
              <a:t>The Agent can enter the client details in the Web Portal and use it whenever needed.</a:t>
            </a: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200" dirty="0" smtClean="0">
                <a:latin typeface="Arial" charset="0"/>
                <a:cs typeface="Arial" charset="0"/>
              </a:rPr>
              <a:t>Important information like monthly/yearly reports , Unpaid premium , policy maturity etc can be generated by one click and is sent via Email / SMS / Notification.</a:t>
            </a: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200" dirty="0" smtClean="0">
                <a:latin typeface="Arial" charset="0"/>
                <a:cs typeface="Arial" charset="0"/>
              </a:rPr>
              <a:t>The agent can now keep the client abreast about the premium in advance by sending him Email / SMS , and if needed can  go to the client’s house to collect the premium.</a:t>
            </a:r>
          </a:p>
          <a:p>
            <a:pPr algn="just" eaLnBrk="1" hangingPunct="1"/>
            <a:endParaRPr lang="en-IN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914400" y="228600"/>
            <a:ext cx="7772400" cy="5791200"/>
          </a:xfrm>
        </p:spPr>
        <p:txBody>
          <a:bodyPr/>
          <a:lstStyle/>
          <a:p>
            <a:pPr algn="just" eaLnBrk="1" hangingPunct="1"/>
            <a:r>
              <a:rPr lang="en-IN" sz="2200" dirty="0" smtClean="0">
                <a:latin typeface="Arial" charset="0"/>
                <a:cs typeface="Arial" charset="0"/>
              </a:rPr>
              <a:t>Every time a new policy is introduced , The agent can send Email / Notification / SMS to the client to make him/her aware about the new policy.</a:t>
            </a:r>
          </a:p>
          <a:p>
            <a:pPr algn="just" eaLnBrk="1" hangingPunct="1"/>
            <a:endParaRPr lang="en-IN" sz="2000" dirty="0" smtClean="0">
              <a:latin typeface="Arial" charset="0"/>
              <a:cs typeface="Arial" charset="0"/>
            </a:endParaRPr>
          </a:p>
          <a:p>
            <a:pPr algn="just" eaLnBrk="1" hangingPunct="1">
              <a:buNone/>
            </a:pPr>
            <a:r>
              <a:rPr lang="en-IN" sz="2400" b="1" dirty="0" smtClean="0">
                <a:latin typeface="Arial" charset="0"/>
                <a:cs typeface="Arial" charset="0"/>
              </a:rPr>
              <a:t> The Features Client will get :</a:t>
            </a:r>
            <a:endParaRPr lang="en-IN" sz="2400" b="1" u="sng" dirty="0" smtClean="0">
              <a:latin typeface="Arial" charset="0"/>
              <a:cs typeface="Arial" charset="0"/>
            </a:endParaRPr>
          </a:p>
          <a:p>
            <a:pPr algn="just" eaLnBrk="1" hangingPunct="1">
              <a:buFont typeface="Wingdings 3" pitchFamily="18" charset="2"/>
              <a:buNone/>
            </a:pPr>
            <a:endParaRPr lang="en-IN" sz="20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200" dirty="0" smtClean="0">
                <a:latin typeface="Arial" charset="0"/>
                <a:cs typeface="Arial" charset="0"/>
              </a:rPr>
              <a:t>The client can download the application in his/her phone and manage all his details and can view all his details by just signing into the application.</a:t>
            </a:r>
          </a:p>
          <a:p>
            <a:pPr algn="just" eaLnBrk="1" hangingPunct="1"/>
            <a:r>
              <a:rPr lang="en-IN" sz="2200" dirty="0" smtClean="0">
                <a:latin typeface="Arial" charset="0"/>
                <a:cs typeface="Arial" charset="0"/>
              </a:rPr>
              <a:t>Every time the client needs any details about the policy like paid / unpaid premiums , maturity date , new policies , old policies etc. He/she can login into the application and can check them.</a:t>
            </a:r>
          </a:p>
          <a:p>
            <a:pPr algn="just" eaLnBrk="1" hangingPunct="1"/>
            <a:endParaRPr lang="en-IN" sz="2400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IN" sz="2500" b="1" u="sng" dirty="0" smtClean="0">
                <a:latin typeface="Arial" pitchFamily="34" charset="0"/>
                <a:cs typeface="Arial" pitchFamily="34" charset="0"/>
              </a:rPr>
              <a:t>Time Variant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It saves a lot of time as it can generate Quotations/Reports in no time 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IN" sz="2500" b="1" u="sng" dirty="0" smtClean="0">
                <a:latin typeface="Arial" pitchFamily="34" charset="0"/>
                <a:cs typeface="Arial" pitchFamily="34" charset="0"/>
              </a:rPr>
              <a:t>Secured</a:t>
            </a:r>
            <a:r>
              <a:rPr lang="en-IN" sz="25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It is secured as only the authorized person can access the data.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IN" sz="2500" b="1" u="sng" dirty="0" smtClean="0">
                <a:latin typeface="Arial" pitchFamily="34" charset="0"/>
                <a:cs typeface="Arial" pitchFamily="34" charset="0"/>
              </a:rPr>
              <a:t>Can Manage Large amount of clients</a:t>
            </a:r>
            <a:r>
              <a:rPr lang="en-IN" sz="28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It is  possible to manage a large number of clients using this system as each and every clients details are stored unlike the previous system.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 ADVANTAGES OF THE NEW SYSTEM</a:t>
            </a:r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 algn="just" eaLnBrk="1" hangingPunct="1"/>
            <a:r>
              <a:rPr lang="en-IN" sz="2500" b="1" u="sng" dirty="0" smtClean="0">
                <a:latin typeface="Arial" charset="0"/>
                <a:cs typeface="Arial" charset="0"/>
              </a:rPr>
              <a:t>Inexpensive &amp; eco-friendly</a:t>
            </a:r>
            <a:r>
              <a:rPr lang="en-IN" sz="2500" b="1" dirty="0" smtClean="0">
                <a:latin typeface="Arial" charset="0"/>
                <a:cs typeface="Arial" charset="0"/>
              </a:rPr>
              <a:t> :</a:t>
            </a:r>
            <a:r>
              <a:rPr lang="en-IN" sz="2800" b="1" dirty="0" smtClean="0">
                <a:latin typeface="Arial" charset="0"/>
                <a:cs typeface="Arial" charset="0"/>
              </a:rPr>
              <a:t> </a:t>
            </a:r>
            <a:r>
              <a:rPr lang="en-IN" sz="2200" dirty="0" smtClean="0">
                <a:latin typeface="Arial" charset="0"/>
                <a:cs typeface="Arial" charset="0"/>
              </a:rPr>
              <a:t>It is Inexpensive as it no loner needs extra staff to maintain large amount of clients .</a:t>
            </a:r>
          </a:p>
          <a:p>
            <a:pPr algn="just" eaLnBrk="1" hangingPunct="1"/>
            <a:endParaRPr lang="en-US" sz="28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500" b="1" u="sng" dirty="0" smtClean="0">
                <a:latin typeface="Arial" charset="0"/>
                <a:cs typeface="Arial" charset="0"/>
              </a:rPr>
              <a:t>Reliable</a:t>
            </a:r>
            <a:r>
              <a:rPr lang="en-IN" sz="2500" b="1" dirty="0" smtClean="0">
                <a:latin typeface="Arial" charset="0"/>
                <a:cs typeface="Arial" charset="0"/>
              </a:rPr>
              <a:t> </a:t>
            </a:r>
            <a:r>
              <a:rPr lang="en-IN" sz="2500" dirty="0" smtClean="0">
                <a:latin typeface="Arial" charset="0"/>
                <a:cs typeface="Arial" charset="0"/>
              </a:rPr>
              <a:t>:</a:t>
            </a:r>
            <a:r>
              <a:rPr lang="en-IN" sz="2800" dirty="0" smtClean="0">
                <a:latin typeface="Arial" charset="0"/>
                <a:cs typeface="Arial" charset="0"/>
              </a:rPr>
              <a:t> </a:t>
            </a:r>
            <a:r>
              <a:rPr lang="en-IN" sz="2200" dirty="0" smtClean="0">
                <a:latin typeface="Arial" charset="0"/>
                <a:cs typeface="Arial" charset="0"/>
              </a:rPr>
              <a:t>If in case the data is lost from the system , it can be recovered .</a:t>
            </a:r>
          </a:p>
          <a:p>
            <a:pPr algn="just" eaLnBrk="1" hangingPunct="1">
              <a:buFont typeface="Wingdings 3" pitchFamily="18" charset="2"/>
              <a:buNone/>
            </a:pPr>
            <a:endParaRPr lang="en-IN" sz="28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500" b="1" u="sng" dirty="0" smtClean="0">
                <a:latin typeface="Arial" charset="0"/>
                <a:cs typeface="Arial" charset="0"/>
              </a:rPr>
              <a:t>Consumes less time </a:t>
            </a:r>
            <a:r>
              <a:rPr lang="en-IN" sz="2500" dirty="0" smtClean="0">
                <a:latin typeface="Arial" charset="0"/>
                <a:cs typeface="Arial" charset="0"/>
              </a:rPr>
              <a:t>: </a:t>
            </a:r>
            <a:r>
              <a:rPr lang="en-IN" sz="2200" dirty="0" smtClean="0">
                <a:latin typeface="Arial" charset="0"/>
                <a:cs typeface="Arial" charset="0"/>
              </a:rPr>
              <a:t>The agent no longer needs to visit to the client / call the client for small things like Premiums / reports etc</a:t>
            </a:r>
            <a:r>
              <a:rPr lang="en-IN" sz="2800" dirty="0" smtClean="0">
                <a:latin typeface="Arial" charset="0"/>
                <a:cs typeface="Arial" charset="0"/>
              </a:rPr>
              <a:t>.</a:t>
            </a:r>
          </a:p>
          <a:p>
            <a:pPr algn="just" eaLnBrk="1" hangingPunct="1">
              <a:buFont typeface="Wingdings 3" pitchFamily="18" charset="2"/>
              <a:buNone/>
            </a:pPr>
            <a:endParaRPr lang="en-IN" sz="2800" dirty="0" smtClean="0">
              <a:latin typeface="Arial" charset="0"/>
              <a:cs typeface="Arial" charset="0"/>
            </a:endParaRPr>
          </a:p>
          <a:p>
            <a:pPr algn="just" eaLnBrk="1" hangingPunct="1"/>
            <a:endParaRPr lang="en-IN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200" dirty="0" smtClean="0">
                <a:latin typeface="Arial" pitchFamily="34" charset="0"/>
                <a:cs typeface="Arial" pitchFamily="34" charset="0"/>
              </a:rPr>
              <a:t>Policy Management System includes a Web Portal for the Agent/Admin so that he/she can manage his/her client .</a:t>
            </a:r>
          </a:p>
          <a:p>
            <a:pPr eaLnBrk="1" hangingPunct="1"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200" dirty="0" smtClean="0">
                <a:latin typeface="Arial" pitchFamily="34" charset="0"/>
                <a:cs typeface="Arial" pitchFamily="34" charset="0"/>
              </a:rPr>
              <a:t>It also includes an Android application that will help the client/user to get information without calling the agent .</a:t>
            </a:r>
            <a:endParaRPr lang="en-IN" sz="2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2192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IN" u="sng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POLICY </a:t>
            </a:r>
            <a:r>
              <a:rPr lang="en-IN" u="sng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en-IN" u="sng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IN" u="sng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MANAGEMENT </a:t>
            </a:r>
            <a:br>
              <a:rPr lang="en-IN" u="sng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IN" u="sng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SYSTEM</a:t>
            </a:r>
            <a:br>
              <a:rPr lang="en-IN" u="sng" dirty="0" smtClean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</a:br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500" b="1" u="sng" dirty="0" smtClean="0">
                <a:latin typeface="Arial" pitchFamily="34" charset="0"/>
                <a:cs typeface="Arial" pitchFamily="34" charset="0"/>
              </a:rPr>
              <a:t>FRONT END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JSP &amp;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Servlet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621792" lvl="1" algn="just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Android (Android   Studio 2.1).</a:t>
            </a:r>
          </a:p>
          <a:p>
            <a:pPr marL="621792" lvl="1" algn="just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500" b="1" u="sng" dirty="0" smtClean="0">
                <a:latin typeface="Arial" pitchFamily="34" charset="0"/>
                <a:cs typeface="Arial" pitchFamily="34" charset="0"/>
              </a:rPr>
              <a:t>BACK END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MySQL  (5.7.13)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500" b="1" u="sng" dirty="0" smtClean="0">
                <a:latin typeface="Arial" pitchFamily="34" charset="0"/>
                <a:cs typeface="Arial" pitchFamily="34" charset="0"/>
              </a:rPr>
              <a:t>PRESENTATION TOOL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MS POWER POINT 2007</a:t>
            </a:r>
            <a:endParaRPr lang="en-US" sz="2400" b="1" u="sng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800" b="1" u="sng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500" b="1" u="sng" dirty="0" smtClean="0">
                <a:latin typeface="Arial" pitchFamily="34" charset="0"/>
                <a:cs typeface="Arial" pitchFamily="34" charset="0"/>
              </a:rPr>
              <a:t>DOCUMENTATION TOOL 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MS WORD  2007</a:t>
            </a:r>
            <a:endParaRPr lang="en-US" sz="2200" b="1" u="sng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800" b="1" u="sng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500" b="1" u="sng" dirty="0" smtClean="0">
                <a:latin typeface="Arial" pitchFamily="34" charset="0"/>
                <a:cs typeface="Arial" pitchFamily="34" charset="0"/>
              </a:rPr>
              <a:t>DIAGRAM TOOL 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MS VISIO 2007</a:t>
            </a:r>
            <a:endParaRPr lang="en-US" sz="2200" b="1" u="sng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800" b="1" u="sng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PLATFORM</a:t>
            </a:r>
            <a:endParaRPr lang="en-US" u="sng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54562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sz="9600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DATA FLOW DIAGRAMS</a:t>
            </a:r>
            <a:endParaRPr lang="en-IN" sz="96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Context Level</a:t>
            </a:r>
            <a:endParaRPr lang="en-IN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49300"/>
            <a:ext cx="9144000" cy="610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600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First Level</a:t>
            </a: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Second Level </a:t>
            </a:r>
            <a:b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Process - 2</a:t>
            </a:r>
            <a:b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39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Second Level </a:t>
            </a:r>
            <a:b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Process - 3</a:t>
            </a:r>
            <a:b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Second Level </a:t>
            </a:r>
            <a:b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Process - 4</a:t>
            </a:r>
            <a:b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Second Level </a:t>
            </a:r>
            <a:b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Process - 8</a:t>
            </a:r>
            <a:b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7762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sz="9600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UML DIAGRAMS</a:t>
            </a:r>
            <a:endParaRPr lang="en-IN" sz="96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USE-CASE DIAGRAM</a:t>
            </a:r>
            <a:endParaRPr lang="en-IN" sz="4000" u="sng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43999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COMPANY 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EXPERT WEB-DESIGNING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ADDRESS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st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Floor , 124 Platinum Plaza , Opp. Kunj   Mall ,  Nikol-Naroda Road,Ahmedabad,382 350.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CONTACT NUMBER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(+91) 8000436640.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CONTACT PERSON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Prashant Malvaiya.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EMAIL ID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info@expertwebdesigning.com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WEBSITE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www.expertwebdesigning.com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COMPANY PROFILE</a:t>
            </a:r>
            <a:endParaRPr lang="en-IN" u="sng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8" name="Picture 3" descr="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3962400"/>
            <a:ext cx="83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ACTIVITY DIAGRAM</a:t>
            </a:r>
            <a:endParaRPr lang="en-IN" u="sng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STATE-CHART DIAGRAM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CLASS DIAGRAM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246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8000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Data-Dictionary</a:t>
            </a:r>
            <a:endParaRPr lang="en-IN" sz="80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600200"/>
          <a:ext cx="8763000" cy="3524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990600"/>
                <a:gridCol w="2133600"/>
                <a:gridCol w="2133600"/>
              </a:tblGrid>
              <a:tr h="666750"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FIELD_NAME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TYPE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SIZE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CONSTRAINTS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619249">
                <a:tc>
                  <a:txBody>
                    <a:bodyPr/>
                    <a:lstStyle/>
                    <a:p>
                      <a:r>
                        <a:rPr kumimoji="0" lang="en-US" sz="1400" b="1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Country_id</a:t>
                      </a:r>
                      <a:endParaRPr lang="en-IN" sz="1400" b="1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u="sng" dirty="0">
                          <a:latin typeface="Arial" pitchFamily="34" charset="0"/>
                          <a:cs typeface="Arial" pitchFamily="34" charset="0"/>
                        </a:rPr>
                        <a:t>PRIMARY </a:t>
                      </a:r>
                      <a:r>
                        <a:rPr lang="en-IN" sz="1400" b="1" u="sng" dirty="0" smtClean="0">
                          <a:latin typeface="Arial" pitchFamily="34" charset="0"/>
                          <a:cs typeface="Arial" pitchFamily="34" charset="0"/>
                        </a:rPr>
                        <a:t>KEY</a:t>
                      </a:r>
                      <a:endParaRPr lang="en-IN" sz="1400" b="1" u="sn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ASSIGN UNIQUE ID TO EACH COUNTRY AND STORE AS COUNTRY_ID.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238250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Country_name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lang="en-US" sz="1400" b="0" u="none" baseline="0" dirty="0" smtClean="0">
                          <a:latin typeface="Arial" pitchFamily="34" charset="0"/>
                          <a:cs typeface="Arial" pitchFamily="34" charset="0"/>
                        </a:rPr>
                        <a:t>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COUNTRY NAME.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TABLE NAME 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COUNTRY TABLE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TABLE DESCRIPTION 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STORES COUNTRY NAMES AND ASSIGN UNIQUE ID TO EACH  COUNTRY. </a:t>
            </a:r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481717"/>
          <a:ext cx="8763001" cy="4538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990601"/>
                <a:gridCol w="2133600"/>
                <a:gridCol w="2133600"/>
              </a:tblGrid>
              <a:tr h="454514">
                <a:tc>
                  <a:txBody>
                    <a:bodyPr/>
                    <a:lstStyle/>
                    <a:p>
                      <a:r>
                        <a:rPr kumimoji="0" lang="en-US" sz="1600" b="0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FIELD_NAME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TYPE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SIZE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CONSTRAINTS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091501">
                <a:tc>
                  <a:txBody>
                    <a:bodyPr/>
                    <a:lstStyle/>
                    <a:p>
                      <a:r>
                        <a:rPr kumimoji="0" lang="en-US" sz="1400" b="1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State_id</a:t>
                      </a:r>
                      <a:endParaRPr lang="en-IN" sz="1400" b="1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1" u="sng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PRIMARY KEY</a:t>
                      </a:r>
                      <a:endParaRPr kumimoji="0" lang="en-IN" sz="1400" b="1" u="sng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ASSIGN UNIQUE ID TO EACH STATE AND STORE AS STATE_ID.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682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State_name</a:t>
                      </a:r>
                      <a:endParaRPr lang="en-IN" sz="14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STATE NAMES.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323841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Country_id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FOREIGN KEY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IS THE PRIMARY KEY OF COUNTRY TABLE.</a:t>
                      </a:r>
                      <a:endParaRPr kumimoji="0" lang="en-IN" sz="1400" b="0" u="none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IS THE FOREIGN KEY IN THIS TABLE AND CREATES A LINK BETWEEN COUNTRY TABLE AND STATE TABLE.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152400"/>
            <a:ext cx="906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TABLE NAME : </a:t>
            </a:r>
            <a:r>
              <a:rPr lang="en-US" dirty="0" smtClean="0"/>
              <a:t>STATE TABLE</a:t>
            </a:r>
          </a:p>
          <a:p>
            <a:r>
              <a:rPr lang="en-US" b="1" dirty="0" smtClean="0"/>
              <a:t>TABLE DESCRIPTION : </a:t>
            </a:r>
            <a:r>
              <a:rPr lang="en-US" dirty="0" smtClean="0"/>
              <a:t>STORES STATE NAMES AND ASSIGNS UNIQUE ID TO EACH STATE.</a:t>
            </a:r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676400"/>
          <a:ext cx="8763001" cy="4697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990601"/>
                <a:gridCol w="2133600"/>
                <a:gridCol w="2133600"/>
              </a:tblGrid>
              <a:tr h="601142"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FIELD_NAME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TYPE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SIZE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CONSTRAINTS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414079">
                <a:tc>
                  <a:txBody>
                    <a:bodyPr/>
                    <a:lstStyle/>
                    <a:p>
                      <a:r>
                        <a:rPr kumimoji="0" lang="en-US" sz="1400" b="1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City_id</a:t>
                      </a:r>
                      <a:endParaRPr lang="en-IN" sz="1400" b="1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1" u="sng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PRIMARY KEY</a:t>
                      </a:r>
                      <a:endParaRPr kumimoji="0" lang="en-IN" sz="1400" b="1" u="sng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ASSIGN UNIQUE ID TO EACH CITY AND STORE AS CITY_ID.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83800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City_name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CITY NAMES.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771201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State_id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FOREIGN KEY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IS THE PRIMARY KEY OF STATE TABLE. IT IS THE FOREIGN KEY IN THIS TABLE AND CREATES A LINK BETWEEN  STATE TABLE AND CITY TABLE.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NAME : </a:t>
            </a:r>
            <a:r>
              <a:rPr lang="en-US" dirty="0" smtClean="0"/>
              <a:t>CITY TABLE</a:t>
            </a:r>
          </a:p>
          <a:p>
            <a:r>
              <a:rPr lang="en-US" b="1" dirty="0" smtClean="0"/>
              <a:t>TABLE DESCRIPTION : </a:t>
            </a:r>
            <a:r>
              <a:rPr lang="en-US" dirty="0" smtClean="0"/>
              <a:t>STORES CITY NAMES AND ASSIGN UNIQUE ID TO EACH CITY.</a:t>
            </a:r>
            <a:endParaRPr lang="en-IN" dirty="0" smtClean="0"/>
          </a:p>
          <a:p>
            <a:pPr algn="ctr"/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371600"/>
          <a:ext cx="8763001" cy="528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609600"/>
                <a:gridCol w="1981200"/>
                <a:gridCol w="2667001"/>
              </a:tblGrid>
              <a:tr h="260022"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FIELD_NAME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TYPE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SIZE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CONSTRAINTS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06067">
                <a:tc>
                  <a:txBody>
                    <a:bodyPr/>
                    <a:lstStyle/>
                    <a:p>
                      <a:r>
                        <a:rPr kumimoji="0" lang="en-US" sz="1400" b="1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User_id</a:t>
                      </a:r>
                      <a:endParaRPr lang="en-IN" sz="1400" b="1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1" u="sng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PRIMARY KEY</a:t>
                      </a:r>
                      <a:endParaRPr kumimoji="0" lang="en-IN" sz="1400" b="1" u="sng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ASSIGN UNIQUE ID TO EACH USER AND STORE AS USER_ID.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24052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First_name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FIRST NAME OF EACH USER.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24052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Middle_name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MIDDLE NAME OF EACH USER.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24052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Last_name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LAST NAME OF EACH USER.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24052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Address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255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ADDRESS OF EACH USER.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406885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City_id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FOREIGN KEY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IS A PRIMARY KEY OF CITY TABLE.IT WILL CREATE A LINK BETWEEN USER TABLE AND CITY TABLE.IT WILL BECOME THE CHILD TABLE OF USER TABLE.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NAME : </a:t>
            </a:r>
            <a:r>
              <a:rPr lang="en-US" dirty="0" smtClean="0"/>
              <a:t>USER TABLE</a:t>
            </a:r>
          </a:p>
          <a:p>
            <a:r>
              <a:rPr lang="en-US" b="1" dirty="0" smtClean="0"/>
              <a:t>TABLE DESCRIPTION : </a:t>
            </a:r>
            <a:r>
              <a:rPr lang="en-US" dirty="0" smtClean="0"/>
              <a:t>STORES ALL THE REQUIRED DETAILS OF EACH CLIENT. </a:t>
            </a:r>
            <a:endParaRPr lang="en-IN" dirty="0" smtClean="0"/>
          </a:p>
          <a:p>
            <a:pPr algn="ctr"/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762000"/>
          <a:ext cx="8763001" cy="5132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990600"/>
                <a:gridCol w="762000"/>
                <a:gridCol w="1219200"/>
                <a:gridCol w="3810001"/>
              </a:tblGrid>
              <a:tr h="748620"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FIELD_NAME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TYPE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SIZE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CONSTRAINTS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74791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Phone_number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PHONE NUMBER OF EACH USER.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59153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E-mail_id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EMAIL_ID  OF EACH USER.IT I S OPTIONAL.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6835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Date_of_birth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BIRTHDATE OF THE USER.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6835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Photo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PHOTO OF EACH USER AS</a:t>
                      </a:r>
                      <a:r>
                        <a:rPr kumimoji="0" lang="en-US" sz="1400" b="0" u="non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AN IDENTITY OF USER.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6835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MaritaL_status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MARITAL INFORMATION OF USER. 1 IF USER IS MARRIED AND 0 IF USER IS NOT MARRIED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6835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Gender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GENDER OF THE USER. IT HAS THREE OPTIONS 0 -MALE, 1 - FEMALE AND 2 - OTHERS.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76200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TABLE(Continue)</a:t>
            </a:r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762000"/>
          <a:ext cx="8763001" cy="5891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219200"/>
                <a:gridCol w="533400"/>
                <a:gridCol w="1143000"/>
                <a:gridCol w="3581401"/>
              </a:tblGrid>
              <a:tr h="748620"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FIELD_NAME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TYPE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SIZE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CONSTRAINTS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99180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Login_id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LOGIN_ID OF EACH USER.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59153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Password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PASSWORD OF EACH USER.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6835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Anniversary_date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ANNIVERSARY DATE OF USER IF THE USER IS MARRIED.THUS,IT IS OPTIONAL.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6835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Id_proof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IMAGE FILE OF EITHER OF THE GOVERNMENT GENERATED ID PROOFS FOR EG :</a:t>
                      </a:r>
                      <a:endParaRPr kumimoji="0" lang="en-IN" sz="1400" b="0" u="none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DRIVING LICENCE , PASSPORT , ELECTION CARD , AADHAR CARD , PAN CARD. 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6835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Address_proof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IMAGE FILE OF EITHER OF THE ADDRESS PROOFS FOR EG :</a:t>
                      </a:r>
                      <a:endParaRPr kumimoji="0" lang="en-IN" sz="1400" b="0" u="none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ELECTRICITY BILL , TELEPHONE BILL , WATER BILL.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6835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Office_address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255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OFFICE ADDRESS OF EACH USER. IT IS OPTIONAL.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76200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TABLE(Continue)</a:t>
            </a:r>
            <a:endParaRPr lang="en-IN" dirty="0" smtClean="0"/>
          </a:p>
          <a:p>
            <a:pPr algn="ctr"/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914400" y="228600"/>
            <a:ext cx="7772400" cy="5791200"/>
          </a:xfrm>
        </p:spPr>
        <p:txBody>
          <a:bodyPr/>
          <a:lstStyle/>
          <a:p>
            <a:pPr algn="just" eaLnBrk="1" hangingPunct="1"/>
            <a:r>
              <a:rPr lang="en-IN" sz="2200" dirty="0" smtClean="0">
                <a:latin typeface="Arial" charset="0"/>
                <a:cs typeface="Arial" charset="0"/>
              </a:rPr>
              <a:t>EXPERT WEB-DESIGNING is an Indian IT Company for </a:t>
            </a:r>
            <a:r>
              <a:rPr lang="en-IN" sz="2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Software Development </a:t>
            </a:r>
            <a:r>
              <a:rPr lang="en-IN" sz="2200" dirty="0" smtClean="0">
                <a:latin typeface="Arial" charset="0"/>
                <a:cs typeface="Arial" charset="0"/>
              </a:rPr>
              <a:t>,</a:t>
            </a:r>
            <a:r>
              <a:rPr lang="en-IN" sz="2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Website Development</a:t>
            </a:r>
            <a:r>
              <a:rPr lang="en-IN" sz="2200" dirty="0" smtClean="0">
                <a:latin typeface="Arial" charset="0"/>
                <a:cs typeface="Arial" charset="0"/>
              </a:rPr>
              <a:t>,</a:t>
            </a:r>
            <a:r>
              <a:rPr lang="en-IN" sz="2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 Web Hosting</a:t>
            </a:r>
            <a:r>
              <a:rPr lang="en-IN" sz="2200" dirty="0" smtClean="0">
                <a:latin typeface="Arial" charset="0"/>
                <a:cs typeface="Arial" charset="0"/>
              </a:rPr>
              <a:t>,</a:t>
            </a:r>
            <a:r>
              <a:rPr lang="en-IN" sz="2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 Web Designing</a:t>
            </a:r>
            <a:r>
              <a:rPr lang="en-IN" sz="2200" dirty="0" smtClean="0">
                <a:latin typeface="Arial" charset="0"/>
                <a:cs typeface="Arial" charset="0"/>
              </a:rPr>
              <a:t>,</a:t>
            </a:r>
            <a:r>
              <a:rPr lang="en-IN" sz="2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 Search Engine Optimization</a:t>
            </a:r>
            <a:r>
              <a:rPr lang="en-IN" sz="2200" dirty="0" smtClean="0">
                <a:latin typeface="Arial" charset="0"/>
                <a:cs typeface="Arial" charset="0"/>
              </a:rPr>
              <a:t>, </a:t>
            </a:r>
            <a:r>
              <a:rPr lang="en-IN" sz="220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Mobile Solutions </a:t>
            </a:r>
            <a:r>
              <a:rPr lang="en-IN" sz="2200" dirty="0" smtClean="0">
                <a:latin typeface="Arial" charset="0"/>
                <a:cs typeface="Arial" charset="0"/>
              </a:rPr>
              <a:t>and lot many IT and IT Enabled Services.</a:t>
            </a:r>
            <a:endParaRPr lang="en-US" sz="2200" dirty="0" smtClean="0">
              <a:latin typeface="Arial" charset="0"/>
              <a:cs typeface="Arial" charset="0"/>
            </a:endParaRP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200" dirty="0" smtClean="0">
                <a:latin typeface="Arial" charset="0"/>
                <a:cs typeface="Arial" charset="0"/>
              </a:rPr>
              <a:t>EXPERT WEB-DESIGNING is a Software Product based company who develops different software products and sell into Market. EXPERT WEB-DESIGNING is in Website Solutions and Mobile Solutions with SEO Services. EXPERT WEB-DESIGNING is only Product based company who creates products for their customer IT company and promote them.</a:t>
            </a: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762000"/>
          <a:ext cx="8763000" cy="3275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541"/>
                <a:gridCol w="986659"/>
                <a:gridCol w="685800"/>
                <a:gridCol w="1600200"/>
                <a:gridCol w="3733800"/>
              </a:tblGrid>
              <a:tr h="748620"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FIELD_NAME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TYPE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SIZE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CONSTRAINTS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74791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User_type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</a:t>
                      </a:r>
                      <a:r>
                        <a:rPr kumimoji="0" lang="en-US" sz="1400" b="0" u="non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NULL</a:t>
                      </a: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STORES IF THE USER IS A CLIENT OR AN ADMIN .</a:t>
                      </a:r>
                      <a:endParaRPr kumimoji="0" lang="en-IN" sz="1400" b="0" u="none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 – CLIENT</a:t>
                      </a:r>
                      <a:endParaRPr kumimoji="0" lang="en-IN" sz="1400" b="0" u="none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1 - ADMIN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62589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Premium_payment_mode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STORES IF THE CLIENT WILL PAY MONEY ONLINE OR TO THE AGENT </a:t>
                      </a:r>
                      <a:endParaRPr kumimoji="0" lang="en-IN" sz="1400" b="0" u="none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 – ONLINE</a:t>
                      </a:r>
                      <a:endParaRPr kumimoji="0" lang="en-IN" sz="1400" b="0" u="none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1 - MANUAL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6835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Registration_date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REGISTRATION DATE OF EACH USER.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76200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TABLE(Continue)</a:t>
            </a:r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117600"/>
          <a:ext cx="8763001" cy="5641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143000"/>
                <a:gridCol w="762000"/>
                <a:gridCol w="2133600"/>
                <a:gridCol w="2971801"/>
              </a:tblGrid>
              <a:tr h="558800"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FIELD_NAME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TYPE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SIZE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CONSTRAINTS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77784">
                <a:tc>
                  <a:txBody>
                    <a:bodyPr/>
                    <a:lstStyle/>
                    <a:p>
                      <a:r>
                        <a:rPr kumimoji="0" lang="en-US" sz="1400" b="1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Policy_id</a:t>
                      </a:r>
                      <a:endParaRPr lang="en-IN" sz="1400" b="1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1" u="sng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PRIMARY KEY</a:t>
                      </a:r>
                      <a:endParaRPr kumimoji="0" lang="en-IN" sz="1400" b="1" u="sng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ASSIGN AN UNIQUE ID TO EACH POLICY.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02155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Policy_name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NAMES OF EACH POLICY.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02155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Policy_number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POLICY NUMBER OF EACH POLICY.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73505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Sum_insurance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STORES THE MINIMUM AMOUNT OF THE POLICY 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11726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Surrandarepolicy_amount_percentage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4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STORES THE PERCENTAGE AMOUNT A USER CAN GET WHEN HE DISCONTINUES HIS/HER POLICY..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26610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Min_age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MINIMUM AGE REQUIRED FOR THIS POLICY.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35263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Max_age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4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MAXIMUM AGE REQUIRED FOR THIS POLICY.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TABLE NAME : </a:t>
            </a:r>
            <a:r>
              <a:rPr lang="en-US" dirty="0" smtClean="0"/>
              <a:t>POLICY TABLE</a:t>
            </a:r>
          </a:p>
          <a:p>
            <a:r>
              <a:rPr lang="en-US" b="1" u="sng" dirty="0" smtClean="0"/>
              <a:t>TABLE DESCRIPTION : </a:t>
            </a:r>
            <a:r>
              <a:rPr lang="en-US" dirty="0" smtClean="0"/>
              <a:t>STORES DETAILS OF EACH POLICY.</a:t>
            </a:r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729993"/>
          <a:ext cx="8763001" cy="6080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914400"/>
                <a:gridCol w="762000"/>
                <a:gridCol w="1371600"/>
                <a:gridCol w="3962401"/>
              </a:tblGrid>
              <a:tr h="557025"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FIELD_NAME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TYPE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SIZE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CONSTRAINTS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75314">
                <a:tc>
                  <a:txBody>
                    <a:bodyPr/>
                    <a:lstStyle/>
                    <a:p>
                      <a:r>
                        <a:rPr kumimoji="0" lang="en-US" sz="1200" b="1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Plan_id</a:t>
                      </a:r>
                      <a:endParaRPr lang="en-IN" sz="1200" b="1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2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b="0" u="none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u="sng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PRIMARY KEY</a:t>
                      </a:r>
                      <a:endParaRPr kumimoji="0" lang="en-IN" sz="1200" b="1" u="sng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PLAN ID OF EACH POLICY PLAN.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00243"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Policy_id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u="none" dirty="0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u="none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FOREIGN KEY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IS A PRIMARY KEY OF POLICY TABLE.IT WILL CREATE A LINK BETWEEN POLICY TABLE AND POLICY_PLAN TABLE.</a:t>
                      </a:r>
                      <a:endParaRPr lang="en-IN" sz="12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600243"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Tabularrate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200" b="0" u="none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u="none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IS A RATE DEFINED BY THE POLICY MAKERS FOR CALCULATING THE PREMIUM.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91562"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S_A_Rebet_two_to_five_lac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200" b="0" u="none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u="none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</a:t>
                      </a:r>
                      <a:r>
                        <a:rPr kumimoji="0" lang="en-US" sz="1200" b="0" u="non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NULL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STORES A DISCOUNT VALUE A USER CAN GET WHEN HIS POLICY IS BETWEEN 2 TO 5 LAKHS.THIS DISCOUNT IS GIVEN ON TABULARRATE.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5659"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S_A_Rebet_above_five_lac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2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u="none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</a:t>
                      </a:r>
                      <a:r>
                        <a:rPr kumimoji="0" lang="en-US" sz="1200" b="0" u="non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NULL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STORES A DISCOUNT VALUE A USER CAN GET WHEN HIS POLICY IS ABOVE 5 LAKHS. THIS DISCOUNT IS GIVEN ON TABULARRATE.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23985"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Mode_Rebet_sixmonth_premium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u="none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</a:t>
                      </a:r>
                      <a:r>
                        <a:rPr kumimoji="0" lang="en-US" sz="1200" b="0" u="non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NULL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STORES A DISCOUNT VALUE A USER CAN GET WHEN HE PAYS PREMIUM EVERY HALF YEARLY.THIS DISCOUNT IS GIVEN ON TABULARRATE.</a:t>
                      </a:r>
                      <a:endParaRPr lang="en-IN" sz="12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732928"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Mode_Rebet_oneyear_premium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2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u="none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</a:t>
                      </a:r>
                      <a:r>
                        <a:rPr kumimoji="0" lang="en-US" sz="1200" b="0" u="non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NULL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STORES A DISCOUNT VALUE A USER CAN GET WHEN HE PAYS PREMIUM EVERY YEARLY THIS DISCOUNT IS GIVEN ON TABULARRATE.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39757"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No_of_year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200" b="0" u="none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u="none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STORES THE NUMBER OF YEARS FOR THE POLICY.</a:t>
                      </a:r>
                      <a:endParaRPr lang="en-IN" sz="12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0"/>
            <a:ext cx="906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TABLE NAME : </a:t>
            </a:r>
            <a:r>
              <a:rPr lang="en-US" dirty="0" smtClean="0"/>
              <a:t>POLICY_PLAN TABLE</a:t>
            </a:r>
          </a:p>
          <a:p>
            <a:r>
              <a:rPr lang="en-US" b="1" u="sng" dirty="0" smtClean="0"/>
              <a:t>TABLE DESCRIPTION: </a:t>
            </a:r>
            <a:r>
              <a:rPr lang="en-US" dirty="0" smtClean="0"/>
              <a:t>STORES PLANS OF EACH POLICY.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990599"/>
          <a:ext cx="8763001" cy="5638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914400"/>
                <a:gridCol w="533400"/>
                <a:gridCol w="1676400"/>
                <a:gridCol w="3886201"/>
              </a:tblGrid>
              <a:tr h="604629"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FIELD_NAME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TYPE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SIZE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CONSTRAINTS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41573">
                <a:tc>
                  <a:txBody>
                    <a:bodyPr/>
                    <a:lstStyle/>
                    <a:p>
                      <a:r>
                        <a:rPr kumimoji="0" lang="en-US" sz="1400" b="1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User_policy_id</a:t>
                      </a:r>
                      <a:endParaRPr lang="en-IN" sz="1400" b="1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1" u="sng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PRIMARY KEY</a:t>
                      </a:r>
                      <a:endParaRPr kumimoji="0" lang="en-IN" sz="1400" b="1" u="sng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ASSIGN UNIQUE ID TO EACH POLICY PURCHASED BY THE USER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46705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User_id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FOREIGN KEY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IS A PRIMARY KEY OF USER TABLE.IT WILL CREATE A LINK BETWEEN CLIENT_POLICY TABLE AND USER TABLE. 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1002877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Plan_id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400" b="0" u="none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FOREIGN KEY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IS A PRIMARY KEY OF POLICY_PLAN TABLE.IT WILL CREATE A LINK BETWEEN PLOICY_PLAN TABLE AND CLIENT_POLICY TABLE.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620541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Policy_purchase_date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DATE OF  WHEN THE POLICY WAS PURCHASED.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51539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Policy_amount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TOTAL AMOUNT OF THE POLICY.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95110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Nominee_name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 </a:t>
                      </a:r>
                      <a:endParaRPr lang="en-IN" sz="14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STORE THE NOMINEE NAME GIVEN BY THE USER.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575828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Relation_type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STORE THE KIND OF RELATION BETWEEN THE NOMINEE AND THE USER.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0"/>
            <a:ext cx="906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TABLE NAME : </a:t>
            </a:r>
            <a:r>
              <a:rPr lang="en-US" dirty="0" smtClean="0"/>
              <a:t>USER_POLICY_TABLE</a:t>
            </a:r>
          </a:p>
          <a:p>
            <a:r>
              <a:rPr lang="en-US" b="1" u="sng" dirty="0" smtClean="0"/>
              <a:t>TABLE DESCRIPTION : </a:t>
            </a:r>
            <a:r>
              <a:rPr lang="en-US" dirty="0" smtClean="0"/>
              <a:t>STORES THE DETAILS OF USER WHO PURCHASED A POLICY.</a:t>
            </a:r>
            <a:endParaRPr lang="en-US" b="1" u="sng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799" y="1447800"/>
          <a:ext cx="8534402" cy="2965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874956"/>
                <a:gridCol w="770965"/>
                <a:gridCol w="1447800"/>
                <a:gridCol w="3733801"/>
              </a:tblGrid>
              <a:tr h="550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FIELD_NAME</a:t>
                      </a:r>
                      <a:endParaRPr lang="en-IN" sz="16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TYPE</a:t>
                      </a:r>
                      <a:endParaRPr lang="en-IN" sz="16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SIZE</a:t>
                      </a:r>
                      <a:endParaRPr lang="en-IN" sz="16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CONSTRAINTS</a:t>
                      </a:r>
                      <a:endParaRPr lang="en-IN" sz="16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lang="en-IN" sz="16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049311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Premium_type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400" b="0" u="none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STORE THE TYPE IN WHICH THE PREMIUM IS PAID TO THE AGENT.</a:t>
                      </a:r>
                      <a:endParaRPr kumimoji="0" lang="en-IN" sz="1400" b="0" u="none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 – YEARLY</a:t>
                      </a:r>
                      <a:r>
                        <a:rPr kumimoji="0" lang="en-IN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</a:t>
                      </a: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 – HALF_YEARLY</a:t>
                      </a:r>
                      <a:r>
                        <a:rPr kumimoji="0" lang="en-IN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</a:t>
                      </a: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 – 3 MONTHLY</a:t>
                      </a:r>
                      <a:r>
                        <a:rPr kumimoji="0" lang="en-IN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</a:t>
                      </a: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 – MONTHLY</a:t>
                      </a:r>
                      <a:endParaRPr kumimoji="0" lang="en-IN" sz="1400" b="0" u="none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1093477"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Policy_status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4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NULL </a:t>
                      </a:r>
                      <a:endParaRPr lang="en-IN" sz="14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STORES THE STATUS OF THE POLICY.</a:t>
                      </a:r>
                      <a:endParaRPr lang="en-IN" sz="1400" b="0" u="none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 – LAPSED</a:t>
                      </a:r>
                      <a:endParaRPr lang="en-IN" sz="1400" b="0" u="none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 – IT STILL EXISTS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81000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USER_POLICY_TABLE (Continue)</a:t>
            </a:r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914400"/>
          <a:ext cx="8763001" cy="5638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066800"/>
                <a:gridCol w="609600"/>
                <a:gridCol w="1371600"/>
                <a:gridCol w="3962401"/>
              </a:tblGrid>
              <a:tr h="605386"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FIELD_NAME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TYPE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SIZE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CONSTRAINTS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426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Premium_id</a:t>
                      </a:r>
                      <a:endParaRPr lang="en-IN" sz="1400" b="1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u="sng" dirty="0">
                          <a:latin typeface="Arial" pitchFamily="34" charset="0"/>
                          <a:cs typeface="Arial" pitchFamily="34" charset="0"/>
                        </a:rPr>
                        <a:t>PRIMARY KEY</a:t>
                      </a:r>
                      <a:r>
                        <a:rPr lang="en-IN" sz="1400" b="0" u="none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ASSIGN UNIQUE ID TO EACH PREMIUM.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12606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User_policy_id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FOREIGN KEY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IS A PRIMARY KEY OF USER_POLICY TABLE .IT IS A CHILD TABLE OF PREMIUM TABLE. IT CREATES A LINK BETWEEN PREMIUM TABLE AND CLIENT_POLICY TABLE.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6523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Payment_date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DATE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WILL STORE THE DATE ON WHICH PREMIUM WAS PAID BY THE CLIENT.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6213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Amount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8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STORES THE AMOUNT THAT IS TO BE PAID BY THE CLIENT.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6523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Check_Number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14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STORES THE CHECK NUMBER IF THE PREMIUM PAYMENT IS DONE BY CHEQUE.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10041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Payment_mode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STORES THE TYPE OF MODE THROUGH WHICH THE CLIENT DOES THE PAYMENT.</a:t>
                      </a:r>
                      <a:endParaRPr lang="en-IN" sz="1400" b="0" u="none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 – CASH</a:t>
                      </a:r>
                      <a:endParaRPr lang="en-IN" sz="1400" b="0" u="none" dirty="0" smtClean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 – CHEQUE.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0"/>
            <a:ext cx="906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TABLE NAME :  </a:t>
            </a:r>
            <a:r>
              <a:rPr lang="en-US" dirty="0" smtClean="0"/>
              <a:t>PREMIUM TABLE</a:t>
            </a:r>
          </a:p>
          <a:p>
            <a:r>
              <a:rPr lang="en-US" b="1" u="sng" dirty="0" smtClean="0"/>
              <a:t>TABLE DESCRIPTION : </a:t>
            </a:r>
            <a:r>
              <a:rPr lang="en-US" dirty="0" smtClean="0"/>
              <a:t>STORES ALL THE DETAILS RELATED TO PREMIUM </a:t>
            </a:r>
            <a:endParaRPr lang="en-US" b="1" u="sng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066800"/>
          <a:ext cx="8763001" cy="5105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990601"/>
                <a:gridCol w="2133600"/>
                <a:gridCol w="2133600"/>
              </a:tblGrid>
              <a:tr h="652563"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FIELD_NAME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TYPE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SIZE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CONSTRAINTS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535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Tax_id</a:t>
                      </a:r>
                      <a:endParaRPr lang="en-IN" sz="1400" b="1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u="sng" dirty="0">
                          <a:latin typeface="Arial" pitchFamily="34" charset="0"/>
                          <a:cs typeface="Arial" pitchFamily="34" charset="0"/>
                        </a:rPr>
                        <a:t>PRIMARY KEY </a:t>
                      </a:r>
                      <a:endParaRPr lang="en-IN" sz="1400" b="1" u="sng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WILL ASSIGN UNIQUE ID TO DIFFERENT TYPES OF TAX.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8863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Tax_name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50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WILL STORE THE TAX NAMES.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20314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Tax_percentage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NOT </a:t>
                      </a: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NULL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WILL STORE THE PERCENTAGE VALUE OF EACH TAX, USED IN EVALUATION OF PREMIUM.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TABLE NAME: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TAX TABLE</a:t>
            </a:r>
          </a:p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TABLE DESCRIPTION: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IT STORES INFORMATION ABOUT HOW MUCH PERCENTAGE SHOULD BE USED IN CALCULATION OF DIFFERENT TAXES.</a:t>
            </a:r>
            <a:endParaRPr lang="en-IN" b="1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219200"/>
          <a:ext cx="8763001" cy="435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990600"/>
                <a:gridCol w="2133601"/>
                <a:gridCol w="2133600"/>
              </a:tblGrid>
              <a:tr h="861048"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FIELD_NAME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TYPE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SIZE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CONSTRAINTS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1963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Bank_id</a:t>
                      </a:r>
                      <a:endParaRPr lang="en-IN" sz="1400" b="1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u="sng" dirty="0">
                          <a:latin typeface="Arial" pitchFamily="34" charset="0"/>
                          <a:cs typeface="Arial" pitchFamily="34" charset="0"/>
                        </a:rPr>
                        <a:t>PRIMARY KEY </a:t>
                      </a:r>
                      <a:endParaRPr lang="en-IN" sz="1400" b="1" u="sng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WILL ASSIGN UNIQUE ID TO EACH BANK.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12659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Bank_name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NOT NULL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WILL STORE BANK NAMES.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10291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Account_no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VARCHAR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NOT NULL,UNIQUE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WILL STORE ACCOUNT NUMBER OF EACH USER.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TABLE NAME : </a:t>
            </a:r>
            <a:r>
              <a:rPr lang="en-US" dirty="0" smtClean="0"/>
              <a:t>BANK TABLE</a:t>
            </a:r>
          </a:p>
          <a:p>
            <a:r>
              <a:rPr lang="en-US" b="1" u="sng" dirty="0" smtClean="0"/>
              <a:t>TABLE DESCRIPTION : </a:t>
            </a:r>
            <a:r>
              <a:rPr lang="en-US" dirty="0" smtClean="0"/>
              <a:t>CONTAINS DETAILS OF BANKS INVOLVED AND ACCOUNT NUMBERS.</a:t>
            </a:r>
            <a:endParaRPr lang="en-IN" b="1" u="sng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990600"/>
          <a:ext cx="8686800" cy="5407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190"/>
                <a:gridCol w="1693190"/>
                <a:gridCol w="957021"/>
                <a:gridCol w="2061275"/>
                <a:gridCol w="2282124"/>
              </a:tblGrid>
              <a:tr h="354599"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FIELD_NAME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TYPE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SIZE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CONSTRAINTS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u="none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DESCRIPTION</a:t>
                      </a:r>
                      <a:endParaRPr lang="en-IN" sz="16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096035">
                <a:tc>
                  <a:txBody>
                    <a:bodyPr/>
                    <a:lstStyle/>
                    <a:p>
                      <a:r>
                        <a:rPr kumimoji="0" lang="en-US" sz="1400" b="1" u="none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Wishlist_id</a:t>
                      </a:r>
                      <a:endParaRPr lang="en-IN" sz="1400" b="1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1" u="sng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PRIMARY KEY</a:t>
                      </a:r>
                      <a:endParaRPr kumimoji="0" lang="en-IN" sz="1400" b="1" u="sng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WILL ASSIGN UNIQUE ID TO EACH WISHLIST AND STORE AS WISHLIST_ID.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604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User_id</a:t>
                      </a:r>
                      <a:endParaRPr lang="en-IN" sz="1400" b="0" u="none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FOREIGN KEY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IS A PRIMARY KEY OF USER TABLE.IT WILL CREATE A LINK BETWEEN WISHLIST</a:t>
                      </a:r>
                      <a:r>
                        <a:rPr lang="en-US" sz="1400" b="0" u="none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400" b="0" u="non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TABLE AND USER TABLE. </a:t>
                      </a:r>
                      <a:endParaRPr lang="en-IN" sz="14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2353251">
                <a:tc>
                  <a:txBody>
                    <a:bodyPr/>
                    <a:lstStyle/>
                    <a:p>
                      <a:r>
                        <a:rPr lang="en-US" sz="1400" b="0" u="none" dirty="0" err="1" smtClean="0">
                          <a:latin typeface="Arial" pitchFamily="34" charset="0"/>
                          <a:cs typeface="Arial" pitchFamily="34" charset="0"/>
                        </a:rPr>
                        <a:t>Plan_id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TINYINT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FOREIGN KEY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IS THE PRIMARY KEY OF POLICY_PLAN TABLE.</a:t>
                      </a:r>
                      <a:endParaRPr kumimoji="0" lang="en-IN" sz="1400" b="0" u="none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IS THE FOREIGN KEY IN THIS TABLE AND CREATES A LINK BETWEEN POLICY_PLAN</a:t>
                      </a:r>
                      <a:r>
                        <a:rPr kumimoji="0" lang="en-US" sz="1400" b="0" u="non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0" u="non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TABLE AND USER_WISHLIST</a:t>
                      </a:r>
                      <a:r>
                        <a:rPr kumimoji="0" lang="en-US" sz="1400" b="0" u="non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TABLE</a:t>
                      </a:r>
                      <a:endParaRPr lang="en-IN" sz="14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0"/>
            <a:ext cx="9144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TABLE NAME: </a:t>
            </a:r>
            <a:r>
              <a:rPr lang="en-US" dirty="0" smtClean="0"/>
              <a:t>WISHLIST TABLE</a:t>
            </a:r>
          </a:p>
          <a:p>
            <a:r>
              <a:rPr lang="en-US" b="1" u="sng" dirty="0" smtClean="0"/>
              <a:t>TABLE DESCRIPTION:</a:t>
            </a:r>
            <a:r>
              <a:rPr lang="en-US" dirty="0" smtClean="0"/>
              <a:t>STORES THE WISHLIST OF USERS.</a:t>
            </a:r>
          </a:p>
          <a:p>
            <a:r>
              <a:rPr lang="en-US" dirty="0" smtClean="0"/>
              <a:t>(STORES IN WHATPOLICIES INDIVIDUAL USER IS INTERESTED).</a:t>
            </a:r>
            <a:endParaRPr lang="en-IN" b="1" u="sng" dirty="0" smtClean="0"/>
          </a:p>
          <a:p>
            <a:pPr algn="ctr"/>
            <a:endParaRPr lang="en-IN" sz="32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2819400"/>
            <a:ext cx="86868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ANY QUESTIONS ?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200" dirty="0" smtClean="0">
                <a:latin typeface="Arial" pitchFamily="34" charset="0"/>
                <a:cs typeface="Arial" pitchFamily="34" charset="0"/>
              </a:rPr>
              <a:t>To create a Web-portal for the agent from where he can manage all the details of his/her clients.</a:t>
            </a:r>
          </a:p>
          <a:p>
            <a:pPr algn="just" eaLnBrk="1" hangingPunct="1"/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r>
              <a:rPr lang="en-US" sz="2200" dirty="0" smtClean="0">
                <a:latin typeface="Arial" pitchFamily="34" charset="0"/>
                <a:cs typeface="Arial" pitchFamily="34" charset="0"/>
              </a:rPr>
              <a:t>To create an Android application for the clients , so that they can see all the policies they have purchased , their premium amounts , payment dates , new policies , maturity dates etc.</a:t>
            </a:r>
          </a:p>
          <a:p>
            <a:pPr eaLnBrk="1" hangingPunct="1"/>
            <a:endParaRPr lang="en-US" sz="2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Requirement Gathering</a:t>
            </a:r>
            <a:endParaRPr lang="en-IN" u="sng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514600"/>
            <a:ext cx="76962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THANK</a:t>
            </a:r>
            <a:r>
              <a:rPr lang="en-US" sz="9600" dirty="0">
                <a:solidFill>
                  <a:schemeClr val="bg2">
                    <a:lumMod val="50000"/>
                  </a:schemeClr>
                </a:solidFill>
                <a:latin typeface="+mn-lt"/>
                <a:cs typeface="+mn-cs"/>
              </a:rPr>
              <a:t> YOU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 algn="just" eaLnBrk="1" hangingPunct="1">
              <a:buFont typeface="Wingdings 3" pitchFamily="18" charset="2"/>
              <a:buNone/>
            </a:pPr>
            <a:r>
              <a:rPr lang="en-US" sz="2200" b="1" dirty="0" smtClean="0"/>
              <a:t>What Agent Expects ?</a:t>
            </a:r>
          </a:p>
          <a:p>
            <a:pPr algn="just" eaLnBrk="1" hangingPunct="1">
              <a:buFont typeface="Wingdings 3" pitchFamily="18" charset="2"/>
              <a:buNone/>
            </a:pPr>
            <a:endParaRPr lang="en-IN" sz="2200" dirty="0" smtClean="0"/>
          </a:p>
          <a:p>
            <a:pPr algn="just" eaLnBrk="1" hangingPunct="1"/>
            <a:r>
              <a:rPr lang="en-IN" sz="2200" dirty="0" smtClean="0"/>
              <a:t> </a:t>
            </a:r>
            <a:r>
              <a:rPr lang="en-IN" sz="2200" dirty="0" smtClean="0">
                <a:latin typeface="Arial" charset="0"/>
                <a:cs typeface="Arial" charset="0"/>
              </a:rPr>
              <a:t>Agent can login to the system and access the login panel.</a:t>
            </a:r>
          </a:p>
          <a:p>
            <a:pPr algn="just" eaLnBrk="1" hangingPunct="1">
              <a:buFont typeface="Wingdings 3" pitchFamily="18" charset="2"/>
              <a:buNone/>
            </a:pPr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200" dirty="0" smtClean="0">
                <a:latin typeface="Arial" charset="0"/>
                <a:cs typeface="Arial" charset="0"/>
              </a:rPr>
              <a:t>Agent can add the company and Policy details to present it to his/her clients.</a:t>
            </a:r>
          </a:p>
          <a:p>
            <a:pPr algn="just" eaLnBrk="1" hangingPunct="1">
              <a:buFont typeface="Wingdings 3" pitchFamily="18" charset="2"/>
              <a:buNone/>
            </a:pPr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IN" sz="2200" dirty="0" smtClean="0">
                <a:latin typeface="Arial" charset="0"/>
                <a:cs typeface="Arial" charset="0"/>
              </a:rPr>
              <a:t>Agent can manage the client details  who are purchasing policy from him/her.</a:t>
            </a:r>
          </a:p>
          <a:p>
            <a:pPr algn="just" eaLnBrk="1" hangingPunct="1"/>
            <a:endParaRPr lang="en-US" sz="2200" dirty="0" smtClean="0">
              <a:latin typeface="Arial" charset="0"/>
              <a:cs typeface="Arial" charset="0"/>
            </a:endParaRP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>
              <a:buFont typeface="Wingdings 3" pitchFamily="18" charset="2"/>
              <a:buNone/>
            </a:pPr>
            <a:endParaRPr lang="en-IN" sz="2200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7772400" cy="5715000"/>
          </a:xfrm>
        </p:spPr>
        <p:txBody>
          <a:bodyPr/>
          <a:lstStyle/>
          <a:p>
            <a:pPr algn="just" eaLnBrk="1" hangingPunct="1"/>
            <a:r>
              <a:rPr lang="en-US" sz="2200" dirty="0" smtClean="0">
                <a:latin typeface="Arial" charset="0"/>
                <a:cs typeface="Arial" charset="0"/>
              </a:rPr>
              <a:t>Agent can manage the data of client and policy purchased by them.</a:t>
            </a: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US" sz="2200" dirty="0" smtClean="0">
                <a:latin typeface="Arial" charset="0"/>
                <a:cs typeface="Arial" charset="0"/>
              </a:rPr>
              <a:t>Agent can view and send reminder for policy premium to his or her client.</a:t>
            </a: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US" sz="2200" dirty="0" smtClean="0">
                <a:latin typeface="Arial" charset="0"/>
                <a:cs typeface="Arial" charset="0"/>
              </a:rPr>
              <a:t>Send notification about new policy to all customers.</a:t>
            </a: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US" sz="2200" dirty="0" smtClean="0">
                <a:latin typeface="Arial" charset="0"/>
                <a:cs typeface="Arial" charset="0"/>
              </a:rPr>
              <a:t>Agent can generate the various types of reports like pending  premium amount report , Date wise policy opening reports etc.</a:t>
            </a:r>
          </a:p>
          <a:p>
            <a:pPr algn="just" eaLnBrk="1" hangingPunct="1"/>
            <a:endParaRPr lang="en-US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US" sz="2200" dirty="0" smtClean="0">
                <a:latin typeface="Arial" charset="0"/>
                <a:cs typeface="Arial" charset="0"/>
              </a:rPr>
              <a:t>Agent Can Generate Quotation for any policy/policies for the client by providing criteria like Budget / Installments etc.</a:t>
            </a:r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endParaRPr lang="en-IN" sz="2200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914400" y="381000"/>
            <a:ext cx="7772400" cy="5638800"/>
          </a:xfrm>
        </p:spPr>
        <p:txBody>
          <a:bodyPr/>
          <a:lstStyle/>
          <a:p>
            <a:pPr algn="just" eaLnBrk="1" hangingPunct="1">
              <a:buFont typeface="Wingdings 3" pitchFamily="18" charset="2"/>
              <a:buNone/>
            </a:pPr>
            <a:r>
              <a:rPr lang="en-US" sz="2200" b="1" dirty="0" smtClean="0">
                <a:latin typeface="Arial" charset="0"/>
                <a:cs typeface="Arial" charset="0"/>
              </a:rPr>
              <a:t>  What Client Expects ?</a:t>
            </a:r>
            <a:endParaRPr lang="en-US" sz="2500" b="1" u="sng" dirty="0" smtClean="0">
              <a:latin typeface="Arial" charset="0"/>
              <a:cs typeface="Arial" charset="0"/>
            </a:endParaRP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US" sz="2200" dirty="0" smtClean="0">
                <a:latin typeface="Arial" charset="0"/>
                <a:cs typeface="Arial" charset="0"/>
              </a:rPr>
              <a:t>Client can login to the system and access its functionality.</a:t>
            </a: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US" sz="2200" dirty="0" smtClean="0">
                <a:latin typeface="Arial" charset="0"/>
                <a:cs typeface="Arial" charset="0"/>
              </a:rPr>
              <a:t>Client can view his or her profile</a:t>
            </a:r>
            <a:r>
              <a:rPr lang="en-US" sz="2200" b="1" dirty="0" smtClean="0">
                <a:latin typeface="Arial" charset="0"/>
                <a:cs typeface="Arial" charset="0"/>
              </a:rPr>
              <a:t>.</a:t>
            </a: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US" sz="2200" dirty="0" smtClean="0">
                <a:latin typeface="Arial" charset="0"/>
                <a:cs typeface="Arial" charset="0"/>
              </a:rPr>
              <a:t>Client can view all the policy details which taken by him or her.</a:t>
            </a: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US" sz="2200" dirty="0" smtClean="0">
                <a:latin typeface="Arial" charset="0"/>
                <a:cs typeface="Arial" charset="0"/>
              </a:rPr>
              <a:t>Client can view all the details about premium of policy which is paid by them.</a:t>
            </a:r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914400" y="228600"/>
            <a:ext cx="7772400" cy="5791200"/>
          </a:xfrm>
        </p:spPr>
        <p:txBody>
          <a:bodyPr/>
          <a:lstStyle/>
          <a:p>
            <a:pPr algn="just" eaLnBrk="1" hangingPunct="1">
              <a:buFont typeface="Wingdings 3" pitchFamily="18" charset="2"/>
              <a:buNone/>
            </a:pPr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US" sz="2200" dirty="0" smtClean="0">
                <a:latin typeface="Arial" charset="0"/>
                <a:cs typeface="Arial" charset="0"/>
              </a:rPr>
              <a:t>Client can view the new policies for purchasing </a:t>
            </a: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US" sz="2200" dirty="0" smtClean="0">
                <a:latin typeface="Arial" charset="0"/>
                <a:cs typeface="Arial" charset="0"/>
              </a:rPr>
              <a:t>Get reminder for unpaid premium and upcoming premium.</a:t>
            </a:r>
          </a:p>
          <a:p>
            <a:pPr algn="just" eaLnBrk="1" hangingPunct="1"/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US" sz="2200" dirty="0" smtClean="0">
                <a:latin typeface="Arial" charset="0"/>
                <a:cs typeface="Arial" charset="0"/>
              </a:rPr>
              <a:t>Get notification for new policy sent by the admin.</a:t>
            </a:r>
          </a:p>
          <a:p>
            <a:pPr algn="just" eaLnBrk="1" hangingPunct="1"/>
            <a:endParaRPr lang="en-US" sz="22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en-US" sz="2200" dirty="0" smtClean="0">
                <a:latin typeface="Arial" charset="0"/>
                <a:cs typeface="Arial" charset="0"/>
              </a:rPr>
              <a:t>Client Can add policies he/she is interested in, to his/her wish list.</a:t>
            </a:r>
            <a:endParaRPr lang="en-IN" sz="2200" dirty="0" smtClean="0">
              <a:latin typeface="Arial" charset="0"/>
              <a:cs typeface="Arial" charset="0"/>
            </a:endParaRPr>
          </a:p>
          <a:p>
            <a:pPr algn="just" eaLnBrk="1" hangingPunct="1"/>
            <a:endParaRPr lang="en-IN" sz="2200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849</TotalTime>
  <Words>2955</Words>
  <Application>Microsoft Office PowerPoint</Application>
  <PresentationFormat>On-screen Show (4:3)</PresentationFormat>
  <Paragraphs>615</Paragraphs>
  <Slides>50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Concourse</vt:lpstr>
      <vt:lpstr>POLICY  MANAGEMENT SYSTEM</vt:lpstr>
      <vt:lpstr>POLICY   MANAGEMENT  SYSTEM </vt:lpstr>
      <vt:lpstr>COMPANY PROFILE</vt:lpstr>
      <vt:lpstr>Slide 4</vt:lpstr>
      <vt:lpstr>Requirement Gathering</vt:lpstr>
      <vt:lpstr>Slide 6</vt:lpstr>
      <vt:lpstr>Slide 7</vt:lpstr>
      <vt:lpstr>Slide 8</vt:lpstr>
      <vt:lpstr>Slide 9</vt:lpstr>
      <vt:lpstr>EXISTING SYSTEM</vt:lpstr>
      <vt:lpstr>Slide 11</vt:lpstr>
      <vt:lpstr>Slide 12</vt:lpstr>
      <vt:lpstr> THE DRAWBACKS OF THE EXISTING SYSTEM </vt:lpstr>
      <vt:lpstr>Slide 14</vt:lpstr>
      <vt:lpstr>NEW SYSTEM </vt:lpstr>
      <vt:lpstr>Slide 16</vt:lpstr>
      <vt:lpstr>Slide 17</vt:lpstr>
      <vt:lpstr>THE ADVANTAGES OF THE NEW SYSTEM</vt:lpstr>
      <vt:lpstr>Slide 19</vt:lpstr>
      <vt:lpstr>PLATFORM</vt:lpstr>
      <vt:lpstr>DATA FLOW DIAGRAMS</vt:lpstr>
      <vt:lpstr>Context Level</vt:lpstr>
      <vt:lpstr>First Level </vt:lpstr>
      <vt:lpstr>Second Level  Process - 2 </vt:lpstr>
      <vt:lpstr>Second Level  Process - 3 </vt:lpstr>
      <vt:lpstr>Second Level  Process - 4 </vt:lpstr>
      <vt:lpstr>Second Level  Process - 8 </vt:lpstr>
      <vt:lpstr>UML DIAGRAMS</vt:lpstr>
      <vt:lpstr>USE-CASE DIAGRAM</vt:lpstr>
      <vt:lpstr>ACTIVITY DIAGRAM</vt:lpstr>
      <vt:lpstr>STATE-CHART DIAGRAM</vt:lpstr>
      <vt:lpstr>CLASS DIAGRAM</vt:lpstr>
      <vt:lpstr>Data-Dictionary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 Management System</dc:title>
  <dc:creator>Mohammed Contractor</dc:creator>
  <cp:lastModifiedBy>Mohammed Contractor</cp:lastModifiedBy>
  <cp:revision>204</cp:revision>
  <dcterms:created xsi:type="dcterms:W3CDTF">2016-07-24T10:58:09Z</dcterms:created>
  <dcterms:modified xsi:type="dcterms:W3CDTF">2016-09-01T18:05:30Z</dcterms:modified>
</cp:coreProperties>
</file>