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32" r:id="rId2"/>
    <p:sldId id="258" r:id="rId3"/>
    <p:sldId id="261" r:id="rId4"/>
    <p:sldId id="291" r:id="rId5"/>
    <p:sldId id="323" r:id="rId6"/>
    <p:sldId id="292" r:id="rId7"/>
    <p:sldId id="293" r:id="rId8"/>
    <p:sldId id="263" r:id="rId9"/>
    <p:sldId id="294" r:id="rId10"/>
    <p:sldId id="295" r:id="rId11"/>
    <p:sldId id="264" r:id="rId12"/>
    <p:sldId id="296" r:id="rId13"/>
    <p:sldId id="266" r:id="rId14"/>
    <p:sldId id="269" r:id="rId15"/>
    <p:sldId id="270" r:id="rId16"/>
    <p:sldId id="331" r:id="rId17"/>
    <p:sldId id="298" r:id="rId18"/>
    <p:sldId id="322" r:id="rId19"/>
    <p:sldId id="273" r:id="rId20"/>
    <p:sldId id="274" r:id="rId21"/>
    <p:sldId id="280" r:id="rId22"/>
    <p:sldId id="282" r:id="rId23"/>
    <p:sldId id="283" r:id="rId24"/>
    <p:sldId id="300" r:id="rId25"/>
    <p:sldId id="326" r:id="rId26"/>
    <p:sldId id="303" r:id="rId27"/>
    <p:sldId id="327" r:id="rId28"/>
    <p:sldId id="302" r:id="rId29"/>
    <p:sldId id="324" r:id="rId30"/>
    <p:sldId id="317" r:id="rId31"/>
    <p:sldId id="318" r:id="rId32"/>
    <p:sldId id="330" r:id="rId33"/>
    <p:sldId id="329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111" d="100"/>
          <a:sy n="111" d="100"/>
        </p:scale>
        <p:origin x="1620" y="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100ED77-7670-40CF-85CA-7E2F1F61DA96}" type="datetimeFigureOut">
              <a:rPr lang="en-GB"/>
              <a:pPr>
                <a:defRPr/>
              </a:pPr>
              <a:t>18/12/2018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92960B6-7489-452A-88EF-00BEF2BEEC7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425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844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4B44CA-C7CF-4D16-834C-761292B3A830}" type="datetimeFigureOut">
              <a:rPr lang="en-GB"/>
              <a:pPr>
                <a:defRPr/>
              </a:pPr>
              <a:t>18/12/2018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267358C-658E-4863-B479-8F38F635B77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087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hnny-lin.com/pyintro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Numpy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Handling Arrays in Python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Alison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Pamment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Sam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Pepler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Ag Stephens, Stephen Pascoe, Anabelle Guillory, Graham Parton, Esther Conway,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Wendy Garland, Alan Iwi, Matt Pritchard and Tommy Godfrey.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indexing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935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element addresses start with zero, so the first element of 1-D array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 </a:t>
            </a:r>
            <a:r>
              <a:rPr lang="en-US" altLang="en-US" sz="3200">
                <a:cs typeface="Calibri" panose="020F0502020204030204" pitchFamily="34" charset="0"/>
              </a:rPr>
              <a:t>is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a[0], </a:t>
            </a:r>
            <a:r>
              <a:rPr lang="en-US" altLang="en-US" sz="3200">
                <a:cs typeface="Calibri" panose="020F0502020204030204" pitchFamily="34" charset="0"/>
              </a:rPr>
              <a:t>the second is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a[1], </a:t>
            </a:r>
            <a:r>
              <a:rPr lang="en-US" altLang="en-US" sz="3200">
                <a:cs typeface="Calibri" panose="020F0502020204030204" pitchFamily="34" charset="0"/>
              </a:rPr>
              <a:t>etc.</a:t>
            </a:r>
            <a:endParaRPr lang="en-GB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you can reference elements starting from the end, e.g., element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a[-1] </a:t>
            </a:r>
            <a:r>
              <a:rPr lang="en-US" altLang="en-US" sz="3200">
                <a:cs typeface="Calibri" panose="020F0502020204030204" pitchFamily="34" charset="0"/>
              </a:rPr>
              <a:t>is the last element in a 1-D array.</a:t>
            </a:r>
          </a:p>
          <a:p>
            <a:pPr eaLnBrk="1" hangingPunct="1">
              <a:lnSpc>
                <a:spcPct val="100000"/>
              </a:lnSpc>
              <a:spcBef>
                <a:spcPts val="35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slicing</a:t>
            </a:r>
          </a:p>
        </p:txBody>
      </p:sp>
      <p:sp>
        <p:nvSpPr>
          <p:cNvPr id="12291" name="object 3"/>
          <p:cNvSpPr txBox="1">
            <a:spLocks noChangeArrowheads="1"/>
          </p:cNvSpPr>
          <p:nvPr/>
        </p:nvSpPr>
        <p:spPr bwMode="auto">
          <a:xfrm>
            <a:off x="539750" y="1268413"/>
            <a:ext cx="813593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Element addresses in a range are separated by a colon,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a[4:8]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The lower limit is inclusive, and the upper limit is exclusive,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a[1:4] </a:t>
            </a:r>
            <a:r>
              <a:rPr lang="en-US" altLang="en-US" sz="3200">
                <a:cs typeface="Calibri" panose="020F0502020204030204" pitchFamily="34" charset="0"/>
              </a:rPr>
              <a:t>contains </a:t>
            </a:r>
            <a:r>
              <a:rPr lang="en-US" altLang="en-US" sz="3200" i="1">
                <a:cs typeface="Calibri" panose="020F0502020204030204" pitchFamily="34" charset="0"/>
              </a:rPr>
              <a:t>second </a:t>
            </a:r>
            <a:r>
              <a:rPr lang="en-US" altLang="en-US" sz="3200">
                <a:cs typeface="Calibri" panose="020F0502020204030204" pitchFamily="34" charset="0"/>
              </a:rPr>
              <a:t>to </a:t>
            </a:r>
            <a:r>
              <a:rPr lang="en-US" altLang="en-US" sz="3200" i="1">
                <a:cs typeface="Calibri" panose="020F0502020204030204" pitchFamily="34" charset="0"/>
              </a:rPr>
              <a:t>fourth</a:t>
            </a:r>
            <a:r>
              <a:rPr lang="en-US" altLang="en-US" sz="3200">
                <a:cs typeface="Calibri" panose="020F0502020204030204" pitchFamily="34" charset="0"/>
              </a:rPr>
              <a:t> values of a.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If one of the limits is left out, the range is extended to the end of the range, e.g.: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a[:6] </a:t>
            </a:r>
            <a:r>
              <a:rPr lang="en-US" altLang="en-US" sz="3200">
                <a:cs typeface="Calibri" panose="020F0502020204030204" pitchFamily="34" charset="0"/>
              </a:rPr>
              <a:t>contains the first 6 elements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To specify all elements use a colon only: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indexing</a:t>
            </a:r>
          </a:p>
        </p:txBody>
      </p:sp>
      <p:sp>
        <p:nvSpPr>
          <p:cNvPr id="28675" name="object 5"/>
          <p:cNvSpPr>
            <a:spLocks noGrp="1"/>
          </p:cNvSpPr>
          <p:nvPr>
            <p:ph idx="1"/>
          </p:nvPr>
        </p:nvSpPr>
        <p:spPr>
          <a:xfrm>
            <a:off x="250825" y="1430338"/>
            <a:ext cx="8518525" cy="3827462"/>
          </a:xfrm>
        </p:spPr>
        <p:txBody>
          <a:bodyPr lIns="0" tIns="0" rIns="0" bIns="0">
            <a:spAutoFit/>
          </a:bodyPr>
          <a:lstStyle/>
          <a:p>
            <a:pPr marL="230188" indent="0">
              <a:buFont typeface="Arial" panose="020B0604020202020204" pitchFamily="34" charset="0"/>
              <a:buNone/>
            </a:pPr>
            <a:r>
              <a:rPr lang="en-US" altLang="en-US" sz="3200"/>
              <a:t>For multi-dimensional arrays, indexing between different dimensions is separated by commas.</a:t>
            </a:r>
          </a:p>
          <a:p>
            <a:pPr marL="230188" indent="0">
              <a:buFont typeface="Arial" panose="020B0604020202020204" pitchFamily="34" charset="0"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/>
              <a:t> The fastest varying dimension is the last index. Thus, a 2-D array is indexed [row, col].</a:t>
            </a:r>
            <a:endParaRPr lang="en-US" altLang="en-US" sz="320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/>
              <a:t> Slicing rules also work as applied for each dimension (e.g., a colon selects all elements in that dimension).</a:t>
            </a: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Grp="1"/>
          </p:cNvSpPr>
          <p:nvPr>
            <p:ph type="title"/>
          </p:nvPr>
        </p:nvSpPr>
        <p:spPr>
          <a:xfrm>
            <a:off x="457200" y="-169863"/>
            <a:ext cx="8229600" cy="2032001"/>
          </a:xfrm>
        </p:spPr>
        <p:txBody>
          <a:bodyPr/>
          <a:lstStyle/>
          <a:p>
            <a:r>
              <a:rPr lang="en-US" altLang="en-US" b="1"/>
              <a:t>Multi-dimensional array indexing</a:t>
            </a:r>
          </a:p>
        </p:txBody>
      </p:sp>
      <p:sp>
        <p:nvSpPr>
          <p:cNvPr id="30723" name="object 4"/>
          <p:cNvSpPr txBox="1">
            <a:spLocks noChangeArrowheads="1"/>
          </p:cNvSpPr>
          <p:nvPr/>
        </p:nvSpPr>
        <p:spPr bwMode="auto">
          <a:xfrm>
            <a:off x="446088" y="3584575"/>
            <a:ext cx="83026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What is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a[1,2] </a:t>
            </a:r>
            <a:r>
              <a:rPr lang="en-US" altLang="en-US" sz="3200">
                <a:cs typeface="Calibri" panose="020F0502020204030204" pitchFamily="34" charset="0"/>
              </a:rPr>
              <a:t>equal to? </a:t>
            </a:r>
            <a:r>
              <a:rPr lang="en-US" altLang="en-US" sz="3200">
                <a:ea typeface="MS Gothic" panose="020B0609070205080204" pitchFamily="49" charset="-128"/>
              </a:rPr>
              <a:t>a[1,:]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  <a:r>
              <a:rPr lang="en-US" altLang="en-US" sz="3200">
                <a:ea typeface="MS Gothic" panose="020B0609070205080204" pitchFamily="49" charset="-128"/>
              </a:rPr>
              <a:t>a[1,1:4]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363" y="1341438"/>
            <a:ext cx="8459787" cy="1908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3200" dirty="0">
                <a:latin typeface="+mn-lt"/>
                <a:cs typeface="Calibri" panose="020F0502020204030204" pitchFamily="34" charset="0"/>
              </a:rPr>
              <a:t>Consider the following example:</a:t>
            </a:r>
          </a:p>
          <a:p>
            <a:pPr eaLnBrk="1" fontAlgn="t" hangingPunct="1">
              <a:defRPr/>
            </a:pPr>
            <a:endParaRPr lang="en-GB" sz="1400" dirty="0">
              <a:latin typeface="+mn-lt"/>
              <a:cs typeface="Calibri" panose="020F0502020204030204" pitchFamily="34" charset="0"/>
            </a:endParaRPr>
          </a:p>
          <a:p>
            <a:pPr eaLnBrk="1" fontAlgn="t" hangingPunct="1"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-6.4, -2.2, 2.4], [1, 22, 4, 0.1, 5.3, -9],                  [3, 1, 2.1, 21, 1.1, -2]])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4581525"/>
            <a:ext cx="8459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2] 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4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a[1, :]   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[1, 22, 4, 0.1, 5.3, -9]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1:4]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[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22, 4, 0.1]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pPr algn="l"/>
            <a:r>
              <a:rPr lang="en-GB" altLang="en-US" b="1"/>
              <a:t>Interrogating arrays</a:t>
            </a:r>
            <a:endParaRPr lang="en-US" altLang="en-US" b="1"/>
          </a:p>
        </p:txBody>
      </p:sp>
      <p:sp>
        <p:nvSpPr>
          <p:cNvPr id="18435" name="object 3"/>
          <p:cNvSpPr>
            <a:spLocks noGrp="1"/>
          </p:cNvSpPr>
          <p:nvPr>
            <p:ph idx="1"/>
          </p:nvPr>
        </p:nvSpPr>
        <p:spPr>
          <a:xfrm>
            <a:off x="250825" y="1341438"/>
            <a:ext cx="8424863" cy="4476750"/>
          </a:xfrm>
        </p:spPr>
        <p:txBody>
          <a:bodyPr lIns="0" tIns="97241" rIns="0" bIns="0" rtlCol="0">
            <a:spAutoFit/>
          </a:bodyPr>
          <a:lstStyle/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Numpy has many functions</a:t>
            </a:r>
            <a:br>
              <a:rPr lang="en-US" altLang="en-US" sz="3200" dirty="0"/>
            </a:br>
            <a:r>
              <a:rPr lang="en-US" altLang="en-US" sz="3200" dirty="0"/>
              <a:t>that give info about arrays.</a:t>
            </a:r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en-US" sz="3200" dirty="0"/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Examples for array "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/>
              <a:t>" (assuming </a:t>
            </a:r>
            <a:br>
              <a:rPr lang="en-US" altLang="en-US" sz="3200" dirty="0"/>
            </a:br>
            <a:r>
              <a:rPr lang="en-US" altLang="en-US" sz="3200" dirty="0"/>
              <a:t>you imported </a:t>
            </a:r>
            <a:r>
              <a:rPr lang="en-US" altLang="en-US" sz="3200" dirty="0" err="1"/>
              <a:t>numpy</a:t>
            </a:r>
            <a:r>
              <a:rPr lang="en-US" altLang="en-US" sz="3200" dirty="0"/>
              <a:t> as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en-US" sz="3200" dirty="0"/>
              <a:t>):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Shape: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np.shape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Rank (number of dimensions):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np.ndim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spc="-79" dirty="0"/>
              <a:t>Number of</a:t>
            </a:r>
            <a:r>
              <a:rPr lang="en-GB" sz="2400" spc="30" dirty="0"/>
              <a:t> </a:t>
            </a:r>
            <a:r>
              <a:rPr lang="en-GB" sz="2400" spc="-129" dirty="0"/>
              <a:t>elem</a:t>
            </a:r>
            <a:r>
              <a:rPr lang="en-GB" sz="2400" spc="-109" dirty="0"/>
              <a:t>ents</a:t>
            </a:r>
            <a:r>
              <a:rPr lang="en-GB" sz="2400" spc="-99" dirty="0"/>
              <a:t>: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sz="2400" i="1" dirty="0">
                <a:cs typeface="Courier New" panose="02070309020205020404" pitchFamily="49" charset="0"/>
                <a:sym typeface="Wingdings" panose="05000000000000000000" pitchFamily="2" charset="2"/>
              </a:rPr>
              <a:t>don't use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len</a:t>
            </a:r>
            <a:endParaRPr lang="en-GB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dirty="0">
                <a:cs typeface="Courier New" panose="02070309020205020404" pitchFamily="49" charset="0"/>
              </a:rPr>
              <a:t>Maximum: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GB" sz="2400" dirty="0">
                <a:cs typeface="Courier New" panose="02070309020205020404" pitchFamily="49" charset="0"/>
              </a:rPr>
              <a:t>   Similarly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/>
          <a:stretch>
            <a:fillRect/>
          </a:stretch>
        </p:blipFill>
        <p:spPr bwMode="auto">
          <a:xfrm>
            <a:off x="5867400" y="333375"/>
            <a:ext cx="26257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manipulation</a:t>
            </a:r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395288" y="1700213"/>
            <a:ext cx="84248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There are many functions to manipulate arrays,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Reshape the array: e.g.,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np.reshape(a, (2,3))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Transpose the array:     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np.transpose(a)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Flatten to a 1-D array: 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np.ravel(a)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Concatenate arrays: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np.concatenate((a,b))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Repeat array elements: e.g.,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np.repeat(a, 3)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76275"/>
          </a:xfrm>
        </p:spPr>
        <p:txBody>
          <a:bodyPr/>
          <a:lstStyle/>
          <a:p>
            <a:r>
              <a:rPr lang="en-US" altLang="en-US" b="1"/>
              <a:t>Arrays as objects</a:t>
            </a:r>
          </a:p>
        </p:txBody>
      </p:sp>
      <p:sp>
        <p:nvSpPr>
          <p:cNvPr id="36867" name="object 3"/>
          <p:cNvSpPr txBox="1">
            <a:spLocks noChangeArrowheads="1"/>
          </p:cNvSpPr>
          <p:nvPr/>
        </p:nvSpPr>
        <p:spPr bwMode="auto">
          <a:xfrm>
            <a:off x="395288" y="1108075"/>
            <a:ext cx="84248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Arrays have methods or attributes, including equivalents of the more commonly used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 dirty="0">
                <a:cs typeface="Calibri" panose="020F0502020204030204" pitchFamily="34" charset="0"/>
              </a:rPr>
              <a:t> functions,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a.shape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np.shape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a.max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    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np.max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a.repeat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(3) 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np.repeat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(a,3)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as well as various others,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a.dtype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  <a:t>interrogate data type</a:t>
            </a:r>
            <a: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b =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a.astype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(np.int32) 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  <a:t>convert data type</a:t>
            </a:r>
            <a:br>
              <a:rPr lang="en-US" altLang="en-US" sz="2800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altLang="en-US" i="1" dirty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although </a:t>
            </a:r>
            <a:r>
              <a:rPr lang="en-US" altLang="en-US" sz="2800" dirty="0">
                <a:cs typeface="Calibri" panose="020F0502020204030204" pitchFamily="34" charset="0"/>
              </a:rPr>
              <a:t>much else exists only as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 dirty="0">
                <a:cs typeface="Calibri" panose="020F0502020204030204" pitchFamily="34" charset="0"/>
              </a:rPr>
              <a:t> , e.g.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np.average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altLang="en-US" sz="2800" dirty="0"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8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a.average</a:t>
            </a:r>
            <a:r>
              <a:rPr lang="en-US" altLang="en-US" sz="2800" i="1" dirty="0">
                <a:cs typeface="Calibri" panose="020F0502020204030204" pitchFamily="34" charset="0"/>
                <a:sym typeface="Wingdings" panose="05000000000000000000" pitchFamily="2" charset="2"/>
              </a:rPr>
              <a:t> doesn't exist</a:t>
            </a:r>
            <a:endParaRPr lang="en-US" altLang="en-US" sz="2800" i="1" dirty="0"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08513" y="557688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6867" idx="2"/>
          </p:cNvCxnSpPr>
          <p:nvPr/>
        </p:nvCxnSpPr>
        <p:spPr>
          <a:xfrm flipH="1">
            <a:off x="4608513" y="555783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676275"/>
          </a:xfrm>
        </p:spPr>
        <p:txBody>
          <a:bodyPr/>
          <a:lstStyle/>
          <a:p>
            <a:r>
              <a:rPr lang="en-US" altLang="en-US" b="1"/>
              <a:t>meshgrid</a:t>
            </a:r>
          </a:p>
        </p:txBody>
      </p:sp>
      <p:sp>
        <p:nvSpPr>
          <p:cNvPr id="3" name="object 3"/>
          <p:cNvSpPr txBox="1">
            <a:spLocks noChangeArrowheads="1"/>
          </p:cNvSpPr>
          <p:nvPr/>
        </p:nvSpPr>
        <p:spPr bwMode="auto">
          <a:xfrm>
            <a:off x="468313" y="1052513"/>
            <a:ext cx="85677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A common task is to generate a pair of arrays which represent the coordinates of our data. When the orthogonal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1d coordinate arrays already exist, numpy's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altLang="en-US">
                <a:cs typeface="Calibri" panose="020F0502020204030204" pitchFamily="34" charset="0"/>
              </a:rPr>
              <a:t> function is very useful: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x_g = np.linspace(0, 9,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y_g = np.linspace(-8, 4,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x2d, y2d = np.meshgrid(x_g, y_g)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(y2d)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[[-8. -8. -8.]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[-2. -2. -2.]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[ 4.  4.  4.]]</a:t>
            </a:r>
          </a:p>
        </p:txBody>
      </p:sp>
      <p:sp>
        <p:nvSpPr>
          <p:cNvPr id="2" name="Pentagon 1"/>
          <p:cNvSpPr/>
          <p:nvPr/>
        </p:nvSpPr>
        <p:spPr>
          <a:xfrm flipH="1">
            <a:off x="3419475" y="4005263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X-values for each cell in a grid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3419475" y="5141913"/>
            <a:ext cx="3384550" cy="64928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Y-values for each cell in a grid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8313" y="2205038"/>
            <a:ext cx="8229600" cy="1143000"/>
          </a:xfrm>
        </p:spPr>
        <p:txBody>
          <a:bodyPr/>
          <a:lstStyle/>
          <a:p>
            <a:r>
              <a:rPr lang="en-GB" altLang="en-US" b="1"/>
              <a:t>Let's start doing some calculations with arrays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3" name="object 3"/>
          <p:cNvSpPr txBox="1"/>
          <p:nvPr/>
        </p:nvSpPr>
        <p:spPr>
          <a:xfrm>
            <a:off x="755576" y="2204864"/>
            <a:ext cx="7488238" cy="153888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spc="-1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[3, 1, 2.1, 21]])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([[4, 1.2, -4, 9.1],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[6, 21, 1.5, -27]])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825" y="1484313"/>
            <a:ext cx="8642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179" eaLnBrk="1" hangingPunct="1"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GB"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ys</a:t>
            </a:r>
            <a:r>
              <a:rPr lang="en-GB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together,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element-</a:t>
            </a:r>
            <a:r>
              <a:rPr lang="en-GB" sz="2800" spc="-16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y-element: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With special thanks to…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b="1" dirty="0"/>
              <a:t>Johnny Lin</a:t>
            </a:r>
            <a:r>
              <a:rPr lang="en-GB" altLang="en-US" sz="2800" dirty="0"/>
              <a:t> </a:t>
            </a:r>
            <a:r>
              <a:rPr lang="en-GB" altLang="en-US" sz="2800" dirty="0" smtClean="0"/>
              <a:t>wrote </a:t>
            </a:r>
            <a:r>
              <a:rPr lang="en-GB" altLang="en-US" sz="2800" dirty="0"/>
              <a:t>a great python/atmospheric science </a:t>
            </a:r>
            <a:r>
              <a:rPr lang="en-GB" altLang="en-US" sz="2800" dirty="0" smtClean="0"/>
              <a:t>book </a:t>
            </a:r>
            <a:r>
              <a:rPr lang="en-GB" altLang="en-US" sz="2800" dirty="0"/>
              <a:t>with exercises, examples, presentations, books etc</a:t>
            </a:r>
            <a:r>
              <a:rPr lang="en-GB" altLang="en-US" sz="28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dirty="0" smtClean="0"/>
              <a:t>It is Python 2 however.</a:t>
            </a:r>
            <a:endParaRPr lang="en-GB" alt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dirty="0">
                <a:cs typeface="Courier New" panose="02070309020205020404" pitchFamily="49" charset="0"/>
              </a:rPr>
              <a:t>Much of this is borrowed </a:t>
            </a:r>
            <a:br>
              <a:rPr lang="en-GB" altLang="en-US" sz="2800" dirty="0">
                <a:cs typeface="Courier New" panose="02070309020205020404" pitchFamily="49" charset="0"/>
              </a:rPr>
            </a:br>
            <a:r>
              <a:rPr lang="en-GB" altLang="en-US" sz="2800" dirty="0">
                <a:cs typeface="Courier New" panose="02070309020205020404" pitchFamily="49" charset="0"/>
              </a:rPr>
              <a:t>from...</a:t>
            </a:r>
            <a:endParaRPr lang="en-GB" altLang="en-US" sz="2800" dirty="0"/>
          </a:p>
        </p:txBody>
      </p:sp>
      <p:sp>
        <p:nvSpPr>
          <p:cNvPr id="9220" name="AutoShape 5" descr="http://static.lulu.com/browse/product_thumbnail.php?productId=20343907&amp;resolution=32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cs typeface="Calibri" panose="020F0502020204030204" pitchFamily="34" charset="0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9083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Content Placeholder 2"/>
          <p:cNvSpPr txBox="1">
            <a:spLocks/>
          </p:cNvSpPr>
          <p:nvPr/>
        </p:nvSpPr>
        <p:spPr bwMode="auto">
          <a:xfrm>
            <a:off x="219075" y="5373688"/>
            <a:ext cx="817562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en-US" sz="3200" dirty="0">
                <a:cs typeface="Calibri" panose="020F0502020204030204" pitchFamily="34" charset="0"/>
                <a:hlinkClick r:id="rId3"/>
              </a:rPr>
              <a:t>https://www.johnny-lin.com/pyintro</a:t>
            </a:r>
            <a:r>
              <a:rPr lang="en-GB" altLang="en-US" sz="3200" dirty="0" smtClean="0">
                <a:cs typeface="Calibri" panose="020F0502020204030204" pitchFamily="34" charset="0"/>
                <a:hlinkClick r:id="rId3"/>
              </a:rPr>
              <a:t>/</a:t>
            </a:r>
            <a:endParaRPr lang="en-GB" altLang="en-US"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</a:p>
        </p:txBody>
      </p:sp>
      <p:sp>
        <p:nvSpPr>
          <p:cNvPr id="25603" name="object 3"/>
          <p:cNvSpPr txBox="1">
            <a:spLocks noChangeArrowheads="1"/>
          </p:cNvSpPr>
          <p:nvPr/>
        </p:nvSpPr>
        <p:spPr bwMode="auto">
          <a:xfrm>
            <a:off x="323850" y="2924175"/>
            <a:ext cx="820896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66713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Operand shapes are automatically checked for compatibility.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You do not need to know the rank of the arrays ahead of time, so the same line of code works on arrays of any dimension.</a:t>
            </a:r>
          </a:p>
          <a:p>
            <a:pPr eaLnBrk="1" hangingPunct="1">
              <a:lnSpc>
                <a:spcPct val="100000"/>
              </a:lnSpc>
              <a:spcBef>
                <a:spcPts val="65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This makes them </a:t>
            </a:r>
            <a:r>
              <a:rPr lang="en-US" altLang="en-US" sz="3200" i="1" dirty="0">
                <a:cs typeface="Calibri" panose="020F0502020204030204" pitchFamily="34" charset="0"/>
              </a:rPr>
              <a:t>much faster </a:t>
            </a:r>
            <a:r>
              <a:rPr lang="en-US" altLang="en-US" sz="3200" dirty="0">
                <a:cs typeface="Calibri" panose="020F0502020204030204" pitchFamily="34" charset="0"/>
              </a:rPr>
              <a:t>than loops.</a:t>
            </a:r>
          </a:p>
        </p:txBody>
      </p:sp>
      <p:sp>
        <p:nvSpPr>
          <p:cNvPr id="25604" name="object 4"/>
          <p:cNvSpPr txBox="1">
            <a:spLocks noChangeArrowheads="1"/>
          </p:cNvSpPr>
          <p:nvPr/>
        </p:nvSpPr>
        <p:spPr bwMode="auto">
          <a:xfrm>
            <a:off x="1763713" y="1700213"/>
            <a:ext cx="59340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product_ab = a * b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5462588" y="1557338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/>
              <a:t>It's a one liner!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468313" y="1916113"/>
            <a:ext cx="8207375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23813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Often, you will want to do calculations on an array that involves conditions. For example:</a:t>
            </a:r>
            <a:br>
              <a:rPr lang="en-US" altLang="en-US" dirty="0">
                <a:cs typeface="Calibri" panose="020F0502020204030204" pitchFamily="34" charset="0"/>
              </a:rPr>
            </a:br>
            <a:endParaRPr lang="en-US" altLang="en-US" sz="1400" dirty="0"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175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You have a 2-D array and you want to </a:t>
            </a:r>
            <a:r>
              <a:rPr lang="en-US" altLang="en-US" i="1" dirty="0">
                <a:solidFill>
                  <a:srgbClr val="FF0000"/>
                </a:solidFill>
                <a:cs typeface="Calibri" panose="020F0502020204030204" pitchFamily="34" charset="0"/>
              </a:rPr>
              <a:t>double each value </a:t>
            </a:r>
            <a:r>
              <a:rPr lang="en-US" altLang="en-US" dirty="0">
                <a:cs typeface="Calibri" panose="020F0502020204030204" pitchFamily="34" charset="0"/>
              </a:rPr>
              <a:t>when the element is between 5 and 10, and set to zero when it is not. 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2227" name="object 3"/>
          <p:cNvSpPr txBox="1">
            <a:spLocks noChangeArrowheads="1"/>
          </p:cNvSpPr>
          <p:nvPr/>
        </p:nvSpPr>
        <p:spPr bwMode="auto">
          <a:xfrm>
            <a:off x="684213" y="1628775"/>
            <a:ext cx="78486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Comparison operators (implemented either as operators or functions) act element-wise, and return a Boolean array. For instance: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213" y="2997200"/>
            <a:ext cx="7151687" cy="87312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a &gt; 5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spcBef>
                <a:spcPts val="69"/>
              </a:spcBef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GB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.greater(a, 5)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9" name="object 7"/>
          <p:cNvSpPr txBox="1">
            <a:spLocks noChangeArrowheads="1"/>
          </p:cNvSpPr>
          <p:nvPr/>
        </p:nvSpPr>
        <p:spPr bwMode="auto">
          <a:xfrm>
            <a:off x="730250" y="4076700"/>
            <a:ext cx="74120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Boolean operators are provided which also act element-wise, e.g.: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np.logical_not(a &gt; 3) np.logical_and(a &gt; 3, a &lt; 5)</a:t>
            </a: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4275" name="object 3"/>
          <p:cNvSpPr txBox="1">
            <a:spLocks noChangeArrowheads="1"/>
          </p:cNvSpPr>
          <p:nvPr/>
        </p:nvSpPr>
        <p:spPr bwMode="auto">
          <a:xfrm>
            <a:off x="684213" y="1970088"/>
            <a:ext cx="77676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The 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where</a:t>
            </a:r>
            <a:r>
              <a:rPr lang="en-US" altLang="en-US" sz="2800" dirty="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</a:rPr>
              <a:t>function tests any condition and applies operations for true and false cases,</a:t>
            </a:r>
            <a:br>
              <a:rPr lang="en-US" altLang="en-US" sz="2800" dirty="0">
                <a:cs typeface="Calibri" panose="020F0502020204030204" pitchFamily="34" charset="0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as specified, on an element-wise basis.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Our use case can be coded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6" name="object 4"/>
          <p:cNvSpPr txBox="1">
            <a:spLocks noChangeArrowheads="1"/>
          </p:cNvSpPr>
          <p:nvPr/>
        </p:nvSpPr>
        <p:spPr bwMode="auto">
          <a:xfrm>
            <a:off x="611188" y="4592638"/>
            <a:ext cx="83073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np.logical_and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 &gt; 5, a &lt; 10)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(condition, a * 2, 0)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8675" name="object 5"/>
          <p:cNvSpPr txBox="1">
            <a:spLocks noChangeArrowheads="1"/>
          </p:cNvSpPr>
          <p:nvPr/>
        </p:nvSpPr>
        <p:spPr bwMode="auto">
          <a:xfrm>
            <a:off x="468313" y="1700213"/>
            <a:ext cx="8424862" cy="378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The code implements the example we saw previously: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have a 2-D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want to return an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answer</a:t>
            </a:r>
            <a:r>
              <a:rPr lang="en-US" altLang="en-US" dirty="0">
                <a:ea typeface="MS Gothic" pitchFamily="49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which is: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double each value when the element is &gt; 5 and &lt; 10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zero when it is not</a:t>
            </a:r>
          </a:p>
          <a:p>
            <a:pPr indent="0" eaLnBrk="1" hangingPunct="1">
              <a:lnSpc>
                <a:spcPct val="103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This is both clean and fast.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Additional array 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23850" y="549275"/>
            <a:ext cx="8229600" cy="5197475"/>
          </a:xfrm>
        </p:spPr>
        <p:txBody>
          <a:bodyPr lIns="0" tIns="921324" rIns="0" bIns="0" rtlCol="0">
            <a:spAutoFit/>
          </a:bodyPr>
          <a:lstStyle/>
          <a:p>
            <a:pPr marL="279400" fontAlgn="auto">
              <a:spcAft>
                <a:spcPts val="0"/>
              </a:spcAft>
              <a:defRPr/>
            </a:pPr>
            <a:r>
              <a:rPr lang="en-US" altLang="en-US" sz="2800" dirty="0"/>
              <a:t>Basic mathematical functions: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np.interp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Basic statistical functions: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np.correlate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/>
              <a:t>   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np.histogram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800" dirty="0"/>
              <a:t>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np.hamming</a:t>
            </a:r>
            <a:r>
              <a:rPr lang="en-US" altLang="en-US" sz="2800" dirty="0"/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NumPy has a lot of stuff! For more info, use: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(np)</a:t>
            </a:r>
            <a:r>
              <a:rPr lang="en-US" altLang="en-US" sz="2800" spc="40" dirty="0">
                <a:latin typeface="+mj-lt"/>
                <a:cs typeface="Courier New" panose="02070309020205020404" pitchFamily="49" charset="0"/>
              </a:rPr>
              <a:t> and 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help(np)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np.x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800" dirty="0"/>
              <a:t>where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ea typeface="MS Gothic" pitchFamily="49" charset="-128"/>
              </a:rPr>
              <a:t> </a:t>
            </a:r>
            <a:r>
              <a:rPr lang="en-US" altLang="en-US" sz="2800" dirty="0"/>
              <a:t>is the name of a function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err="1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dir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(a)</a:t>
            </a:r>
            <a:r>
              <a:rPr lang="en-US" altLang="en-US" sz="2800" dirty="0">
                <a:ea typeface="MS Gothic" pitchFamily="49" charset="-128"/>
              </a:rPr>
              <a:t>and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help(a)</a:t>
            </a:r>
            <a:r>
              <a:rPr lang="en-US" altLang="en-US" sz="2800" dirty="0">
                <a:ea typeface="MS Gothic" pitchFamily="49" charset="-128"/>
              </a:rPr>
              <a:t>, where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  <a:r>
              <a:rPr lang="en-US" altLang="en-US" sz="2800" dirty="0">
                <a:ea typeface="MS Gothic" pitchFamily="49" charset="-128"/>
              </a:rPr>
              <a:t> is the name of an array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2"/>
          <p:cNvSpPr>
            <a:spLocks noGrp="1"/>
          </p:cNvSpPr>
          <p:nvPr>
            <p:ph type="title"/>
          </p:nvPr>
        </p:nvSpPr>
        <p:spPr>
          <a:xfrm>
            <a:off x="395288" y="2636838"/>
            <a:ext cx="8229600" cy="1354137"/>
          </a:xfrm>
        </p:spPr>
        <p:txBody>
          <a:bodyPr/>
          <a:lstStyle/>
          <a:p>
            <a:r>
              <a:rPr lang="en-GB" altLang="en-US" b="1"/>
              <a:t>Handling missing values</a:t>
            </a:r>
            <a:br>
              <a:rPr lang="en-GB" altLang="en-US" b="1"/>
            </a:br>
            <a:r>
              <a:rPr lang="en-GB" altLang="en-US" b="1"/>
              <a:t>(using masked arrays)</a:t>
            </a:r>
            <a:endParaRPr lang="en-US" altLang="en-US" b="1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Introducing a masked array</a:t>
            </a:r>
            <a:endParaRPr lang="en-US" altLang="en-US" b="1"/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468313" y="1341438"/>
            <a:ext cx="84963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</a:t>
            </a:r>
            <a:r>
              <a:rPr lang="en-GB" altLang="en-US" sz="2800" b="1" dirty="0">
                <a:cs typeface="Calibri" panose="020F0502020204030204" pitchFamily="34" charset="0"/>
              </a:rPr>
              <a:t> masked array </a:t>
            </a:r>
            <a:r>
              <a:rPr lang="en-GB" altLang="en-US" sz="2800" dirty="0">
                <a:cs typeface="Calibri" panose="020F0502020204030204" pitchFamily="34" charset="0"/>
              </a:rPr>
              <a:t>includes: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 mask of </a:t>
            </a:r>
            <a:r>
              <a:rPr lang="en-GB" altLang="en-US" sz="2800" i="1" dirty="0">
                <a:cs typeface="Calibri" panose="020F0502020204030204" pitchFamily="34" charset="0"/>
              </a:rPr>
              <a:t>bad values </a:t>
            </a:r>
            <a:r>
              <a:rPr lang="en-GB" altLang="en-US" sz="2800" dirty="0">
                <a:cs typeface="Calibri" panose="020F0502020204030204" pitchFamily="34" charset="0"/>
              </a:rPr>
              <a:t>travels with the array.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Those elements deemed bad are treated as if they did not exist.  Operations using the array automatically utilise the mask of bad values.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Typically bad values may represent something like a </a:t>
            </a:r>
            <a:r>
              <a:rPr lang="en-GB" altLang="en-US" sz="2800" b="1" dirty="0">
                <a:cs typeface="Calibri" panose="020F0502020204030204" pitchFamily="34" charset="0"/>
              </a:rPr>
              <a:t>land mask </a:t>
            </a:r>
            <a:r>
              <a:rPr lang="en-GB" altLang="en-US" sz="2800" dirty="0">
                <a:cs typeface="Calibri" panose="020F0502020204030204" pitchFamily="34" charset="0"/>
              </a:rPr>
              <a:t>(e.g. </a:t>
            </a:r>
            <a:r>
              <a:rPr lang="en-GB" altLang="en-US" sz="2800" i="1" dirty="0">
                <a:cs typeface="Calibri" panose="020F0502020204030204" pitchFamily="34" charset="0"/>
              </a:rPr>
              <a:t>sea surface temperature </a:t>
            </a:r>
            <a:r>
              <a:rPr lang="en-GB" altLang="en-US" sz="2800" dirty="0">
                <a:cs typeface="Calibri" panose="020F0502020204030204" pitchFamily="34" charset="0"/>
              </a:rPr>
              <a:t>only exists where there is ocean).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Comparing arrays and masked arrays</a:t>
            </a:r>
          </a:p>
        </p:txBody>
      </p:sp>
      <p:sp>
        <p:nvSpPr>
          <p:cNvPr id="5" name="object 3"/>
          <p:cNvSpPr/>
          <p:nvPr/>
        </p:nvSpPr>
        <p:spPr>
          <a:xfrm>
            <a:off x="539552" y="1904256"/>
            <a:ext cx="8028431" cy="2667744"/>
          </a:xfrm>
          <a:prstGeom prst="rect">
            <a:avLst/>
          </a:prstGeom>
          <a:blipFill>
            <a:blip r:embed="rId3" cstate="print"/>
            <a:srcRect/>
            <a:stretch>
              <a:fillRect t="-1" b="-80846"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bject 3"/>
          <p:cNvSpPr txBox="1">
            <a:spLocks noChangeArrowheads="1"/>
          </p:cNvSpPr>
          <p:nvPr/>
        </p:nvSpPr>
        <p:spPr bwMode="auto">
          <a:xfrm>
            <a:off x="827088" y="1700213"/>
            <a:ext cx="74898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All functions are part of the 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numpy.ma</a:t>
            </a:r>
            <a:r>
              <a:rPr lang="en-US" altLang="en-US" sz="280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</a:rPr>
              <a:t>submodule. 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/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In these examples, assume that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 import that submodule with: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numpy.ma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MA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and NumPy is imported as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np</a:t>
            </a:r>
            <a:endParaRPr lang="en-US" altLang="en-US" sz="2800">
              <a:cs typeface="Calibri" panose="020F0502020204030204" pitchFamily="34" charset="0"/>
            </a:endParaRPr>
          </a:p>
        </p:txBody>
      </p:sp>
      <p:sp>
        <p:nvSpPr>
          <p:cNvPr id="66563" name="object 2"/>
          <p:cNvSpPr txBox="1">
            <a:spLocks/>
          </p:cNvSpPr>
          <p:nvPr/>
        </p:nvSpPr>
        <p:spPr bwMode="auto">
          <a:xfrm>
            <a:off x="457200" y="2603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sz="4000" b="1"/>
              <a:t>What is an array</a:t>
            </a:r>
            <a:r>
              <a:rPr lang="en-GB" altLang="en-US" sz="4000" b="1"/>
              <a:t>?</a:t>
            </a:r>
            <a:endParaRPr lang="en-US" altLang="en-US" sz="4000" b="1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082925"/>
          </a:xfrm>
        </p:spPr>
        <p:txBody>
          <a:bodyPr lIns="0" tIns="228976" rIns="0" bIns="0" rtlCol="0">
            <a:spAutoFit/>
          </a:bodyPr>
          <a:lstStyle/>
          <a:p>
            <a:pPr marL="280746" fontAlgn="auto">
              <a:spcAft>
                <a:spcPts val="0"/>
              </a:spcAft>
              <a:defRPr/>
            </a:pPr>
            <a:r>
              <a:rPr sz="3200" spc="10" dirty="0"/>
              <a:t>An</a:t>
            </a:r>
            <a:r>
              <a:rPr sz="3200" spc="30" dirty="0"/>
              <a:t> </a:t>
            </a:r>
            <a:r>
              <a:rPr sz="3200" b="1" spc="-178" dirty="0"/>
              <a:t>a</a:t>
            </a:r>
            <a:r>
              <a:rPr sz="3200" b="1" spc="-69" dirty="0"/>
              <a:t>rr</a:t>
            </a:r>
            <a:r>
              <a:rPr sz="3200" b="1" spc="-159" dirty="0"/>
              <a:t>a</a:t>
            </a:r>
            <a:r>
              <a:rPr sz="3200" b="1" spc="-99" dirty="0"/>
              <a:t>y</a:t>
            </a:r>
            <a:r>
              <a:rPr sz="3200" spc="30" dirty="0"/>
              <a:t> </a:t>
            </a:r>
            <a:r>
              <a:rPr sz="3200" spc="-69" dirty="0"/>
              <a:t>is</a:t>
            </a:r>
            <a:r>
              <a:rPr sz="3200" spc="30" dirty="0"/>
              <a:t> </a:t>
            </a:r>
            <a:r>
              <a:rPr sz="3200" dirty="0"/>
              <a:t>li</a:t>
            </a:r>
            <a:r>
              <a:rPr sz="3200" spc="-59" dirty="0"/>
              <a:t>k</a:t>
            </a:r>
            <a:r>
              <a:rPr sz="3200" spc="-198" dirty="0"/>
              <a:t>e</a:t>
            </a:r>
            <a:r>
              <a:rPr sz="3200" spc="40" dirty="0"/>
              <a:t> </a:t>
            </a:r>
            <a:r>
              <a:rPr sz="3200" spc="-119" dirty="0"/>
              <a:t>a</a:t>
            </a:r>
            <a:r>
              <a:rPr sz="3200" spc="30" dirty="0"/>
              <a:t> </a:t>
            </a:r>
            <a:r>
              <a:rPr sz="3200" spc="-30" dirty="0"/>
              <a:t>list</a:t>
            </a:r>
            <a:r>
              <a:rPr sz="3200" spc="30" dirty="0"/>
              <a:t> </a:t>
            </a:r>
            <a:r>
              <a:rPr sz="3200" spc="-109" dirty="0"/>
              <a:t>except:</a:t>
            </a:r>
            <a:endParaRPr lang="en-GB" sz="3200" dirty="0">
              <a:cs typeface="Calibri" panose="020F0502020204030204" pitchFamily="34" charset="0"/>
            </a:endParaRPr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40" dirty="0"/>
              <a:t>All</a:t>
            </a:r>
            <a:r>
              <a:rPr sz="3200" spc="30" dirty="0"/>
              <a:t> </a:t>
            </a:r>
            <a:r>
              <a:rPr sz="3200" spc="-99" dirty="0"/>
              <a:t>elements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69" dirty="0"/>
              <a:t>of</a:t>
            </a:r>
            <a:r>
              <a:rPr sz="3200" spc="40" dirty="0"/>
              <a:t> </a:t>
            </a:r>
            <a:r>
              <a:rPr sz="3200" spc="-79" dirty="0"/>
              <a:t>the</a:t>
            </a:r>
            <a:r>
              <a:rPr sz="3200" spc="30" dirty="0"/>
              <a:t> </a:t>
            </a:r>
            <a:r>
              <a:rPr sz="3200" spc="-129" dirty="0"/>
              <a:t>same</a:t>
            </a:r>
            <a:r>
              <a:rPr sz="3200" spc="30" dirty="0"/>
              <a:t> </a:t>
            </a:r>
            <a:r>
              <a:rPr sz="3200" spc="-20" dirty="0"/>
              <a:t>t</a:t>
            </a:r>
            <a:r>
              <a:rPr sz="3200" spc="-79" dirty="0"/>
              <a:t>y</a:t>
            </a:r>
            <a:r>
              <a:rPr sz="3200" spc="-40" dirty="0"/>
              <a:t>p</a:t>
            </a:r>
            <a:r>
              <a:rPr sz="3200" spc="-119" dirty="0"/>
              <a:t>e,</a:t>
            </a:r>
            <a:r>
              <a:rPr sz="3200" spc="40" dirty="0"/>
              <a:t> </a:t>
            </a:r>
            <a:r>
              <a:rPr sz="3200" spc="-119" dirty="0"/>
              <a:t>so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40" dirty="0"/>
              <a:t>with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-69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89" dirty="0"/>
              <a:t>much</a:t>
            </a:r>
            <a:r>
              <a:rPr sz="3200" spc="30" dirty="0"/>
              <a:t> </a:t>
            </a:r>
            <a:r>
              <a:rPr sz="3200" spc="-79" dirty="0"/>
              <a:t>faster.</a:t>
            </a:r>
            <a:endParaRPr lang="en-GB" sz="3200" spc="-7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50" dirty="0"/>
              <a:t>Multi-dimensional</a:t>
            </a:r>
            <a:r>
              <a:rPr sz="3200" spc="5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119" dirty="0"/>
              <a:t>m</a:t>
            </a:r>
            <a:r>
              <a:rPr sz="3200" spc="-139" dirty="0"/>
              <a:t>o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79" dirty="0"/>
              <a:t>cle</a:t>
            </a:r>
            <a:r>
              <a:rPr sz="3200" spc="-159" dirty="0"/>
              <a:t>a</a:t>
            </a:r>
            <a:r>
              <a:rPr sz="3200" spc="-40" dirty="0"/>
              <a:t>rly</a:t>
            </a:r>
            <a:r>
              <a:rPr sz="3200" spc="4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rted.</a:t>
            </a:r>
            <a:endParaRPr lang="en-GB" sz="3200" spc="-5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20" dirty="0"/>
              <a:t>Arr</a:t>
            </a:r>
            <a:r>
              <a:rPr sz="3200" spc="-89" dirty="0"/>
              <a:t>a</a:t>
            </a:r>
            <a:r>
              <a:rPr sz="3200" spc="-79" dirty="0"/>
              <a:t>y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</a:t>
            </a:r>
            <a:endParaRPr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bject 3"/>
          <p:cNvSpPr txBox="1">
            <a:spLocks noChangeArrowheads="1"/>
          </p:cNvSpPr>
          <p:nvPr/>
        </p:nvSpPr>
        <p:spPr bwMode="auto">
          <a:xfrm>
            <a:off x="576263" y="1479550"/>
            <a:ext cx="82296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Make a masked array by explicitly specifying a  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mask (missing values have mask = True):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263" y="2708275"/>
            <a:ext cx="7883525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400" spc="9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sz="2400" spc="59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3],</a:t>
            </a:r>
            <a:endParaRPr lang="en-GB" sz="2400" spc="20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mask=[True,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39" dirty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False]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2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2</a:t>
            </a:r>
          </a:p>
        </p:txBody>
      </p:sp>
      <p:sp>
        <p:nvSpPr>
          <p:cNvPr id="6" name="object 3"/>
          <p:cNvSpPr txBox="1">
            <a:spLocks noChangeArrowheads="1"/>
          </p:cNvSpPr>
          <p:nvPr/>
        </p:nvSpPr>
        <p:spPr bwMode="auto">
          <a:xfrm>
            <a:off x="468313" y="4032250"/>
            <a:ext cx="7991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masked_array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[-- -- 3],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[ True  </a:t>
            </a: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999999)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	</a:t>
            </a:r>
            <a:r>
              <a:rPr lang="en-GB" altLang="en-US" sz="2400" i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discussed later</a:t>
            </a:r>
            <a:endParaRPr lang="en-GB" altLang="en-US" sz="2400" i="1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40200" y="5589588"/>
            <a:ext cx="1655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 lIns="0" tIns="0" rIns="0" bIns="0" rtlCol="0">
            <a:spAutoFit/>
          </a:bodyPr>
          <a:lstStyle/>
          <a:p>
            <a:pPr marL="25179" fontAlgn="auto">
              <a:spcAft>
                <a:spcPts val="0"/>
              </a:spcAft>
              <a:defRPr/>
            </a:pPr>
            <a:r>
              <a:rPr lang="en-GB" b="1" spc="-109" dirty="0"/>
              <a:t>Constructing Masked arrays 3</a:t>
            </a:r>
            <a:endParaRPr b="1" spc="-287" dirty="0"/>
          </a:p>
        </p:txBody>
      </p:sp>
      <p:sp>
        <p:nvSpPr>
          <p:cNvPr id="3" name="object 3"/>
          <p:cNvSpPr txBox="1"/>
          <p:nvPr/>
        </p:nvSpPr>
        <p:spPr>
          <a:xfrm>
            <a:off x="842963" y="1484313"/>
            <a:ext cx="7426325" cy="862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value: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288" y="2636838"/>
            <a:ext cx="7494587" cy="369887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b </a:t>
            </a:r>
            <a:r>
              <a:rPr dirty="0"/>
              <a:t>=</a:t>
            </a:r>
            <a:r>
              <a:rPr lang="en-GB" dirty="0"/>
              <a:t> </a:t>
            </a:r>
            <a:r>
              <a:rPr dirty="0" err="1"/>
              <a:t>MA.masked_greater</a:t>
            </a:r>
            <a:r>
              <a:rPr dirty="0"/>
              <a:t>([1,2,3,4</a:t>
            </a:r>
            <a:r>
              <a:rPr lang="en-GB" dirty="0"/>
              <a:t>,5</a:t>
            </a:r>
            <a:r>
              <a:rPr dirty="0"/>
              <a:t>],3)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963" y="3467100"/>
            <a:ext cx="7507287" cy="86201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125" y="4652963"/>
            <a:ext cx="7659688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data = </a:t>
            </a:r>
            <a:r>
              <a:rPr lang="en-GB" dirty="0" err="1"/>
              <a:t>np.array</a:t>
            </a:r>
            <a:r>
              <a:rPr lang="en-GB" dirty="0"/>
              <a:t>([1,2,3,4,5])</a:t>
            </a:r>
          </a:p>
          <a:p>
            <a:pPr eaLnBrk="1" hangingPunct="1">
              <a:defRPr/>
            </a:pPr>
            <a:r>
              <a:rPr lang="en-GB" dirty="0" err="1"/>
              <a:t>cond</a:t>
            </a:r>
            <a:r>
              <a:rPr lang="en-GB" dirty="0"/>
              <a:t> = </a:t>
            </a:r>
            <a:r>
              <a:rPr lang="en-GB" dirty="0" err="1"/>
              <a:t>np.logical_and</a:t>
            </a:r>
            <a:r>
              <a:rPr lang="en-GB" dirty="0"/>
              <a:t>(data&gt;2, data&lt;5)</a:t>
            </a:r>
          </a:p>
          <a:p>
            <a:pPr eaLnBrk="1" hangingPunct="1">
              <a:defRPr/>
            </a:pPr>
            <a:r>
              <a:rPr lang="en-GB" dirty="0"/>
              <a:t>c </a:t>
            </a:r>
            <a:r>
              <a:rPr dirty="0"/>
              <a:t>=</a:t>
            </a:r>
            <a:r>
              <a:rPr lang="en-GB" dirty="0"/>
              <a:t> M</a:t>
            </a:r>
            <a:r>
              <a:rPr dirty="0" err="1"/>
              <a:t>A.masked_where</a:t>
            </a:r>
            <a:r>
              <a:rPr dirty="0"/>
              <a:t>(</a:t>
            </a:r>
            <a:r>
              <a:rPr lang="en-GB" dirty="0" err="1"/>
              <a:t>cond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/>
              <a:t>data)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2"/>
          <p:cNvSpPr txBox="1">
            <a:spLocks/>
          </p:cNvSpPr>
          <p:nvPr/>
        </p:nvSpPr>
        <p:spPr bwMode="auto">
          <a:xfrm>
            <a:off x="576263" y="2730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</a:t>
            </a:r>
            <a:br>
              <a:rPr lang="en-US" altLang="en-US" sz="4400" b="1">
                <a:cs typeface="Calibri" panose="020F0502020204030204" pitchFamily="34" charset="0"/>
              </a:rPr>
            </a:br>
            <a:r>
              <a:rPr lang="en-US" altLang="en-US" sz="4400" b="1">
                <a:cs typeface="Calibri" panose="020F0502020204030204" pitchFamily="34" charset="0"/>
              </a:rPr>
              <a:t>example operations</a:t>
            </a:r>
          </a:p>
        </p:txBody>
      </p:sp>
      <p:sp>
        <p:nvSpPr>
          <p:cNvPr id="72707" name="object 3"/>
          <p:cNvSpPr txBox="1">
            <a:spLocks noChangeArrowheads="1"/>
          </p:cNvSpPr>
          <p:nvPr/>
        </p:nvSpPr>
        <p:spPr bwMode="auto">
          <a:xfrm>
            <a:off x="576263" y="1700213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3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>
                <a:cs typeface="Calibri" panose="020F0502020204030204" pitchFamily="34" charset="0"/>
              </a:rPr>
              <a:t>(with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cs typeface="Calibri" panose="020F0502020204030204" pitchFamily="34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>
                <a:cs typeface="Calibri" panose="020F0502020204030204" pitchFamily="34" charset="0"/>
              </a:rPr>
              <a:t> arrays as constructed in previous slide)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8538" y="2133600"/>
          <a:ext cx="4679950" cy="388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598">
                <a:tc>
                  <a:txBody>
                    <a:bodyPr/>
                    <a:lstStyle/>
                    <a:p>
                      <a:r>
                        <a:rPr lang="en-GB" sz="1800" b="1" dirty="0"/>
                        <a:t>Expression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Values including mask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 3 --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US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2 -- --  5]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* b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4  9 --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+ 1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3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14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An array can be "filled", which replaces masked values with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a.filled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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</a:rPr>
              <a:t>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MA.filled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array([999999, 999999, 3])</a:t>
            </a: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altLang="en-US" sz="2000" dirty="0" err="1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numpy</a:t>
            </a:r>
            <a:r>
              <a:rPr lang="en-GB" altLang="en-US" sz="2000" dirty="0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array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5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 fill values</a:t>
            </a:r>
          </a:p>
        </p:txBody>
      </p:sp>
      <p:sp>
        <p:nvSpPr>
          <p:cNvPr id="7" name="object 3"/>
          <p:cNvSpPr txBox="1">
            <a:spLocks noChangeArrowheads="1"/>
          </p:cNvSpPr>
          <p:nvPr/>
        </p:nvSpPr>
        <p:spPr bwMode="auto">
          <a:xfrm>
            <a:off x="933450" y="3716338"/>
            <a:ext cx="751522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Typical use: when writing to a file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You should use a value outside the valid data range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Can override default when creating an array, e.g.</a:t>
            </a:r>
            <a:br>
              <a:rPr lang="en-US" altLang="en-US" sz="2400" dirty="0">
                <a:cs typeface="Calibri" panose="020F0502020204030204" pitchFamily="34" charset="0"/>
              </a:rPr>
            </a:br>
            <a:r>
              <a:rPr lang="en-GB"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(data=………,mask=………,</a:t>
            </a:r>
            <a:b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400" spc="188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=1e30)</a:t>
            </a:r>
            <a:endParaRPr lang="en-US" altLang="en-US" sz="24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Conclusions</a:t>
            </a:r>
          </a:p>
        </p:txBody>
      </p:sp>
      <p:sp>
        <p:nvSpPr>
          <p:cNvPr id="76803" name="object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3687763"/>
          </a:xfrm>
        </p:spPr>
        <p:txBody>
          <a:bodyPr lIns="0" tIns="0" rIns="0" bIns="0">
            <a:spAutoFit/>
          </a:bodyPr>
          <a:lstStyle/>
          <a:p>
            <a:pPr marL="573088" indent="-293688">
              <a:lnSpc>
                <a:spcPct val="103000"/>
              </a:lnSpc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 dirty="0"/>
              <a:t> is a powerful array handling package that provides the array handling functionality of IDL, </a:t>
            </a:r>
            <a:r>
              <a:rPr lang="en-US" altLang="en-US" sz="2800" dirty="0" err="1"/>
              <a:t>Matlab</a:t>
            </a:r>
            <a:r>
              <a:rPr lang="en-US" altLang="en-US" sz="2800" dirty="0"/>
              <a:t>, Fortran 90 etc.</a:t>
            </a:r>
            <a:endParaRPr lang="en-US" altLang="en-US" sz="2800" dirty="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/>
              <a:t>Array syntax enables you to write more streamlined and flexible code: The same code can handle operations on arrays of arbitrary rank.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Masked arrays extend the functionality by providing support for "bad values".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sz="4000" b="1"/>
              <a:t>The </a:t>
            </a:r>
            <a:r>
              <a:rPr lang="en-US" altLang="en-US" sz="4000" b="1"/>
              <a:t>NumPy package</a:t>
            </a:r>
          </a:p>
        </p:txBody>
      </p:sp>
      <p:sp>
        <p:nvSpPr>
          <p:cNvPr id="5123" name="object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3900"/>
          </a:xfrm>
        </p:spPr>
        <p:txBody>
          <a:bodyPr lIns="0" tIns="228976" rIns="0" bIns="0">
            <a:spAutoFit/>
          </a:bodyPr>
          <a:lstStyle/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US" altLang="en-US" sz="2800"/>
              <a:t>NumPy is the standard array package in Python. (There are others, but the community has now converged on NumPy)</a:t>
            </a:r>
            <a:r>
              <a:rPr lang="en-GB" altLang="en-US" sz="2800"/>
              <a:t>.</a:t>
            </a:r>
          </a:p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GB" altLang="en-US" sz="2800"/>
              <a:t>NumPy is written in C so processing of large arrays is much faster than processing lists.</a:t>
            </a:r>
            <a:endParaRPr lang="en-US" altLang="en-US" sz="10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/>
              <a:t>To utilize NumPy's functions and attributes, you import the package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/>
              <a:t>.</a:t>
            </a:r>
            <a:endParaRPr lang="en-US" altLang="en-US" sz="28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588"/>
              </a:spcBef>
            </a:pPr>
            <a:r>
              <a:rPr lang="en-US" altLang="en-US" sz="2800"/>
              <a:t>Often NumPy is imported as an alias, e.g.:</a:t>
            </a:r>
            <a:endParaRPr lang="en-GB" altLang="en-US" sz="1200"/>
          </a:p>
          <a:p>
            <a:pPr marL="573088" indent="-293688">
              <a:lnSpc>
                <a:spcPct val="103000"/>
              </a:lnSpc>
              <a:spcBef>
                <a:spcPts val="588"/>
              </a:spcBef>
              <a:buFont typeface="Arial" panose="020B0604020202020204" pitchFamily="34" charset="0"/>
              <a:buNone/>
            </a:pPr>
            <a:r>
              <a:rPr lang="en-GB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>
                <a:solidFill>
                  <a:prstClr val="black"/>
                </a:solidFill>
              </a:rPr>
              <a:t> function will match the array type to the contents of the list.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To force a certain numerical type for the array, set the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dirty="0"/>
              <a:t> keyword to a type code: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np.array([[2, 3, -5], [21, -2, 1]],  dtype = np.int32)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Typecodes for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944563" y="1389063"/>
            <a:ext cx="7297737" cy="227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sz="2800" spc="-7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(which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strings):</a:t>
            </a:r>
            <a:endParaRPr lang="en-GB" sz="2800" spc="-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		Byte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sz="2400" spc="-59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 (64-bit)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Other ways of creating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539750" y="1487488"/>
            <a:ext cx="8051800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spcBef>
                <a:spcPts val="694"/>
              </a:spcBef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of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given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sha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p</a:t>
            </a:r>
            <a:r>
              <a:rPr sz="3200" spc="-198" dirty="0">
                <a:latin typeface="+mn-lt"/>
                <a:cs typeface="Calibri" panose="020F0502020204030204" pitchFamily="34" charset="0"/>
              </a:rPr>
              <a:t>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filled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with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zeros,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lang="en-GB" sz="3200" spc="-8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zeros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(with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b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eing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2" name="object 4"/>
          <p:cNvSpPr txBox="1">
            <a:spLocks noChangeArrowheads="1"/>
          </p:cNvSpPr>
          <p:nvPr/>
        </p:nvSpPr>
        <p:spPr bwMode="auto">
          <a:xfrm>
            <a:off x="900113" y="3068638"/>
            <a:ext cx="732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np.zeros((3,2), dtype=np.float64)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750" y="4222750"/>
            <a:ext cx="8051800" cy="985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same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29" dirty="0">
                <a:latin typeface="+mn-lt"/>
                <a:cs typeface="Calibri" panose="020F0502020204030204" pitchFamily="34" charset="0"/>
              </a:rPr>
              <a:t>as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arange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(again</a:t>
            </a:r>
            <a:r>
              <a:rPr lang="en-GB" sz="3200" spc="-7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is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4" name="object 6"/>
          <p:cNvSpPr txBox="1">
            <a:spLocks noChangeArrowheads="1"/>
          </p:cNvSpPr>
          <p:nvPr/>
        </p:nvSpPr>
        <p:spPr bwMode="auto">
          <a:xfrm>
            <a:off x="1268413" y="5508625"/>
            <a:ext cx="7323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np.arange(10)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3710</TotalTime>
  <Words>1541</Words>
  <Application>Microsoft Office PowerPoint</Application>
  <PresentationFormat>On-screen Show (4:3)</PresentationFormat>
  <Paragraphs>218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MS Gothic</vt:lpstr>
      <vt:lpstr>Arial</vt:lpstr>
      <vt:lpstr>Calibri</vt:lpstr>
      <vt:lpstr>Courier New</vt:lpstr>
      <vt:lpstr>Tahoma</vt:lpstr>
      <vt:lpstr>Wingdings</vt:lpstr>
      <vt:lpstr>UKRI-stfc-nerc-ceda-ncas-nceo-Presentation-Template</vt:lpstr>
      <vt:lpstr>Numpy</vt:lpstr>
      <vt:lpstr>With special thanks to…</vt:lpstr>
      <vt:lpstr>What is an array?</vt:lpstr>
      <vt:lpstr>The NumPy package</vt:lpstr>
      <vt:lpstr>Creating arrays</vt:lpstr>
      <vt:lpstr>Creating arrays</vt:lpstr>
      <vt:lpstr>Creating arrays</vt:lpstr>
      <vt:lpstr>Typecodes for arrays</vt:lpstr>
      <vt:lpstr>Other ways of creating arrays</vt:lpstr>
      <vt:lpstr>Array indexing</vt:lpstr>
      <vt:lpstr>Array slicing</vt:lpstr>
      <vt:lpstr>Array indexing</vt:lpstr>
      <vt:lpstr>Multi-dimensional array indexing</vt:lpstr>
      <vt:lpstr>Interrogating arrays</vt:lpstr>
      <vt:lpstr>Array manipulation</vt:lpstr>
      <vt:lpstr>Arrays as objects</vt:lpstr>
      <vt:lpstr>meshgrid</vt:lpstr>
      <vt:lpstr>Let's start doing some calculations with arrays</vt:lpstr>
      <vt:lpstr>General array operations </vt:lpstr>
      <vt:lpstr>General array operations</vt:lpstr>
      <vt:lpstr>Testing inside an array</vt:lpstr>
      <vt:lpstr>Testing inside an array</vt:lpstr>
      <vt:lpstr>Testing inside an array</vt:lpstr>
      <vt:lpstr>Testing inside an array</vt:lpstr>
      <vt:lpstr>Additional array functions</vt:lpstr>
      <vt:lpstr>Handling missing values (using masked arrays)</vt:lpstr>
      <vt:lpstr>Introducing a masked array</vt:lpstr>
      <vt:lpstr>Comparing arrays and masked arrays</vt:lpstr>
      <vt:lpstr>PowerPoint Presentation</vt:lpstr>
      <vt:lpstr>PowerPoint Presentation</vt:lpstr>
      <vt:lpstr>Constructing Masked arrays 3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Godfrey, Tommy (STFC,RAL,RALSP)</cp:lastModifiedBy>
  <cp:revision>152</cp:revision>
  <dcterms:created xsi:type="dcterms:W3CDTF">2014-03-03T17:46:53Z</dcterms:created>
  <dcterms:modified xsi:type="dcterms:W3CDTF">2018-12-18T10:40:21Z</dcterms:modified>
</cp:coreProperties>
</file>