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20" r:id="rId1"/>
  </p:sldMasterIdLst>
  <p:notesMasterIdLst>
    <p:notesMasterId r:id="rId63"/>
  </p:notesMasterIdLst>
  <p:sldIdLst>
    <p:sldId id="434" r:id="rId2"/>
    <p:sldId id="284" r:id="rId3"/>
    <p:sldId id="301" r:id="rId4"/>
    <p:sldId id="302" r:id="rId5"/>
    <p:sldId id="304" r:id="rId6"/>
    <p:sldId id="351" r:id="rId7"/>
    <p:sldId id="352" r:id="rId8"/>
    <p:sldId id="295" r:id="rId9"/>
    <p:sldId id="305" r:id="rId10"/>
    <p:sldId id="399" r:id="rId11"/>
    <p:sldId id="400" r:id="rId12"/>
    <p:sldId id="401" r:id="rId13"/>
    <p:sldId id="402" r:id="rId14"/>
    <p:sldId id="403" r:id="rId15"/>
    <p:sldId id="404" r:id="rId16"/>
    <p:sldId id="405" r:id="rId17"/>
    <p:sldId id="406" r:id="rId18"/>
    <p:sldId id="407" r:id="rId19"/>
    <p:sldId id="408" r:id="rId20"/>
    <p:sldId id="409" r:id="rId21"/>
    <p:sldId id="413" r:id="rId22"/>
    <p:sldId id="414" r:id="rId23"/>
    <p:sldId id="415" r:id="rId24"/>
    <p:sldId id="416" r:id="rId25"/>
    <p:sldId id="417" r:id="rId26"/>
    <p:sldId id="418" r:id="rId27"/>
    <p:sldId id="419" r:id="rId28"/>
    <p:sldId id="420" r:id="rId29"/>
    <p:sldId id="421" r:id="rId30"/>
    <p:sldId id="430" r:id="rId31"/>
    <p:sldId id="431" r:id="rId32"/>
    <p:sldId id="423" r:id="rId33"/>
    <p:sldId id="424" r:id="rId34"/>
    <p:sldId id="432" r:id="rId35"/>
    <p:sldId id="433" r:id="rId36"/>
    <p:sldId id="435" r:id="rId37"/>
    <p:sldId id="293" r:id="rId38"/>
    <p:sldId id="309" r:id="rId39"/>
    <p:sldId id="310" r:id="rId40"/>
    <p:sldId id="311" r:id="rId41"/>
    <p:sldId id="294" r:id="rId42"/>
    <p:sldId id="312" r:id="rId43"/>
    <p:sldId id="313" r:id="rId44"/>
    <p:sldId id="314" r:id="rId45"/>
    <p:sldId id="315" r:id="rId46"/>
    <p:sldId id="353" r:id="rId47"/>
    <p:sldId id="354" r:id="rId48"/>
    <p:sldId id="355" r:id="rId49"/>
    <p:sldId id="428" r:id="rId50"/>
    <p:sldId id="286" r:id="rId51"/>
    <p:sldId id="339" r:id="rId52"/>
    <p:sldId id="340" r:id="rId53"/>
    <p:sldId id="341" r:id="rId54"/>
    <p:sldId id="342" r:id="rId55"/>
    <p:sldId id="343" r:id="rId56"/>
    <p:sldId id="288" r:id="rId57"/>
    <p:sldId id="344" r:id="rId58"/>
    <p:sldId id="346" r:id="rId59"/>
    <p:sldId id="348" r:id="rId60"/>
    <p:sldId id="350" r:id="rId61"/>
    <p:sldId id="429" r:id="rId62"/>
  </p:sldIdLst>
  <p:sldSz cx="10080625" cy="7559675"/>
  <p:notesSz cx="7772400" cy="10058400"/>
  <p:defaultTextStyle>
    <a:defPPr>
      <a:defRPr lang="en-GB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1pPr>
    <a:lvl2pPr marL="742950" indent="-28575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2pPr>
    <a:lvl3pPr marL="11430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3pPr>
    <a:lvl4pPr marL="16002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4pPr>
    <a:lvl5pPr marL="20574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600"/>
    <a:srgbClr val="00CC99"/>
    <a:srgbClr val="A50021"/>
    <a:srgbClr val="000066"/>
    <a:srgbClr val="FFFF00"/>
    <a:srgbClr val="00FF00"/>
    <a:srgbClr val="00FF99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4" autoAdjust="0"/>
    <p:restoredTop sz="94727" autoAdjust="0"/>
  </p:normalViewPr>
  <p:slideViewPr>
    <p:cSldViewPr>
      <p:cViewPr varScale="1">
        <p:scale>
          <a:sx n="101" d="100"/>
          <a:sy n="101" d="100"/>
        </p:scale>
        <p:origin x="1604" y="7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192" y="1341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57607" cy="57607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7613" cy="377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C352EA11-C768-45FC-AEA8-F438DAED34B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MS PGothic" pitchFamily="34" charset="-128"/>
        <a:cs typeface="ＭＳ Ｐゴシック" charset="-128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MS PGothic" pitchFamily="34" charset="-128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MS PGothic" pitchFamily="34" charset="-128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MS PGothic" pitchFamily="34" charset="-128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5E99900C-5678-4CA9-889E-3087F52C3692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126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65523679-D8DB-42C9-BAF2-6A3747497640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11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2969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70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DB16F021-2E7E-4658-9151-6753FF4F9A1E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3174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60D0A301-1969-463A-B9F8-D6677EE71663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13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3379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ACB16ED6-98D0-4D6F-BBCF-28671BCC9768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14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3584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001DD388-5768-4242-B959-78E9F476FE9C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15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3789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0987C590-1358-45BB-A04C-BD7335C61AFD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16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3993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1DCD8676-989A-4FBA-8A97-86B7806B00D5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17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4198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8BDE770B-8A99-4A1D-AB27-C66ECEE155D5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18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4403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DEAEB901-C45F-4D54-B07F-7F663515C95D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19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4608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A86E8766-2C4C-49CF-B2B2-338A3E2875EC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20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4813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4F028751-CFE3-45E6-95DF-3D69DB842B52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331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32E1F257-EC34-4F7B-A58A-5F59241FA954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21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5017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8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D17FB8CE-5027-4441-9BC1-B3E0EC5DCF93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5222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F901746D-4341-4F30-8067-C5DB30C376FB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23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5427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80CCBCDF-3358-4681-A6F7-55DF787EE25C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24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5632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E1BF50F7-5B19-4F2C-9B7C-077F09AE2D58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25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5837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5F63A49D-9D3F-4434-8354-07F80C80A36E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26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6041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2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19DDD9C1-4A09-4E9D-AF6F-C71602171523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27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6246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ADD6C82F-5621-493A-A35D-23936D7E4EDA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28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6451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1A694CC0-F3CE-44FB-A164-A332CAA997C5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29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6656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3557DD05-D75A-4EDD-AF74-8F9D3E0F9613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7065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6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DFEDCFD0-A6B5-41F8-A72B-B956866D11C9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536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230AA2FF-384F-4DB1-8774-52AB0334F73B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33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7270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A565D813-F0BD-4E87-8DD0-F73FDAEED052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34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7475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7CF8120C-D954-4C7D-8791-DB01B90E5BF4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35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7680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5AAED1B6-CB0B-4864-AD2E-4FB4DE39AB00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37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7987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987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682F2AE5-B901-48EA-92C0-B34A50C981EC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38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8192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2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C38ABFEC-55BA-4FDB-BD7D-953AE665BEE5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39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8397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97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A35A30A8-5441-4578-AC89-FD27131398BE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40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8601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2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695CD9F6-F251-40E9-BE35-0A340F58127F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41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8806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806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3E524158-9EAB-4203-9663-DE9D7ECA19D5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9011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1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E86FF4B6-23AA-4F0E-BA0E-78950AA3D9AD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43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9216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6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2B42EAB0-C760-4ACB-9BF9-37355EF81A20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741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C60CFBE0-4EAA-4A18-B4FE-571F6B5E2889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44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9421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421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92A69563-218C-4A7E-A308-744D41844229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45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9625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626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7DD27214-F527-4295-A516-4EAA593CC9A6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46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9830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830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D6A94554-3EC3-46AC-811E-E6493779AE11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47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0035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035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5999F041-7334-4A9F-9617-3329967ED100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48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0240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0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30BAAF75-0925-41F2-9795-56A2FB50AD2F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49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0445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45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2F75C658-E85B-4791-8733-0401E13DBE19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50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0649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650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0ADD3615-3E33-4752-8FC0-40678B965519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51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0854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854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E3CF704D-3D06-49C7-A9D2-FEB484FDD37B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1059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059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0314DCFF-4479-4DB2-B3FB-02F68CBCB066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53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1264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4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861D87B9-482F-4FF2-9111-6AAAC815C273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6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945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6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D5A6166F-BA8F-4A13-867C-40F3BDA4A67B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54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1469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469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53978D7E-6065-43EC-86FC-15C7CB3EEDDA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55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1673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674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256D5BDE-9D50-4983-8A29-D2743C279671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56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1878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878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A78F6F8A-A943-4C11-AA85-D2712A4A03A8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57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2083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083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251F5109-CFF2-41C4-8B07-1D7BF6F0637D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58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2288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88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90AA3A76-50DC-4C71-9DAE-54688E6E8693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59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2493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493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C1D25A5C-7344-4867-9717-DF4D7C008B40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60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2697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698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DDE09AF1-61FB-4170-AAE2-31F481C88488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7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2150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A2ADBD75-DEE1-47AE-9A6E-54394D3D1585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8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2355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A392CF1A-ACB3-4B6F-9098-C2C5941D754E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9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2560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4BEFB39B-68FE-4423-BD63-095042B94A0D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10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2765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82963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7" r="54884"/>
          <a:stretch>
            <a:fillRect/>
          </a:stretch>
        </p:blipFill>
        <p:spPr bwMode="auto">
          <a:xfrm>
            <a:off x="3305175" y="-36513"/>
            <a:ext cx="1355725" cy="1042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45" r="47696"/>
          <a:stretch>
            <a:fillRect/>
          </a:stretch>
        </p:blipFill>
        <p:spPr bwMode="auto">
          <a:xfrm>
            <a:off x="3144838" y="0"/>
            <a:ext cx="174625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423" y="3667052"/>
            <a:ext cx="8568531" cy="951508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6614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7422" y="4632949"/>
            <a:ext cx="7560469" cy="60842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646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518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Portrai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91424" y="3667052"/>
            <a:ext cx="4692891" cy="951508"/>
          </a:xfrm>
          <a:prstGeom prst="rect">
            <a:avLst/>
          </a:prstGeom>
        </p:spPr>
        <p:txBody>
          <a:bodyPr anchor="b"/>
          <a:lstStyle>
            <a:lvl1pPr algn="l">
              <a:defRPr sz="4409" baseline="0">
                <a:solidFill>
                  <a:srgbClr val="63666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391424" y="4632949"/>
            <a:ext cx="4692891" cy="60842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205">
                <a:solidFill>
                  <a:srgbClr val="63666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5754688" y="436517"/>
            <a:ext cx="3968750" cy="634933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baseline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GB" noProof="0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>
          <a:xfrm>
            <a:off x="392113" y="5260975"/>
            <a:ext cx="2268537" cy="401638"/>
          </a:xfrm>
          <a:prstGeom prst="rect">
            <a:avLst/>
          </a:prstGeom>
        </p:spPr>
        <p:txBody>
          <a:bodyPr/>
          <a:lstStyle>
            <a:lvl1pPr>
              <a:defRPr sz="1764">
                <a:solidFill>
                  <a:srgbClr val="63666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fld id="{F75295D9-B715-4C25-B8FD-9E5C752929DD}" type="datetimeFigureOut">
              <a:rPr lang="en-GB"/>
              <a:pPr>
                <a:defRPr/>
              </a:pPr>
              <a:t>17/12/2018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546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Landscape image (half p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363423" y="1867129"/>
            <a:ext cx="4692891" cy="951508"/>
          </a:xfrm>
          <a:prstGeom prst="rect">
            <a:avLst/>
          </a:prstGeom>
        </p:spPr>
        <p:txBody>
          <a:bodyPr anchor="b"/>
          <a:lstStyle>
            <a:lvl1pPr algn="l">
              <a:defRPr sz="4409" baseline="0">
                <a:solidFill>
                  <a:srgbClr val="63666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363423" y="2833027"/>
            <a:ext cx="4692891" cy="60842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205">
                <a:solidFill>
                  <a:srgbClr val="63666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363422" y="3881795"/>
            <a:ext cx="9289611" cy="26945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baseline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GB" noProof="0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>
          <a:xfrm>
            <a:off x="363538" y="3460750"/>
            <a:ext cx="2268537" cy="401638"/>
          </a:xfrm>
          <a:prstGeom prst="rect">
            <a:avLst/>
          </a:prstGeom>
        </p:spPr>
        <p:txBody>
          <a:bodyPr/>
          <a:lstStyle>
            <a:lvl1pPr>
              <a:defRPr sz="1764">
                <a:solidFill>
                  <a:srgbClr val="63666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fld id="{F91FA85B-CF5D-4C1C-B59A-F361F72D96B5}" type="datetimeFigureOut">
              <a:rPr lang="en-GB"/>
              <a:pPr>
                <a:defRPr/>
              </a:pPr>
              <a:t>17/12/2018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6233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47675" y="1133475"/>
            <a:ext cx="92868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406025" y="289733"/>
            <a:ext cx="5096316" cy="788249"/>
          </a:xfrm>
          <a:prstGeom prst="rect">
            <a:avLst/>
          </a:prstGeom>
        </p:spPr>
        <p:txBody>
          <a:bodyPr anchor="t"/>
          <a:lstStyle>
            <a:lvl1pPr algn="l">
              <a:defRPr sz="2646" baseline="0">
                <a:solidFill>
                  <a:srgbClr val="63666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5894365" y="1441938"/>
            <a:ext cx="3787670" cy="525991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baseline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06025" y="1441938"/>
            <a:ext cx="5096316" cy="4686293"/>
          </a:xfrm>
          <a:prstGeom prst="rect">
            <a:avLst/>
          </a:prstGeom>
        </p:spPr>
        <p:txBody>
          <a:bodyPr/>
          <a:lstStyle>
            <a:lvl1pPr marL="0" marR="0" indent="0" algn="l" defTabSz="1007943" rtl="0" eaLnBrk="1" fontAlgn="auto" latinLnBrk="0" hangingPunct="1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086">
                <a:solidFill>
                  <a:srgbClr val="63666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040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447675" y="1133475"/>
            <a:ext cx="92868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448028" y="345703"/>
            <a:ext cx="9328878" cy="788249"/>
          </a:xfrm>
          <a:prstGeom prst="rect">
            <a:avLst/>
          </a:prstGeom>
        </p:spPr>
        <p:txBody>
          <a:bodyPr anchor="t"/>
          <a:lstStyle>
            <a:lvl1pPr algn="l">
              <a:defRPr sz="2646" baseline="0">
                <a:solidFill>
                  <a:srgbClr val="63666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06025" y="1647149"/>
            <a:ext cx="9328878" cy="4607807"/>
          </a:xfrm>
          <a:prstGeom prst="rect">
            <a:avLst/>
          </a:prstGeom>
        </p:spPr>
        <p:txBody>
          <a:bodyPr/>
          <a:lstStyle>
            <a:lvl1pPr marL="0" marR="0" indent="0" algn="l" defTabSz="1007943" rtl="0" eaLnBrk="1" fontAlgn="auto" latinLnBrk="0" hangingPunct="1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086">
                <a:solidFill>
                  <a:srgbClr val="63666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181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307419" y="2267502"/>
            <a:ext cx="4692891" cy="951508"/>
          </a:xfrm>
          <a:prstGeom prst="rect">
            <a:avLst/>
          </a:prstGeom>
        </p:spPr>
        <p:txBody>
          <a:bodyPr anchor="b"/>
          <a:lstStyle>
            <a:lvl1pPr algn="l">
              <a:defRPr sz="4409" baseline="0">
                <a:solidFill>
                  <a:srgbClr val="63666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307418" y="3266606"/>
            <a:ext cx="4692891" cy="60842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205" baseline="0">
                <a:solidFill>
                  <a:srgbClr val="63666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998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4781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openxmlformats.org/officeDocument/2006/relationships/image" Target="../media/image5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6680200"/>
            <a:ext cx="1679575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3288" y="6756400"/>
            <a:ext cx="1444625" cy="37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8475" y="6742113"/>
            <a:ext cx="1627188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Text Placeholder 4"/>
          <p:cNvSpPr>
            <a:spLocks noGrp="1"/>
          </p:cNvSpPr>
          <p:nvPr>
            <p:ph type="body" idx="1"/>
          </p:nvPr>
        </p:nvSpPr>
        <p:spPr bwMode="auto">
          <a:xfrm>
            <a:off x="414338" y="1516063"/>
            <a:ext cx="9280525" cy="479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30" name="TextBox 6"/>
          <p:cNvSpPr txBox="1">
            <a:spLocks noChangeArrowheads="1"/>
          </p:cNvSpPr>
          <p:nvPr/>
        </p:nvSpPr>
        <p:spPr bwMode="auto">
          <a:xfrm>
            <a:off x="-173038" y="6470650"/>
            <a:ext cx="1857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1031" name="Title Placeholder 5"/>
          <p:cNvSpPr>
            <a:spLocks noGrp="1"/>
          </p:cNvSpPr>
          <p:nvPr>
            <p:ph type="title"/>
          </p:nvPr>
        </p:nvSpPr>
        <p:spPr bwMode="auto">
          <a:xfrm>
            <a:off x="414338" y="419100"/>
            <a:ext cx="9280525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GB" altLang="en-US" smtClean="0"/>
          </a:p>
        </p:txBody>
      </p:sp>
      <p:pic>
        <p:nvPicPr>
          <p:cNvPr id="1032" name="Picture 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6735763"/>
            <a:ext cx="2078038" cy="38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  <p:sldLayoutId id="2147483888" r:id="rId2"/>
    <p:sldLayoutId id="2147483889" r:id="rId3"/>
    <p:sldLayoutId id="2147483890" r:id="rId4"/>
    <p:sldLayoutId id="2147483891" r:id="rId5"/>
    <p:sldLayoutId id="2147483892" r:id="rId6"/>
    <p:sldLayoutId id="2147483886" r:id="rId7"/>
  </p:sldLayoutIdLst>
  <p:txStyles>
    <p:titleStyle>
      <a:lvl1pPr algn="ctr" defTabSz="100647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500" kern="1200">
          <a:solidFill>
            <a:schemeClr val="tx1"/>
          </a:solidFill>
          <a:latin typeface="+mn-lt"/>
          <a:ea typeface="+mj-ea"/>
          <a:cs typeface="Calibri" panose="020F0502020204030204" pitchFamily="34" charset="0"/>
        </a:defRPr>
      </a:lvl1pPr>
      <a:lvl2pPr algn="ctr" defTabSz="100647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2pPr>
      <a:lvl3pPr algn="ctr" defTabSz="100647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3pPr>
      <a:lvl4pPr algn="ctr" defTabSz="100647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4pPr>
      <a:lvl5pPr algn="ctr" defTabSz="100647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5pPr>
      <a:lvl6pPr marL="457200"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6pPr>
      <a:lvl7pPr marL="914400"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7pPr>
      <a:lvl8pPr marL="1371600"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8pPr>
      <a:lvl9pPr marL="1828800"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9pPr>
    </p:titleStyle>
    <p:bodyStyle>
      <a:lvl1pPr marL="250825" indent="-250825" algn="l" defTabSz="1006475" rtl="0" eaLnBrk="0" fontAlgn="base" hangingPunct="0">
        <a:lnSpc>
          <a:spcPct val="90000"/>
        </a:lnSpc>
        <a:spcBef>
          <a:spcPts val="1100"/>
        </a:spcBef>
        <a:spcAft>
          <a:spcPct val="0"/>
        </a:spcAft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55650" indent="-250825" algn="l" defTabSz="1006475" rtl="0" eaLnBrk="0" fontAlgn="base" hangingPunct="0">
        <a:lnSpc>
          <a:spcPct val="90000"/>
        </a:lnSpc>
        <a:spcBef>
          <a:spcPts val="550"/>
        </a:spcBef>
        <a:spcAft>
          <a:spcPct val="0"/>
        </a:spcAft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258888" indent="-250825" algn="l" defTabSz="1006475" rtl="0" eaLnBrk="0" fontAlgn="base" hangingPunct="0">
        <a:lnSpc>
          <a:spcPct val="90000"/>
        </a:lnSpc>
        <a:spcBef>
          <a:spcPts val="550"/>
        </a:spcBef>
        <a:spcAft>
          <a:spcPct val="0"/>
        </a:spcAft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3713" indent="-250825" algn="l" defTabSz="1006475" rtl="0" eaLnBrk="0" fontAlgn="base" hangingPunct="0">
        <a:lnSpc>
          <a:spcPct val="90000"/>
        </a:lnSpc>
        <a:spcBef>
          <a:spcPts val="550"/>
        </a:spcBef>
        <a:spcAft>
          <a:spcPct val="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266950" indent="-250825" algn="l" defTabSz="1006475" rtl="0" eaLnBrk="0" fontAlgn="base" hangingPunct="0">
        <a:lnSpc>
          <a:spcPct val="90000"/>
        </a:lnSpc>
        <a:spcBef>
          <a:spcPts val="550"/>
        </a:spcBef>
        <a:spcAft>
          <a:spcPct val="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377825" y="3667125"/>
            <a:ext cx="8567738" cy="950913"/>
          </a:xfrm>
        </p:spPr>
        <p:txBody>
          <a:bodyPr/>
          <a:lstStyle/>
          <a:p>
            <a:pPr eaLnBrk="1" hangingPunct="1"/>
            <a:r>
              <a:rPr lang="en-GB" altLang="en-US" sz="6000" smtClean="0"/>
              <a:t>Python</a:t>
            </a:r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>
          <a:xfrm>
            <a:off x="377825" y="4632325"/>
            <a:ext cx="7559675" cy="609600"/>
          </a:xfrm>
        </p:spPr>
        <p:txBody>
          <a:bodyPr/>
          <a:lstStyle/>
          <a:p>
            <a:pPr eaLnBrk="1" hangingPunct="1"/>
            <a:r>
              <a:rPr lang="en-GB" altLang="en-US" sz="2400" smtClean="0"/>
              <a:t>Strings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910262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either ' or " (as long as they match)</a:t>
            </a:r>
            <a:endParaRPr lang="en-US" altLang="en-US" sz="2800">
              <a:latin typeface="DFKai-SB" pitchFamily="65" charset="-128"/>
            </a:endParaRPr>
          </a:p>
        </p:txBody>
      </p:sp>
      <p:sp>
        <p:nvSpPr>
          <p:cNvPr id="26627" name="Text Box 4"/>
          <p:cNvSpPr txBox="1">
            <a:spLocks noChangeArrowheads="1"/>
          </p:cNvSpPr>
          <p:nvPr/>
        </p:nvSpPr>
        <p:spPr bwMode="auto">
          <a:xfrm>
            <a:off x="923925" y="2735263"/>
            <a:ext cx="7691438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Strings are the same no matter how they're created</a:t>
            </a:r>
            <a:endParaRPr lang="en-US" altLang="en-US" sz="2800">
              <a:latin typeface="DFKai-SB" pitchFamily="65" charset="-128"/>
            </a:endParaRPr>
          </a:p>
        </p:txBody>
      </p:sp>
      <p:sp>
        <p:nvSpPr>
          <p:cNvPr id="26628" name="Text Box 2"/>
          <p:cNvSpPr txBox="1">
            <a:spLocks noChangeArrowheads="1"/>
          </p:cNvSpPr>
          <p:nvPr/>
        </p:nvSpPr>
        <p:spPr bwMode="auto">
          <a:xfrm>
            <a:off x="546100" y="1820863"/>
            <a:ext cx="9159875" cy="979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('Alan', "Turing")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Alan Turing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910262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either ' or " (as long as they match)</a:t>
            </a:r>
            <a:endParaRPr lang="en-US" altLang="en-US" sz="2800">
              <a:latin typeface="DFKai-SB" pitchFamily="65" charset="-128"/>
            </a:endParaRPr>
          </a:p>
        </p:txBody>
      </p:sp>
      <p:sp>
        <p:nvSpPr>
          <p:cNvPr id="28675" name="Text Box 2"/>
          <p:cNvSpPr txBox="1">
            <a:spLocks noChangeArrowheads="1"/>
          </p:cNvSpPr>
          <p:nvPr/>
        </p:nvSpPr>
        <p:spPr bwMode="auto">
          <a:xfrm>
            <a:off x="546100" y="1820863"/>
            <a:ext cx="9159875" cy="979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('Alan', "Turing")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Alan Turing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923925" y="2735263"/>
            <a:ext cx="7691438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Strings are the same no matter how they're created</a:t>
            </a:r>
            <a:endParaRPr lang="en-US" altLang="en-US" sz="2800">
              <a:latin typeface="DFKai-SB" pitchFamily="65" charset="-128"/>
            </a:endParaRPr>
          </a:p>
        </p:txBody>
      </p:sp>
      <p:sp>
        <p:nvSpPr>
          <p:cNvPr id="28677" name="Text Box 2"/>
          <p:cNvSpPr txBox="1">
            <a:spLocks noChangeArrowheads="1"/>
          </p:cNvSpPr>
          <p:nvPr/>
        </p:nvSpPr>
        <p:spPr bwMode="auto">
          <a:xfrm>
            <a:off x="544513" y="3714750"/>
            <a:ext cx="9159875" cy="979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('Alan'== "Alan")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624637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Strings are compared character by character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from left to right</a:t>
            </a:r>
            <a:endParaRPr lang="en-US" altLang="en-US" sz="2800">
              <a:latin typeface="DFKai-SB" pitchFamily="65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624637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Strings are compared character by character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from left to right</a:t>
            </a:r>
            <a:endParaRPr lang="en-US" altLang="en-US" sz="2800">
              <a:latin typeface="DFKai-SB" pitchFamily="65" charset="-128"/>
            </a:endParaRPr>
          </a:p>
        </p:txBody>
      </p:sp>
      <p:sp>
        <p:nvSpPr>
          <p:cNvPr id="32771" name="Text Box 2"/>
          <p:cNvSpPr txBox="1">
            <a:spLocks noChangeArrowheads="1"/>
          </p:cNvSpPr>
          <p:nvPr/>
        </p:nvSpPr>
        <p:spPr bwMode="auto">
          <a:xfrm>
            <a:off x="546100" y="2343150"/>
            <a:ext cx="9159875" cy="417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('a' &lt; 'b')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True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624637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Strings are compared character by character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from left to right</a:t>
            </a:r>
            <a:endParaRPr lang="en-US" altLang="en-US" sz="2800">
              <a:latin typeface="DFKai-SB" pitchFamily="65" charset="-128"/>
            </a:endParaRPr>
          </a:p>
        </p:txBody>
      </p:sp>
      <p:sp>
        <p:nvSpPr>
          <p:cNvPr id="34819" name="Text Box 2"/>
          <p:cNvSpPr txBox="1">
            <a:spLocks noChangeArrowheads="1"/>
          </p:cNvSpPr>
          <p:nvPr/>
        </p:nvSpPr>
        <p:spPr bwMode="auto">
          <a:xfrm>
            <a:off x="546100" y="2343150"/>
            <a:ext cx="9159875" cy="417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('a' &lt; 'b')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True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>
                <a:solidFill>
                  <a:srgbClr val="000000"/>
                </a:solidFill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('ab' &lt; 'abc')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True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624637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Strings are compared character by character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from left to right</a:t>
            </a:r>
            <a:endParaRPr lang="en-US" altLang="en-US" sz="2800">
              <a:latin typeface="DFKai-SB" pitchFamily="65" charset="-128"/>
            </a:endParaRPr>
          </a:p>
        </p:txBody>
      </p:sp>
      <p:sp>
        <p:nvSpPr>
          <p:cNvPr id="36867" name="Text Box 2"/>
          <p:cNvSpPr txBox="1">
            <a:spLocks noChangeArrowheads="1"/>
          </p:cNvSpPr>
          <p:nvPr/>
        </p:nvSpPr>
        <p:spPr bwMode="auto">
          <a:xfrm>
            <a:off x="546100" y="2343150"/>
            <a:ext cx="9159875" cy="417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('a' &lt; 'b')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True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>
                <a:solidFill>
                  <a:srgbClr val="000000"/>
                </a:solidFill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('ab' &lt; 'abc')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True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>
                <a:solidFill>
                  <a:srgbClr val="000000"/>
                </a:solidFill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('1' &lt; '9')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True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624637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Strings are compared character by character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from left to right</a:t>
            </a:r>
            <a:endParaRPr lang="en-US" altLang="en-US" sz="2800">
              <a:latin typeface="DFKai-SB" pitchFamily="65" charset="-128"/>
            </a:endParaRPr>
          </a:p>
        </p:txBody>
      </p:sp>
      <p:sp>
        <p:nvSpPr>
          <p:cNvPr id="38915" name="Text Box 2"/>
          <p:cNvSpPr txBox="1">
            <a:spLocks noChangeArrowheads="1"/>
          </p:cNvSpPr>
          <p:nvPr/>
        </p:nvSpPr>
        <p:spPr bwMode="auto">
          <a:xfrm>
            <a:off x="546100" y="2343150"/>
            <a:ext cx="9159875" cy="417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('a' &lt; 'b')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True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>
                <a:solidFill>
                  <a:srgbClr val="000000"/>
                </a:solidFill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('ab' &lt; 'abc')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True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>
                <a:solidFill>
                  <a:srgbClr val="000000"/>
                </a:solidFill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('1' &lt; '9')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True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>
                <a:solidFill>
                  <a:srgbClr val="000000"/>
                </a:solidFill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('100' &lt; '9')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True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624637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Strings are compared character by character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from left to right</a:t>
            </a:r>
            <a:endParaRPr lang="en-US" altLang="en-US" sz="2800">
              <a:latin typeface="DFKai-SB" pitchFamily="65" charset="-128"/>
            </a:endParaRPr>
          </a:p>
        </p:txBody>
      </p:sp>
      <p:sp>
        <p:nvSpPr>
          <p:cNvPr id="40963" name="Text Box 2"/>
          <p:cNvSpPr txBox="1">
            <a:spLocks noChangeArrowheads="1"/>
          </p:cNvSpPr>
          <p:nvPr/>
        </p:nvSpPr>
        <p:spPr bwMode="auto">
          <a:xfrm>
            <a:off x="546100" y="2343150"/>
            <a:ext cx="9159875" cy="417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('a' &lt; 'b')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True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>
                <a:solidFill>
                  <a:srgbClr val="000000"/>
                </a:solidFill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('ab' &lt; 'abc')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True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>
                <a:solidFill>
                  <a:srgbClr val="000000"/>
                </a:solidFill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('1' &lt; '9')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True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>
                <a:solidFill>
                  <a:srgbClr val="000000"/>
                </a:solidFill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('100' &lt; '9')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True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('A' &lt; 'a')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True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6200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Strings are </a:t>
            </a:r>
            <a:r>
              <a:rPr lang="en-US" altLang="en-US" sz="2800" i="1">
                <a:latin typeface="Calibri" panose="020F0502020204030204" pitchFamily="34" charset="0"/>
              </a:rPr>
              <a:t>immutable</a:t>
            </a:r>
            <a:r>
              <a:rPr lang="en-US" altLang="en-US" sz="2800">
                <a:latin typeface="Calibri" panose="020F0502020204030204" pitchFamily="34" charset="0"/>
              </a:rPr>
              <a:t> : cannot be changed in place</a:t>
            </a:r>
            <a:endParaRPr lang="en-US" altLang="en-US" sz="2800">
              <a:latin typeface="DFKai-SB" pitchFamily="65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6200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Strings are </a:t>
            </a:r>
            <a:r>
              <a:rPr lang="en-US" altLang="en-US" sz="2800" i="1">
                <a:latin typeface="Calibri" panose="020F0502020204030204" pitchFamily="34" charset="0"/>
              </a:rPr>
              <a:t>immutable</a:t>
            </a:r>
            <a:r>
              <a:rPr lang="en-US" altLang="en-US" sz="2800">
                <a:latin typeface="Calibri" panose="020F0502020204030204" pitchFamily="34" charset="0"/>
              </a:rPr>
              <a:t> : cannot be changed in place</a:t>
            </a:r>
            <a:endParaRPr lang="en-US" altLang="en-US" sz="2800">
              <a:latin typeface="DFKai-SB" pitchFamily="65" charset="-128"/>
            </a:endParaRPr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546100" y="1647825"/>
            <a:ext cx="9159875" cy="126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name = 'Darwin'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name[0] = 'C'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000" b="1" i="1">
                <a:solidFill>
                  <a:srgbClr val="A50021"/>
                </a:solidFill>
                <a:latin typeface="Courier New" panose="02070309020205020404" pitchFamily="49" charset="0"/>
              </a:rPr>
              <a:t>TypeError: 'str' object does not support item assignment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31495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Strings are sequences of characters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6200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Strings are </a:t>
            </a:r>
            <a:r>
              <a:rPr lang="en-US" altLang="en-US" sz="2800" i="1">
                <a:latin typeface="Calibri" panose="020F0502020204030204" pitchFamily="34" charset="0"/>
              </a:rPr>
              <a:t>immutable</a:t>
            </a:r>
            <a:r>
              <a:rPr lang="en-US" altLang="en-US" sz="2800">
                <a:latin typeface="Calibri" panose="020F0502020204030204" pitchFamily="34" charset="0"/>
              </a:rPr>
              <a:t> : cannot be changed in place</a:t>
            </a:r>
            <a:endParaRPr lang="en-US" altLang="en-US" sz="2800">
              <a:latin typeface="DFKai-SB" pitchFamily="65" charset="-128"/>
            </a:endParaRPr>
          </a:p>
        </p:txBody>
      </p:sp>
      <p:sp>
        <p:nvSpPr>
          <p:cNvPr id="47107" name="Text Box 2"/>
          <p:cNvSpPr txBox="1">
            <a:spLocks noChangeArrowheads="1"/>
          </p:cNvSpPr>
          <p:nvPr/>
        </p:nvSpPr>
        <p:spPr bwMode="auto">
          <a:xfrm>
            <a:off x="546100" y="1647825"/>
            <a:ext cx="9159875" cy="126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name = 'Darwin'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name[0] = 'C'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000" b="1" i="1">
                <a:solidFill>
                  <a:srgbClr val="A50021"/>
                </a:solidFill>
                <a:latin typeface="Courier New" panose="02070309020205020404" pitchFamily="49" charset="0"/>
              </a:rPr>
              <a:t>TypeError: 'str' object does not support item assignment</a:t>
            </a:r>
          </a:p>
        </p:txBody>
      </p:sp>
      <p:sp>
        <p:nvSpPr>
          <p:cNvPr id="47108" name="Text Box 4"/>
          <p:cNvSpPr txBox="1">
            <a:spLocks noChangeArrowheads="1"/>
          </p:cNvSpPr>
          <p:nvPr/>
        </p:nvSpPr>
        <p:spPr bwMode="auto">
          <a:xfrm>
            <a:off x="925513" y="2843213"/>
            <a:ext cx="5432425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Immutability improves performance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300537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+ to concatenate strings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300537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+ to concatenate strings</a:t>
            </a:r>
          </a:p>
        </p:txBody>
      </p:sp>
      <p:sp>
        <p:nvSpPr>
          <p:cNvPr id="51203" name="Text Box 2"/>
          <p:cNvSpPr txBox="1">
            <a:spLocks noChangeArrowheads="1"/>
          </p:cNvSpPr>
          <p:nvPr/>
        </p:nvSpPr>
        <p:spPr bwMode="auto">
          <a:xfrm>
            <a:off x="546100" y="1762125"/>
            <a:ext cx="9159875" cy="126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name = 'Charles' + ' ' + 'Darwin'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(name)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Charles Darwin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300537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+ to concatenate strings</a:t>
            </a:r>
          </a:p>
        </p:txBody>
      </p:sp>
      <p:sp>
        <p:nvSpPr>
          <p:cNvPr id="53251" name="Text Box 4"/>
          <p:cNvSpPr txBox="1">
            <a:spLocks noChangeArrowheads="1"/>
          </p:cNvSpPr>
          <p:nvPr/>
        </p:nvSpPr>
        <p:spPr bwMode="auto">
          <a:xfrm>
            <a:off x="925513" y="3089275"/>
            <a:ext cx="18415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800">
              <a:latin typeface="Calibri" panose="020F0502020204030204" pitchFamily="34" charset="0"/>
            </a:endParaRPr>
          </a:p>
        </p:txBody>
      </p:sp>
      <p:sp>
        <p:nvSpPr>
          <p:cNvPr id="53252" name="Text Box 4"/>
          <p:cNvSpPr txBox="1">
            <a:spLocks noChangeArrowheads="1"/>
          </p:cNvSpPr>
          <p:nvPr/>
        </p:nvSpPr>
        <p:spPr bwMode="auto">
          <a:xfrm>
            <a:off x="925513" y="3046413"/>
            <a:ext cx="6643687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Concatenation always produces a new string</a:t>
            </a:r>
          </a:p>
        </p:txBody>
      </p:sp>
      <p:sp>
        <p:nvSpPr>
          <p:cNvPr id="53253" name="Text Box 2"/>
          <p:cNvSpPr txBox="1">
            <a:spLocks noChangeArrowheads="1"/>
          </p:cNvSpPr>
          <p:nvPr/>
        </p:nvSpPr>
        <p:spPr bwMode="auto">
          <a:xfrm>
            <a:off x="546100" y="1762125"/>
            <a:ext cx="9159875" cy="126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name = 'Charles' + ' ' + 'Darwin'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(name)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Charles Darwin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300537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+ to concatenate strings</a:t>
            </a:r>
          </a:p>
        </p:txBody>
      </p:sp>
      <p:sp>
        <p:nvSpPr>
          <p:cNvPr id="55299" name="Text Box 4"/>
          <p:cNvSpPr txBox="1">
            <a:spLocks noChangeArrowheads="1"/>
          </p:cNvSpPr>
          <p:nvPr/>
        </p:nvSpPr>
        <p:spPr bwMode="auto">
          <a:xfrm>
            <a:off x="925513" y="3089275"/>
            <a:ext cx="18415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800">
              <a:latin typeface="Calibri" panose="020F0502020204030204" pitchFamily="34" charset="0"/>
            </a:endParaRPr>
          </a:p>
        </p:txBody>
      </p:sp>
      <p:sp>
        <p:nvSpPr>
          <p:cNvPr id="55300" name="Text Box 4"/>
          <p:cNvSpPr txBox="1">
            <a:spLocks noChangeArrowheads="1"/>
          </p:cNvSpPr>
          <p:nvPr/>
        </p:nvSpPr>
        <p:spPr bwMode="auto">
          <a:xfrm>
            <a:off x="925513" y="3046413"/>
            <a:ext cx="6643687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Concatenation always produces a new string</a:t>
            </a:r>
          </a:p>
        </p:txBody>
      </p:sp>
      <p:sp>
        <p:nvSpPr>
          <p:cNvPr id="55301" name="Text Box 2"/>
          <p:cNvSpPr txBox="1">
            <a:spLocks noChangeArrowheads="1"/>
          </p:cNvSpPr>
          <p:nvPr/>
        </p:nvSpPr>
        <p:spPr bwMode="auto">
          <a:xfrm>
            <a:off x="6769100" y="4356100"/>
            <a:ext cx="2879725" cy="207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'Charles</a:t>
            </a:r>
            <a:r>
              <a:rPr lang="en-US" altLang="en-US" sz="2400">
                <a:latin typeface="DFKai-SB" pitchFamily="65" charset="-128"/>
              </a:rPr>
              <a:t>'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en-US" altLang="en-US" sz="2400">
              <a:latin typeface="DFKai-SB" pitchFamily="65" charset="-128"/>
            </a:endParaRPr>
          </a:p>
        </p:txBody>
      </p:sp>
      <p:sp>
        <p:nvSpPr>
          <p:cNvPr id="55302" name="Text Box 2"/>
          <p:cNvSpPr txBox="1">
            <a:spLocks noChangeArrowheads="1"/>
          </p:cNvSpPr>
          <p:nvPr/>
        </p:nvSpPr>
        <p:spPr bwMode="auto">
          <a:xfrm>
            <a:off x="4810125" y="4356100"/>
            <a:ext cx="1555750" cy="460375"/>
          </a:xfrm>
          <a:prstGeom prst="rect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original</a:t>
            </a:r>
          </a:p>
        </p:txBody>
      </p:sp>
      <p:sp>
        <p:nvSpPr>
          <p:cNvPr id="55303" name="Line 10"/>
          <p:cNvSpPr>
            <a:spLocks noChangeShapeType="1"/>
          </p:cNvSpPr>
          <p:nvPr/>
        </p:nvSpPr>
        <p:spPr bwMode="auto">
          <a:xfrm flipV="1">
            <a:off x="6365875" y="4586288"/>
            <a:ext cx="460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5304" name="Text Box 2"/>
          <p:cNvSpPr txBox="1">
            <a:spLocks noChangeArrowheads="1"/>
          </p:cNvSpPr>
          <p:nvPr/>
        </p:nvSpPr>
        <p:spPr bwMode="auto">
          <a:xfrm>
            <a:off x="546100" y="4240213"/>
            <a:ext cx="3168650" cy="253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original = 'Charles'</a:t>
            </a:r>
          </a:p>
        </p:txBody>
      </p:sp>
      <p:sp>
        <p:nvSpPr>
          <p:cNvPr id="55305" name="Text Box 2"/>
          <p:cNvSpPr txBox="1">
            <a:spLocks noChangeArrowheads="1"/>
          </p:cNvSpPr>
          <p:nvPr/>
        </p:nvSpPr>
        <p:spPr bwMode="auto">
          <a:xfrm>
            <a:off x="546100" y="1762125"/>
            <a:ext cx="9159875" cy="126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name = 'Charles' + ' ' + 'Darwin'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(name)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Charles Darwin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300537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+ to concatenate strings</a:t>
            </a:r>
          </a:p>
        </p:txBody>
      </p:sp>
      <p:sp>
        <p:nvSpPr>
          <p:cNvPr id="57347" name="Text Box 4"/>
          <p:cNvSpPr txBox="1">
            <a:spLocks noChangeArrowheads="1"/>
          </p:cNvSpPr>
          <p:nvPr/>
        </p:nvSpPr>
        <p:spPr bwMode="auto">
          <a:xfrm>
            <a:off x="925513" y="3089275"/>
            <a:ext cx="18415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800">
              <a:latin typeface="Calibri" panose="020F0502020204030204" pitchFamily="34" charset="0"/>
            </a:endParaRPr>
          </a:p>
        </p:txBody>
      </p:sp>
      <p:sp>
        <p:nvSpPr>
          <p:cNvPr id="57348" name="Text Box 4"/>
          <p:cNvSpPr txBox="1">
            <a:spLocks noChangeArrowheads="1"/>
          </p:cNvSpPr>
          <p:nvPr/>
        </p:nvSpPr>
        <p:spPr bwMode="auto">
          <a:xfrm>
            <a:off x="925513" y="3046413"/>
            <a:ext cx="6643687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Concatenation always produces a new string</a:t>
            </a:r>
          </a:p>
        </p:txBody>
      </p:sp>
      <p:sp>
        <p:nvSpPr>
          <p:cNvPr id="57349" name="Text Box 2"/>
          <p:cNvSpPr txBox="1">
            <a:spLocks noChangeArrowheads="1"/>
          </p:cNvSpPr>
          <p:nvPr/>
        </p:nvSpPr>
        <p:spPr bwMode="auto">
          <a:xfrm>
            <a:off x="5040313" y="5105400"/>
            <a:ext cx="979487" cy="460375"/>
          </a:xfrm>
          <a:prstGeom prst="rect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</a:p>
        </p:txBody>
      </p:sp>
      <p:sp>
        <p:nvSpPr>
          <p:cNvPr id="57350" name="Line 11"/>
          <p:cNvSpPr>
            <a:spLocks noChangeShapeType="1"/>
          </p:cNvSpPr>
          <p:nvPr/>
        </p:nvSpPr>
        <p:spPr bwMode="auto">
          <a:xfrm flipV="1">
            <a:off x="6019800" y="4702175"/>
            <a:ext cx="806450" cy="6334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7351" name="Text Box 2"/>
          <p:cNvSpPr txBox="1">
            <a:spLocks noChangeArrowheads="1"/>
          </p:cNvSpPr>
          <p:nvPr/>
        </p:nvSpPr>
        <p:spPr bwMode="auto">
          <a:xfrm>
            <a:off x="546100" y="4240213"/>
            <a:ext cx="3168650" cy="253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original = 'Charles'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name = original</a:t>
            </a:r>
          </a:p>
        </p:txBody>
      </p:sp>
      <p:sp>
        <p:nvSpPr>
          <p:cNvPr id="57352" name="Text Box 2"/>
          <p:cNvSpPr txBox="1">
            <a:spLocks noChangeArrowheads="1"/>
          </p:cNvSpPr>
          <p:nvPr/>
        </p:nvSpPr>
        <p:spPr bwMode="auto">
          <a:xfrm>
            <a:off x="6769100" y="4356100"/>
            <a:ext cx="2879725" cy="207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'Charles</a:t>
            </a:r>
            <a:r>
              <a:rPr lang="en-US" altLang="en-US" sz="2400">
                <a:latin typeface="DFKai-SB" pitchFamily="65" charset="-128"/>
              </a:rPr>
              <a:t>'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en-US" altLang="en-US" sz="2400">
              <a:latin typeface="DFKai-SB" pitchFamily="65" charset="-128"/>
            </a:endParaRPr>
          </a:p>
        </p:txBody>
      </p:sp>
      <p:sp>
        <p:nvSpPr>
          <p:cNvPr id="57353" name="Text Box 2"/>
          <p:cNvSpPr txBox="1">
            <a:spLocks noChangeArrowheads="1"/>
          </p:cNvSpPr>
          <p:nvPr/>
        </p:nvSpPr>
        <p:spPr bwMode="auto">
          <a:xfrm>
            <a:off x="4810125" y="4356100"/>
            <a:ext cx="1555750" cy="460375"/>
          </a:xfrm>
          <a:prstGeom prst="rect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original</a:t>
            </a:r>
          </a:p>
        </p:txBody>
      </p:sp>
      <p:sp>
        <p:nvSpPr>
          <p:cNvPr id="57354" name="Line 10"/>
          <p:cNvSpPr>
            <a:spLocks noChangeShapeType="1"/>
          </p:cNvSpPr>
          <p:nvPr/>
        </p:nvSpPr>
        <p:spPr bwMode="auto">
          <a:xfrm flipV="1">
            <a:off x="6365875" y="4586288"/>
            <a:ext cx="460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7355" name="Text Box 2"/>
          <p:cNvSpPr txBox="1">
            <a:spLocks noChangeArrowheads="1"/>
          </p:cNvSpPr>
          <p:nvPr/>
        </p:nvSpPr>
        <p:spPr bwMode="auto">
          <a:xfrm>
            <a:off x="546100" y="1762125"/>
            <a:ext cx="9159875" cy="126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name = 'Charles' + ' ' + 'Darwin'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(name)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Charles Darwin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300537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+ to concatenate strings</a:t>
            </a:r>
          </a:p>
        </p:txBody>
      </p:sp>
      <p:sp>
        <p:nvSpPr>
          <p:cNvPr id="59395" name="Text Box 4"/>
          <p:cNvSpPr txBox="1">
            <a:spLocks noChangeArrowheads="1"/>
          </p:cNvSpPr>
          <p:nvPr/>
        </p:nvSpPr>
        <p:spPr bwMode="auto">
          <a:xfrm>
            <a:off x="925513" y="3089275"/>
            <a:ext cx="18415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800">
              <a:latin typeface="Calibri" panose="020F0502020204030204" pitchFamily="34" charset="0"/>
            </a:endParaRPr>
          </a:p>
        </p:txBody>
      </p:sp>
      <p:sp>
        <p:nvSpPr>
          <p:cNvPr id="59396" name="Text Box 4"/>
          <p:cNvSpPr txBox="1">
            <a:spLocks noChangeArrowheads="1"/>
          </p:cNvSpPr>
          <p:nvPr/>
        </p:nvSpPr>
        <p:spPr bwMode="auto">
          <a:xfrm>
            <a:off x="925513" y="3046413"/>
            <a:ext cx="6643687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Concatenation always produces a new string</a:t>
            </a:r>
          </a:p>
        </p:txBody>
      </p:sp>
      <p:sp>
        <p:nvSpPr>
          <p:cNvPr id="59397" name="Text Box 2"/>
          <p:cNvSpPr txBox="1">
            <a:spLocks noChangeArrowheads="1"/>
          </p:cNvSpPr>
          <p:nvPr/>
        </p:nvSpPr>
        <p:spPr bwMode="auto">
          <a:xfrm>
            <a:off x="546100" y="4240213"/>
            <a:ext cx="3168650" cy="253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original = 'Charles'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name = original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name += ' Darwin'</a:t>
            </a:r>
          </a:p>
        </p:txBody>
      </p:sp>
      <p:sp>
        <p:nvSpPr>
          <p:cNvPr id="59398" name="Text Box 2"/>
          <p:cNvSpPr txBox="1">
            <a:spLocks noChangeArrowheads="1"/>
          </p:cNvSpPr>
          <p:nvPr/>
        </p:nvSpPr>
        <p:spPr bwMode="auto">
          <a:xfrm>
            <a:off x="6769100" y="4356100"/>
            <a:ext cx="2879725" cy="207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'Charles'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en-US" altLang="en-US" sz="2400">
              <a:latin typeface="Courier New" panose="02070309020205020404" pitchFamily="49" charset="0"/>
            </a:endParaRP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'Charles Darwin'</a:t>
            </a:r>
          </a:p>
        </p:txBody>
      </p:sp>
      <p:sp>
        <p:nvSpPr>
          <p:cNvPr id="59399" name="Line 14"/>
          <p:cNvSpPr>
            <a:spLocks noChangeShapeType="1"/>
          </p:cNvSpPr>
          <p:nvPr/>
        </p:nvSpPr>
        <p:spPr bwMode="auto">
          <a:xfrm flipV="1">
            <a:off x="6019800" y="5335588"/>
            <a:ext cx="806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9400" name="Text Box 2"/>
          <p:cNvSpPr txBox="1">
            <a:spLocks noChangeArrowheads="1"/>
          </p:cNvSpPr>
          <p:nvPr/>
        </p:nvSpPr>
        <p:spPr bwMode="auto">
          <a:xfrm>
            <a:off x="5040313" y="5105400"/>
            <a:ext cx="979487" cy="460375"/>
          </a:xfrm>
          <a:prstGeom prst="rect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</a:p>
        </p:txBody>
      </p:sp>
      <p:sp>
        <p:nvSpPr>
          <p:cNvPr id="59401" name="Text Box 2"/>
          <p:cNvSpPr txBox="1">
            <a:spLocks noChangeArrowheads="1"/>
          </p:cNvSpPr>
          <p:nvPr/>
        </p:nvSpPr>
        <p:spPr bwMode="auto">
          <a:xfrm>
            <a:off x="4810125" y="4356100"/>
            <a:ext cx="1555750" cy="460375"/>
          </a:xfrm>
          <a:prstGeom prst="rect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original</a:t>
            </a:r>
          </a:p>
        </p:txBody>
      </p:sp>
      <p:sp>
        <p:nvSpPr>
          <p:cNvPr id="59402" name="Line 10"/>
          <p:cNvSpPr>
            <a:spLocks noChangeShapeType="1"/>
          </p:cNvSpPr>
          <p:nvPr/>
        </p:nvSpPr>
        <p:spPr bwMode="auto">
          <a:xfrm flipV="1">
            <a:off x="6365875" y="4586288"/>
            <a:ext cx="460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9403" name="Text Box 2"/>
          <p:cNvSpPr txBox="1">
            <a:spLocks noChangeArrowheads="1"/>
          </p:cNvSpPr>
          <p:nvPr/>
        </p:nvSpPr>
        <p:spPr bwMode="auto">
          <a:xfrm>
            <a:off x="546100" y="1762125"/>
            <a:ext cx="9159875" cy="126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name = 'Charles' + ' ' + 'Darwin'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(name)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Charles Darwin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380037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Strings are often formatted with +…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380037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Strings are often formatted with +…</a:t>
            </a:r>
          </a:p>
        </p:txBody>
      </p:sp>
      <p:sp>
        <p:nvSpPr>
          <p:cNvPr id="63491" name="Text Box 2"/>
          <p:cNvSpPr txBox="1">
            <a:spLocks noChangeArrowheads="1"/>
          </p:cNvSpPr>
          <p:nvPr/>
        </p:nvSpPr>
        <p:spPr bwMode="auto">
          <a:xfrm>
            <a:off x="546100" y="1762125"/>
            <a:ext cx="9159875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print</a:t>
            </a:r>
            <a:r>
              <a:rPr lang="en-US" altLang="en-US" sz="2000">
                <a:latin typeface="Courier New" panose="02070309020205020404" pitchFamily="49" charset="0"/>
              </a:rPr>
              <a:t>('reagant: ' + str(reagant_id) + ' produced ' + \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   str(percentage_yield) + '% yield')</a:t>
            </a:r>
            <a:endParaRPr lang="en-US" altLang="en-US" sz="2000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380037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Strings are often formatted with +…</a:t>
            </a:r>
          </a:p>
        </p:txBody>
      </p:sp>
      <p:sp>
        <p:nvSpPr>
          <p:cNvPr id="65539" name="Text Box 4"/>
          <p:cNvSpPr txBox="1">
            <a:spLocks noChangeArrowheads="1"/>
          </p:cNvSpPr>
          <p:nvPr/>
        </p:nvSpPr>
        <p:spPr bwMode="auto">
          <a:xfrm>
            <a:off x="925513" y="5811838"/>
            <a:ext cx="3390900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There's a better way...</a:t>
            </a:r>
          </a:p>
        </p:txBody>
      </p:sp>
      <p:sp>
        <p:nvSpPr>
          <p:cNvPr id="65540" name="Text Box 2"/>
          <p:cNvSpPr txBox="1">
            <a:spLocks noChangeArrowheads="1"/>
          </p:cNvSpPr>
          <p:nvPr/>
        </p:nvSpPr>
        <p:spPr bwMode="auto">
          <a:xfrm>
            <a:off x="546100" y="1762125"/>
            <a:ext cx="9159875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print</a:t>
            </a:r>
            <a:r>
              <a:rPr lang="en-US" altLang="en-US" sz="2000">
                <a:latin typeface="Courier New" panose="02070309020205020404" pitchFamily="49" charset="0"/>
              </a:rPr>
              <a:t>('reagant: ' + str(reagant_id) + ' produced ' + \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   str(percentage_yield) + '% yield')</a:t>
            </a:r>
            <a:endParaRPr lang="en-US" altLang="en-US" sz="2000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648575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Strings are sequences of characters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No separate character type: just a string of length 1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1"/>
          <p:cNvSpPr>
            <a:spLocks noChangeArrowheads="1"/>
          </p:cNvSpPr>
          <p:nvPr/>
        </p:nvSpPr>
        <p:spPr bwMode="auto">
          <a:xfrm>
            <a:off x="523875" y="1603375"/>
            <a:ext cx="9067800" cy="378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en-US" sz="32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Accessing arguments by position</a:t>
            </a:r>
          </a:p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GB" altLang="en-US">
              <a:latin typeface="Calibri" panose="020F0502020204030204" pitchFamily="34" charset="0"/>
            </a:endParaRPr>
          </a:p>
          <a:p>
            <a:pPr>
              <a:spcBef>
                <a:spcPct val="30000"/>
              </a:spcBef>
            </a:pPr>
            <a:r>
              <a:rPr lang="en-GB" altLang="en-US" sz="2000">
                <a:solidFill>
                  <a:srgbClr val="407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'{0}, {1}, {2}'</a:t>
            </a:r>
            <a:r>
              <a:rPr lang="en-GB" altLang="en-US" sz="200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format</a:t>
            </a:r>
            <a:r>
              <a:rPr lang="en-GB" altLang="en-US" sz="200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altLang="en-US" sz="2000">
                <a:solidFill>
                  <a:srgbClr val="407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en-GB" altLang="en-US" sz="200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altLang="en-US" sz="2000">
                <a:solidFill>
                  <a:srgbClr val="407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r>
              <a:rPr lang="en-GB" altLang="en-US" sz="200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altLang="en-US" sz="2000">
                <a:solidFill>
                  <a:srgbClr val="407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'c'</a:t>
            </a:r>
            <a:r>
              <a:rPr lang="en-GB" altLang="en-US" sz="200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br>
              <a:rPr lang="en-GB" altLang="en-US" sz="200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'a, b, c' </a:t>
            </a:r>
            <a:r>
              <a:rPr lang="en-GB" altLang="en-US" sz="240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GB" altLang="en-US" sz="240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altLang="en-US" sz="240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GB" altLang="en-US" sz="240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altLang="en-US" sz="2000">
                <a:solidFill>
                  <a:srgbClr val="407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'{}, {}, {}'</a:t>
            </a:r>
            <a:r>
              <a:rPr lang="en-GB" altLang="en-US" sz="200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format</a:t>
            </a:r>
            <a:r>
              <a:rPr lang="en-GB" altLang="en-US" sz="200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altLang="en-US" sz="2000">
                <a:solidFill>
                  <a:srgbClr val="407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en-GB" altLang="en-US" sz="200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altLang="en-US" sz="2000">
                <a:solidFill>
                  <a:srgbClr val="407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r>
              <a:rPr lang="en-GB" altLang="en-US" sz="200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altLang="en-US" sz="2000">
                <a:solidFill>
                  <a:srgbClr val="407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'c'</a:t>
            </a:r>
            <a:r>
              <a:rPr lang="en-GB" altLang="en-US" sz="200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>
              <a:spcBef>
                <a:spcPct val="30000"/>
              </a:spcBef>
            </a:pPr>
            <a:r>
              <a:rPr lang="en-GB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'a, b, c' </a:t>
            </a:r>
            <a:r>
              <a:rPr lang="en-GB" altLang="en-US" sz="240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GB" altLang="en-US" sz="240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altLang="en-US" sz="240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GB" altLang="en-US" sz="240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altLang="en-US" sz="2000">
                <a:solidFill>
                  <a:srgbClr val="407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'{2}, {1}, {0}'</a:t>
            </a:r>
            <a:r>
              <a:rPr lang="en-GB" altLang="en-US" sz="200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format</a:t>
            </a:r>
            <a:r>
              <a:rPr lang="en-GB" altLang="en-US" sz="200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altLang="en-US" sz="2000">
                <a:solidFill>
                  <a:srgbClr val="407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en-GB" altLang="en-US" sz="200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altLang="en-US" sz="2000">
                <a:solidFill>
                  <a:srgbClr val="407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r>
              <a:rPr lang="en-GB" altLang="en-US" sz="200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altLang="en-US" sz="2000">
                <a:solidFill>
                  <a:srgbClr val="407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'c'</a:t>
            </a:r>
            <a:r>
              <a:rPr lang="en-GB" altLang="en-US" sz="200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br>
              <a:rPr lang="en-GB" altLang="en-US" sz="200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'c, b, a'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1"/>
          <p:cNvSpPr>
            <a:spLocks noChangeArrowheads="1"/>
          </p:cNvSpPr>
          <p:nvPr/>
        </p:nvSpPr>
        <p:spPr bwMode="auto">
          <a:xfrm>
            <a:off x="512763" y="1474788"/>
            <a:ext cx="9188450" cy="385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en-US" sz="32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Accessing arguments by name</a:t>
            </a:r>
          </a:p>
          <a:p>
            <a:pPr algn="just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GB" altLang="en-US" sz="1600">
              <a:latin typeface="Calibri" panose="020F0502020204030204" pitchFamily="34" charset="0"/>
            </a:endParaRPr>
          </a:p>
          <a:p>
            <a:pPr>
              <a:spcBef>
                <a:spcPct val="30000"/>
              </a:spcBef>
            </a:pPr>
            <a:r>
              <a:rPr lang="en-GB" altLang="en-US" sz="2400">
                <a:solidFill>
                  <a:srgbClr val="407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'Coordinates: {latitude}, {longitude}'</a:t>
            </a:r>
            <a:r>
              <a:rPr lang="en-GB" altLang="en-US" sz="240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format</a:t>
            </a:r>
            <a:r>
              <a:rPr lang="en-GB" altLang="en-US" sz="240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latitude</a:t>
            </a:r>
            <a:r>
              <a:rPr lang="en-GB" altLang="en-US" sz="240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altLang="en-US" sz="2400">
                <a:solidFill>
                  <a:srgbClr val="407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'37.24N'</a:t>
            </a:r>
            <a:r>
              <a:rPr lang="en-GB" altLang="en-US" sz="240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br>
              <a:rPr lang="en-GB" altLang="en-US" sz="240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longitude</a:t>
            </a:r>
            <a:r>
              <a:rPr lang="en-GB" altLang="en-US" sz="240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altLang="en-US" sz="2400">
                <a:solidFill>
                  <a:srgbClr val="407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'-115.81W'</a:t>
            </a:r>
            <a:r>
              <a:rPr lang="en-GB" altLang="en-US" sz="240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GB" altLang="en-US" sz="280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GB" altLang="en-US" sz="280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'Coordinates: 37.24N, -115.81W' </a:t>
            </a:r>
            <a:r>
              <a:rPr lang="en-GB" altLang="en-US" sz="240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GB" altLang="en-US" sz="240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GB" altLang="en-US" sz="240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30000"/>
              </a:spcBef>
              <a:buFont typeface="Times New Roman" panose="02020603050405020304" pitchFamily="18" charset="0"/>
              <a:buNone/>
            </a:pPr>
            <a:r>
              <a:rPr lang="en-GB" altLang="en-US" sz="32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Lots more examples here:</a:t>
            </a:r>
          </a:p>
          <a:p>
            <a:pPr>
              <a:spcBef>
                <a:spcPct val="30000"/>
              </a:spcBef>
            </a:pPr>
            <a:endParaRPr lang="en-GB" altLang="en-US" sz="240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611" name="Rectangle 1"/>
          <p:cNvSpPr>
            <a:spLocks noChangeArrowheads="1"/>
          </p:cNvSpPr>
          <p:nvPr/>
        </p:nvSpPr>
        <p:spPr bwMode="auto">
          <a:xfrm>
            <a:off x="449263" y="5680075"/>
            <a:ext cx="9315450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en-US" sz="2600">
                <a:solidFill>
                  <a:schemeClr val="accent2"/>
                </a:solidFill>
                <a:latin typeface="Calibri" panose="020F0502020204030204" pitchFamily="34" charset="0"/>
              </a:rPr>
              <a:t>https://docs.python.org/2/library/string.html#format-examples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2"/>
          <p:cNvSpPr txBox="1">
            <a:spLocks noChangeArrowheads="1"/>
          </p:cNvSpPr>
          <p:nvPr/>
        </p:nvSpPr>
        <p:spPr bwMode="auto">
          <a:xfrm>
            <a:off x="698500" y="1914525"/>
            <a:ext cx="7373938" cy="403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output = 'reagant: {:d}'.format(123)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(output)</a:t>
            </a:r>
            <a:endParaRPr lang="en-US" altLang="en-US" sz="2400" b="1">
              <a:latin typeface="Courier New" panose="02070309020205020404" pitchFamily="49" charset="0"/>
            </a:endParaRP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reagant: 123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en-US" altLang="en-US" sz="2400" i="1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  <p:sp>
        <p:nvSpPr>
          <p:cNvPr id="69635" name="Text Box 4"/>
          <p:cNvSpPr txBox="1">
            <a:spLocks noChangeArrowheads="1"/>
          </p:cNvSpPr>
          <p:nvPr/>
        </p:nvSpPr>
        <p:spPr bwMode="auto">
          <a:xfrm>
            <a:off x="757238" y="993775"/>
            <a:ext cx="844391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3200">
                <a:latin typeface="Calibri" panose="020F0502020204030204" pitchFamily="34" charset="0"/>
              </a:rPr>
              <a:t>Use "</a:t>
            </a:r>
            <a:r>
              <a:rPr lang="en-US" altLang="en-US" sz="320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altLang="en-US" sz="3200">
                <a:latin typeface="Calibri" panose="020F0502020204030204" pitchFamily="34" charset="0"/>
              </a:rPr>
              <a:t>" in the format string to specify the format: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2"/>
          <p:cNvSpPr txBox="1">
            <a:spLocks noChangeArrowheads="1"/>
          </p:cNvSpPr>
          <p:nvPr/>
        </p:nvSpPr>
        <p:spPr bwMode="auto">
          <a:xfrm>
            <a:off x="698500" y="1914525"/>
            <a:ext cx="7373938" cy="403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output = 'reagant: {:d}'.format(123)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(output)</a:t>
            </a:r>
            <a:endParaRPr lang="en-US" altLang="en-US" sz="2400" b="1">
              <a:latin typeface="Courier New" panose="02070309020205020404" pitchFamily="49" charset="0"/>
            </a:endParaRP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reagant: 123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en-US" altLang="en-US" sz="2400" i="1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percentage_yield = 12.3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('yield: {:6.2f}'.format(percentage_yield))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yield:  12.30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en-US" altLang="en-US" sz="3200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  <p:sp>
        <p:nvSpPr>
          <p:cNvPr id="71683" name="Text Box 4"/>
          <p:cNvSpPr txBox="1">
            <a:spLocks noChangeArrowheads="1"/>
          </p:cNvSpPr>
          <p:nvPr/>
        </p:nvSpPr>
        <p:spPr bwMode="auto">
          <a:xfrm>
            <a:off x="757238" y="993775"/>
            <a:ext cx="844391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3200">
                <a:latin typeface="Calibri" panose="020F0502020204030204" pitchFamily="34" charset="0"/>
              </a:rPr>
              <a:t>Use "</a:t>
            </a:r>
            <a:r>
              <a:rPr lang="en-US" altLang="en-US" sz="320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altLang="en-US" sz="3200">
                <a:latin typeface="Calibri" panose="020F0502020204030204" pitchFamily="34" charset="0"/>
              </a:rPr>
              <a:t>" in the format string to specify the format: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66286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3200" dirty="0" smtClean="0">
                <a:latin typeface="+mn-lt"/>
              </a:rPr>
              <a:t>Use "</a:t>
            </a:r>
            <a:r>
              <a:rPr lang="en-US" alt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{{</a:t>
            </a:r>
            <a:r>
              <a:rPr lang="en-US" altLang="en-US" sz="3200" dirty="0" smtClean="0">
                <a:latin typeface="+mn-lt"/>
              </a:rPr>
              <a:t>" for "</a:t>
            </a:r>
            <a:r>
              <a:rPr lang="en-US" alt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altLang="en-US" sz="3200" dirty="0" smtClean="0">
                <a:latin typeface="+mn-lt"/>
              </a:rPr>
              <a:t>" and "</a:t>
            </a:r>
            <a:r>
              <a:rPr lang="en-US" alt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}}</a:t>
            </a:r>
            <a:r>
              <a:rPr lang="en-US" altLang="en-US" sz="3200" dirty="0" smtClean="0">
                <a:latin typeface="+mn-lt"/>
              </a:rPr>
              <a:t>" for "</a:t>
            </a:r>
            <a:r>
              <a:rPr lang="en-US" alt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en-US" sz="3200" dirty="0" smtClean="0">
                <a:latin typeface="+mn-lt"/>
              </a:rPr>
              <a:t>" characters</a:t>
            </a:r>
          </a:p>
        </p:txBody>
      </p:sp>
      <p:sp>
        <p:nvSpPr>
          <p:cNvPr id="73731" name="Text Box 2"/>
          <p:cNvSpPr txBox="1">
            <a:spLocks noChangeArrowheads="1"/>
          </p:cNvSpPr>
          <p:nvPr/>
        </p:nvSpPr>
        <p:spPr bwMode="auto">
          <a:xfrm>
            <a:off x="546100" y="1762125"/>
            <a:ext cx="7373938" cy="403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output = 'reagant: {{ {:d} }}'.format(123)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(output)</a:t>
            </a:r>
            <a:endParaRPr lang="en-US" altLang="en-US" sz="2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reagant: { 123 }</a:t>
            </a:r>
            <a:endParaRPr lang="en-US" altLang="en-US" sz="280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791325" cy="75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3200">
                <a:latin typeface="Calibri" panose="020F0502020204030204" pitchFamily="34" charset="0"/>
              </a:rPr>
              <a:t>You will also see (in older python code):</a:t>
            </a:r>
          </a:p>
        </p:txBody>
      </p:sp>
      <p:sp>
        <p:nvSpPr>
          <p:cNvPr id="75779" name="Text Box 2"/>
          <p:cNvSpPr txBox="1">
            <a:spLocks noChangeArrowheads="1"/>
          </p:cNvSpPr>
          <p:nvPr/>
        </p:nvSpPr>
        <p:spPr bwMode="auto">
          <a:xfrm>
            <a:off x="777875" y="1762125"/>
            <a:ext cx="8813800" cy="403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('reagant: %d' % 123)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reagant: 123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i="1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('Name: %s; weight: %.2fkg' % ('Bert', 122))  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Name: Bert; weight: 122.00kg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780" name="Text Box 4"/>
          <p:cNvSpPr txBox="1">
            <a:spLocks noChangeArrowheads="1"/>
          </p:cNvSpPr>
          <p:nvPr/>
        </p:nvSpPr>
        <p:spPr bwMode="auto">
          <a:xfrm>
            <a:off x="777875" y="5011738"/>
            <a:ext cx="8512175" cy="1490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3200">
                <a:latin typeface="Calibri" panose="020F0502020204030204" pitchFamily="34" charset="0"/>
              </a:rPr>
              <a:t>This is an alternative approach to string</a:t>
            </a:r>
            <a:br>
              <a:rPr lang="en-US" altLang="en-US" sz="3200">
                <a:latin typeface="Calibri" panose="020F0502020204030204" pitchFamily="34" charset="0"/>
              </a:rPr>
            </a:br>
            <a:r>
              <a:rPr lang="en-US" altLang="en-US" sz="3200">
                <a:latin typeface="Calibri" panose="020F0502020204030204" pitchFamily="34" charset="0"/>
              </a:rPr>
              <a:t>formatting that is now discouraged. </a:t>
            </a:r>
            <a:r>
              <a:rPr lang="en-US" altLang="en-US" sz="3200">
                <a:latin typeface="Calibri" panose="020F0502020204030204" pitchFamily="34" charset="0"/>
                <a:sym typeface="Wingdings" panose="05000000000000000000" pitchFamily="2" charset="2"/>
              </a:rPr>
              <a:t></a:t>
            </a:r>
            <a:endParaRPr lang="en-US" altLang="en-US" sz="320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4"/>
          <p:cNvSpPr txBox="1">
            <a:spLocks noChangeArrowheads="1"/>
          </p:cNvSpPr>
          <p:nvPr/>
        </p:nvSpPr>
        <p:spPr bwMode="auto">
          <a:xfrm>
            <a:off x="925513" y="496888"/>
            <a:ext cx="8383587" cy="75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3200">
                <a:latin typeface="Calibri" panose="020F0502020204030204" pitchFamily="34" charset="0"/>
              </a:rPr>
              <a:t>A handy way to format strings in modern Python:</a:t>
            </a:r>
          </a:p>
        </p:txBody>
      </p:sp>
      <p:sp>
        <p:nvSpPr>
          <p:cNvPr id="77827" name="Text Box 2"/>
          <p:cNvSpPr txBox="1">
            <a:spLocks noChangeArrowheads="1"/>
          </p:cNvSpPr>
          <p:nvPr/>
        </p:nvSpPr>
        <p:spPr bwMode="auto">
          <a:xfrm>
            <a:off x="777875" y="2109788"/>
            <a:ext cx="8813800" cy="403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name = "Andy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f"Hello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{name}")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 Andy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i="1" dirty="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</a:pP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ndy_height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195</a:t>
            </a:r>
            <a:endParaRPr lang="en-US" alt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i="1" dirty="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f"You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are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andy_height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/100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metres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tall!")</a:t>
            </a: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You are </a:t>
            </a:r>
            <a:r>
              <a:rPr lang="en-US" altLang="en-US" sz="2400" i="1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1.95 </a:t>
            </a:r>
            <a:r>
              <a:rPr lang="en-US" altLang="en-US" sz="2400" i="1" dirty="0" err="1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metres</a:t>
            </a:r>
            <a:r>
              <a:rPr lang="en-US" altLang="en-US" sz="2400" i="1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tall!</a:t>
            </a:r>
            <a:endParaRPr lang="en-US" altLang="en-US" sz="2400" i="1" dirty="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i="1" dirty="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828" name="Text Box 4"/>
          <p:cNvSpPr txBox="1">
            <a:spLocks noChangeArrowheads="1"/>
          </p:cNvSpPr>
          <p:nvPr/>
        </p:nvSpPr>
        <p:spPr bwMode="auto">
          <a:xfrm>
            <a:off x="919163" y="1187450"/>
            <a:ext cx="1679575" cy="75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3200" b="1">
                <a:latin typeface="Calibri" panose="020F0502020204030204" pitchFamily="34" charset="0"/>
              </a:rPr>
              <a:t>f-strings: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069012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altLang="en-US" sz="2800">
                <a:latin typeface="Calibri" panose="020F0502020204030204" pitchFamily="34" charset="0"/>
              </a:rPr>
              <a:t> to represent a newline character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748462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800" dirty="0" smtClean="0">
                <a:latin typeface="Calibri" panose="020F0502020204030204" pitchFamily="34" charset="0"/>
              </a:rPr>
              <a:t>Use </a:t>
            </a:r>
            <a: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altLang="en-US" sz="2800" dirty="0" smtClean="0">
                <a:latin typeface="+mn-lt"/>
                <a:cs typeface="Courier New" panose="02070309020205020404" pitchFamily="49" charset="0"/>
              </a:rPr>
              <a:t> </a:t>
            </a:r>
            <a:r>
              <a:rPr lang="en-US" altLang="en-US" sz="2800" dirty="0" smtClean="0">
                <a:latin typeface="Calibri" panose="020F0502020204030204" pitchFamily="34" charset="0"/>
              </a:rPr>
              <a:t>to represent a newline character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800" dirty="0" smtClean="0">
                <a:latin typeface="Calibri" panose="020F0502020204030204" pitchFamily="34" charset="0"/>
              </a:rPr>
              <a:t>Use </a:t>
            </a:r>
            <a: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\'</a:t>
            </a:r>
            <a:r>
              <a:rPr lang="en-US" altLang="en-US" sz="2800" dirty="0" smtClean="0">
                <a:latin typeface="Calibri" panose="020F0502020204030204" pitchFamily="34" charset="0"/>
              </a:rPr>
              <a:t> for single quote, </a:t>
            </a:r>
            <a: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\"</a:t>
            </a:r>
            <a:r>
              <a:rPr lang="en-US" altLang="en-US" sz="2800" dirty="0" smtClean="0">
                <a:latin typeface="Calibri" panose="020F0502020204030204" pitchFamily="34" charset="0"/>
              </a:rPr>
              <a:t> for double quote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ext Box 2"/>
          <p:cNvSpPr txBox="1">
            <a:spLocks noChangeArrowheads="1"/>
          </p:cNvSpPr>
          <p:nvPr/>
        </p:nvSpPr>
        <p:spPr bwMode="auto">
          <a:xfrm>
            <a:off x="546100" y="2397125"/>
            <a:ext cx="9159875" cy="167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print</a:t>
            </a:r>
            <a:r>
              <a:rPr lang="en-US" altLang="en-US" sz="2000">
                <a:latin typeface="Courier New" panose="02070309020205020404" pitchFamily="49" charset="0"/>
              </a:rPr>
              <a:t>('There isn\'t time\nto do it right.')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000" i="1">
                <a:solidFill>
                  <a:srgbClr val="006600"/>
                </a:solidFill>
                <a:latin typeface="Courier New" panose="02070309020205020404" pitchFamily="49" charset="0"/>
              </a:rPr>
              <a:t>There isn't time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000" i="1">
                <a:solidFill>
                  <a:srgbClr val="006600"/>
                </a:solidFill>
                <a:latin typeface="Courier New" panose="02070309020205020404" pitchFamily="49" charset="0"/>
              </a:rPr>
              <a:t>to do it right.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en-US" altLang="en-US" sz="2000" i="1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  <p:sp>
        <p:nvSpPr>
          <p:cNvPr id="82947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748462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altLang="en-US" sz="2800">
                <a:latin typeface="Calibri" panose="020F0502020204030204" pitchFamily="34" charset="0"/>
              </a:rPr>
              <a:t> to represent a newline character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\'</a:t>
            </a:r>
            <a:r>
              <a:rPr lang="en-US" altLang="en-US" sz="2800">
                <a:latin typeface="Calibri" panose="020F0502020204030204" pitchFamily="34" charset="0"/>
              </a:rPr>
              <a:t> for single quote,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\"</a:t>
            </a:r>
            <a:r>
              <a:rPr lang="en-US" altLang="en-US" sz="2800">
                <a:latin typeface="Calibri" panose="020F0502020204030204" pitchFamily="34" charset="0"/>
              </a:rPr>
              <a:t> for double quote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648575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Strings are sequences of characters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No separate character type: just a string of length 1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Indexed exactly like lists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2"/>
          <p:cNvSpPr txBox="1">
            <a:spLocks noChangeArrowheads="1"/>
          </p:cNvSpPr>
          <p:nvPr/>
        </p:nvSpPr>
        <p:spPr bwMode="auto">
          <a:xfrm>
            <a:off x="546100" y="2397125"/>
            <a:ext cx="9159875" cy="241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print</a:t>
            </a:r>
            <a:r>
              <a:rPr lang="en-US" altLang="en-US" sz="2000">
                <a:latin typeface="Courier New" panose="02070309020205020404" pitchFamily="49" charset="0"/>
              </a:rPr>
              <a:t>('There isn\'t time\nto do it right.')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000" i="1">
                <a:solidFill>
                  <a:srgbClr val="006600"/>
                </a:solidFill>
                <a:latin typeface="Courier New" panose="02070309020205020404" pitchFamily="49" charset="0"/>
              </a:rPr>
              <a:t>There isn't time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000" i="1">
                <a:solidFill>
                  <a:srgbClr val="006600"/>
                </a:solidFill>
                <a:latin typeface="Courier New" panose="02070309020205020404" pitchFamily="49" charset="0"/>
              </a:rPr>
              <a:t>to do it right.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en-US" altLang="en-US" sz="2000" i="1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print</a:t>
            </a:r>
            <a:r>
              <a:rPr lang="en-US" altLang="en-US" sz="2000">
                <a:latin typeface="Courier New" panose="02070309020205020404" pitchFamily="49" charset="0"/>
              </a:rPr>
              <a:t>("But you said,\n\"There is time to do it over.\"")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000" i="1">
                <a:solidFill>
                  <a:srgbClr val="006600"/>
                </a:solidFill>
                <a:latin typeface="Courier New" panose="02070309020205020404" pitchFamily="49" charset="0"/>
              </a:rPr>
              <a:t>But you said,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000" i="1">
                <a:solidFill>
                  <a:srgbClr val="006600"/>
                </a:solidFill>
                <a:latin typeface="Courier New" panose="02070309020205020404" pitchFamily="49" charset="0"/>
              </a:rPr>
              <a:t>"There is time to do it over."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en-US" altLang="en-US" sz="2000" i="1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en-US" altLang="en-US" sz="2000" i="1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  <p:sp>
        <p:nvSpPr>
          <p:cNvPr id="84995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748462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altLang="en-US" sz="2800">
                <a:latin typeface="Calibri" panose="020F0502020204030204" pitchFamily="34" charset="0"/>
              </a:rPr>
              <a:t> to represent a newline character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\'</a:t>
            </a:r>
            <a:r>
              <a:rPr lang="en-US" altLang="en-US" sz="2800">
                <a:latin typeface="Calibri" panose="020F0502020204030204" pitchFamily="34" charset="0"/>
              </a:rPr>
              <a:t> for single quote,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\"</a:t>
            </a:r>
            <a:r>
              <a:rPr lang="en-US" altLang="en-US" sz="2800">
                <a:latin typeface="Calibri" panose="020F0502020204030204" pitchFamily="34" charset="0"/>
              </a:rPr>
              <a:t> for double quote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659312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\\</a:t>
            </a:r>
            <a:r>
              <a:rPr lang="en-US" altLang="en-US" sz="2800">
                <a:latin typeface="Calibri" panose="020F0502020204030204" pitchFamily="34" charset="0"/>
              </a:rPr>
              <a:t> for a literal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altLang="en-US" sz="2800">
                <a:latin typeface="Calibri" panose="020F0502020204030204" pitchFamily="34" charset="0"/>
              </a:rPr>
              <a:t> character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ext Box 2"/>
          <p:cNvSpPr txBox="1">
            <a:spLocks noChangeArrowheads="1"/>
          </p:cNvSpPr>
          <p:nvPr/>
        </p:nvSpPr>
        <p:spPr bwMode="auto">
          <a:xfrm>
            <a:off x="546100" y="1763713"/>
            <a:ext cx="9159875" cy="979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print</a:t>
            </a:r>
            <a:r>
              <a:rPr lang="en-US" altLang="en-US" sz="2000">
                <a:latin typeface="Courier New" panose="02070309020205020404" pitchFamily="49" charset="0"/>
              </a:rPr>
              <a:t>('Most mathematicians write a\\b instead of a%b.')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000" i="1">
                <a:solidFill>
                  <a:srgbClr val="006600"/>
                </a:solidFill>
                <a:latin typeface="Courier New" panose="02070309020205020404" pitchFamily="49" charset="0"/>
              </a:rPr>
              <a:t>Most mathematicians write a\b instead of a%b.</a:t>
            </a:r>
          </a:p>
        </p:txBody>
      </p:sp>
      <p:sp>
        <p:nvSpPr>
          <p:cNvPr id="89091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659312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\\</a:t>
            </a:r>
            <a:r>
              <a:rPr lang="en-US" altLang="en-US" sz="2800">
                <a:latin typeface="Calibri" panose="020F0502020204030204" pitchFamily="34" charset="0"/>
              </a:rPr>
              <a:t> for a literal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altLang="en-US" sz="2800">
                <a:latin typeface="Calibri" panose="020F0502020204030204" pitchFamily="34" charset="0"/>
              </a:rPr>
              <a:t> character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ext Box 4"/>
          <p:cNvSpPr txBox="1">
            <a:spLocks noChangeArrowheads="1"/>
          </p:cNvSpPr>
          <p:nvPr/>
        </p:nvSpPr>
        <p:spPr bwMode="auto">
          <a:xfrm>
            <a:off x="925513" y="2800350"/>
            <a:ext cx="606425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Common pattern with </a:t>
            </a:r>
            <a:r>
              <a:rPr lang="en-US" altLang="en-US" sz="2800" i="1">
                <a:latin typeface="Calibri" panose="020F0502020204030204" pitchFamily="34" charset="0"/>
              </a:rPr>
              <a:t>escape sequences</a:t>
            </a:r>
            <a:endParaRPr lang="en-US" altLang="en-US" sz="2800">
              <a:latin typeface="Calibri" panose="020F0502020204030204" pitchFamily="34" charset="0"/>
            </a:endParaRPr>
          </a:p>
        </p:txBody>
      </p:sp>
      <p:sp>
        <p:nvSpPr>
          <p:cNvPr id="91139" name="Text Box 2"/>
          <p:cNvSpPr txBox="1">
            <a:spLocks noChangeArrowheads="1"/>
          </p:cNvSpPr>
          <p:nvPr/>
        </p:nvSpPr>
        <p:spPr bwMode="auto">
          <a:xfrm>
            <a:off x="546100" y="1763713"/>
            <a:ext cx="9159875" cy="979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print</a:t>
            </a:r>
            <a:r>
              <a:rPr lang="en-US" altLang="en-US" sz="2000">
                <a:latin typeface="Courier New" panose="02070309020205020404" pitchFamily="49" charset="0"/>
              </a:rPr>
              <a:t>('Most mathematicians write a\\b instead of a%b.')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000" i="1">
                <a:solidFill>
                  <a:srgbClr val="006600"/>
                </a:solidFill>
                <a:latin typeface="Courier New" panose="02070309020205020404" pitchFamily="49" charset="0"/>
              </a:rPr>
              <a:t>Most mathematicians write a\b instead of a%b.</a:t>
            </a:r>
          </a:p>
        </p:txBody>
      </p:sp>
      <p:sp>
        <p:nvSpPr>
          <p:cNvPr id="9114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659312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\\</a:t>
            </a:r>
            <a:r>
              <a:rPr lang="en-US" altLang="en-US" sz="2800">
                <a:latin typeface="Calibri" panose="020F0502020204030204" pitchFamily="34" charset="0"/>
              </a:rPr>
              <a:t> for a literal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altLang="en-US" sz="2800">
                <a:latin typeface="Calibri" panose="020F0502020204030204" pitchFamily="34" charset="0"/>
              </a:rPr>
              <a:t> character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ext Box 4"/>
          <p:cNvSpPr txBox="1">
            <a:spLocks noChangeArrowheads="1"/>
          </p:cNvSpPr>
          <p:nvPr/>
        </p:nvSpPr>
        <p:spPr bwMode="auto">
          <a:xfrm>
            <a:off x="925513" y="2800350"/>
            <a:ext cx="780415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Common pattern with </a:t>
            </a:r>
            <a:r>
              <a:rPr lang="en-US" altLang="en-US" sz="2800" i="1">
                <a:latin typeface="Calibri" panose="020F0502020204030204" pitchFamily="34" charset="0"/>
              </a:rPr>
              <a:t>escape sequences</a:t>
            </a:r>
            <a:endParaRPr lang="en-US" altLang="en-US" sz="2800">
              <a:latin typeface="Calibri" panose="020F0502020204030204" pitchFamily="34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–	Use a character to mean "what follows is special"</a:t>
            </a:r>
          </a:p>
        </p:txBody>
      </p:sp>
      <p:sp>
        <p:nvSpPr>
          <p:cNvPr id="93187" name="Text Box 2"/>
          <p:cNvSpPr txBox="1">
            <a:spLocks noChangeArrowheads="1"/>
          </p:cNvSpPr>
          <p:nvPr/>
        </p:nvSpPr>
        <p:spPr bwMode="auto">
          <a:xfrm>
            <a:off x="546100" y="1763713"/>
            <a:ext cx="9159875" cy="979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print</a:t>
            </a:r>
            <a:r>
              <a:rPr lang="en-US" altLang="en-US" sz="2000">
                <a:latin typeface="Courier New" panose="02070309020205020404" pitchFamily="49" charset="0"/>
              </a:rPr>
              <a:t>('Most mathematicians write a\\b instead of a%b.')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000" i="1">
                <a:solidFill>
                  <a:srgbClr val="006600"/>
                </a:solidFill>
                <a:latin typeface="Courier New" panose="02070309020205020404" pitchFamily="49" charset="0"/>
              </a:rPr>
              <a:t>Most mathematicians write a\b instead of a%b.</a:t>
            </a:r>
          </a:p>
        </p:txBody>
      </p:sp>
      <p:sp>
        <p:nvSpPr>
          <p:cNvPr id="9318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659312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\\</a:t>
            </a:r>
            <a:r>
              <a:rPr lang="en-US" altLang="en-US" sz="2800">
                <a:latin typeface="Calibri" panose="020F0502020204030204" pitchFamily="34" charset="0"/>
              </a:rPr>
              <a:t> for a literal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altLang="en-US" sz="2800">
                <a:latin typeface="Calibri" panose="020F0502020204030204" pitchFamily="34" charset="0"/>
              </a:rPr>
              <a:t> character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ext Box 4"/>
          <p:cNvSpPr txBox="1">
            <a:spLocks noChangeArrowheads="1"/>
          </p:cNvSpPr>
          <p:nvPr/>
        </p:nvSpPr>
        <p:spPr bwMode="auto">
          <a:xfrm>
            <a:off x="925513" y="2800350"/>
            <a:ext cx="7804150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Common pattern with </a:t>
            </a:r>
            <a:r>
              <a:rPr lang="en-US" altLang="en-US" sz="2800" i="1">
                <a:latin typeface="Calibri" panose="020F0502020204030204" pitchFamily="34" charset="0"/>
              </a:rPr>
              <a:t>escape sequences</a:t>
            </a:r>
            <a:endParaRPr lang="en-US" altLang="en-US" sz="2800">
              <a:latin typeface="Calibri" panose="020F0502020204030204" pitchFamily="34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–	Use a character to mean "what follows is special"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–	Double it up to mean "that character itself"</a:t>
            </a:r>
          </a:p>
        </p:txBody>
      </p:sp>
      <p:sp>
        <p:nvSpPr>
          <p:cNvPr id="95235" name="Text Box 2"/>
          <p:cNvSpPr txBox="1">
            <a:spLocks noChangeArrowheads="1"/>
          </p:cNvSpPr>
          <p:nvPr/>
        </p:nvSpPr>
        <p:spPr bwMode="auto">
          <a:xfrm>
            <a:off x="546100" y="1763713"/>
            <a:ext cx="9159875" cy="979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print</a:t>
            </a:r>
            <a:r>
              <a:rPr lang="en-US" altLang="en-US" sz="2000">
                <a:latin typeface="Courier New" panose="02070309020205020404" pitchFamily="49" charset="0"/>
              </a:rPr>
              <a:t>('Most mathematicians write a\\b instead of a%b.')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000" i="1">
                <a:solidFill>
                  <a:srgbClr val="006600"/>
                </a:solidFill>
                <a:latin typeface="Courier New" panose="02070309020205020404" pitchFamily="49" charset="0"/>
              </a:rPr>
              <a:t>Most mathematicians write a\b instead of a%b.</a:t>
            </a:r>
          </a:p>
        </p:txBody>
      </p:sp>
      <p:sp>
        <p:nvSpPr>
          <p:cNvPr id="9523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659312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\\</a:t>
            </a:r>
            <a:r>
              <a:rPr lang="en-US" altLang="en-US" sz="2800">
                <a:latin typeface="Calibri" panose="020F0502020204030204" pitchFamily="34" charset="0"/>
              </a:rPr>
              <a:t> for a literal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altLang="en-US" sz="2800">
                <a:latin typeface="Calibri" panose="020F0502020204030204" pitchFamily="34" charset="0"/>
              </a:rPr>
              <a:t> character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ext Box 4"/>
          <p:cNvSpPr txBox="1">
            <a:spLocks noChangeArrowheads="1"/>
          </p:cNvSpPr>
          <p:nvPr/>
        </p:nvSpPr>
        <p:spPr bwMode="auto">
          <a:xfrm>
            <a:off x="927100" y="841375"/>
            <a:ext cx="7578725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triple quotes (either kind) for multi-line strings</a:t>
            </a:r>
            <a:endParaRPr lang="en-US" altLang="en-US" sz="2800">
              <a:latin typeface="DFKai-SB" pitchFamily="65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ext Box 4"/>
          <p:cNvSpPr txBox="1">
            <a:spLocks noChangeArrowheads="1"/>
          </p:cNvSpPr>
          <p:nvPr/>
        </p:nvSpPr>
        <p:spPr bwMode="auto">
          <a:xfrm>
            <a:off x="927100" y="841375"/>
            <a:ext cx="7578725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triple quotes (either kind) for multi-line strings</a:t>
            </a:r>
            <a:endParaRPr lang="en-US" altLang="en-US" sz="2800">
              <a:latin typeface="DFKai-SB" pitchFamily="65" charset="-128"/>
            </a:endParaRPr>
          </a:p>
        </p:txBody>
      </p:sp>
      <p:sp>
        <p:nvSpPr>
          <p:cNvPr id="99331" name="Text Box 2"/>
          <p:cNvSpPr txBox="1">
            <a:spLocks noChangeArrowheads="1"/>
          </p:cNvSpPr>
          <p:nvPr/>
        </p:nvSpPr>
        <p:spPr bwMode="auto">
          <a:xfrm>
            <a:off x="547688" y="1874838"/>
            <a:ext cx="4492625" cy="207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quote = """We can only see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short distance ahead,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 we can see plenty there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that needs to be done."""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Text Box 2"/>
          <p:cNvSpPr txBox="1">
            <a:spLocks noChangeArrowheads="1"/>
          </p:cNvSpPr>
          <p:nvPr/>
        </p:nvSpPr>
        <p:spPr bwMode="auto">
          <a:xfrm>
            <a:off x="547688" y="1874838"/>
            <a:ext cx="4492625" cy="207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quote = """We can only see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short distance ahea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d,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bu</a:t>
            </a:r>
            <a:r>
              <a:rPr lang="en-US" altLang="en-US" sz="240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we can see plenty there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that needs to be done."""</a:t>
            </a:r>
          </a:p>
        </p:txBody>
      </p:sp>
      <p:graphicFrame>
        <p:nvGraphicFramePr>
          <p:cNvPr id="440356" name="Group 36"/>
          <p:cNvGraphicFramePr>
            <a:graphicFrameLocks noGrp="1"/>
          </p:cNvGraphicFramePr>
          <p:nvPr/>
        </p:nvGraphicFramePr>
        <p:xfrm>
          <a:off x="6596063" y="3257550"/>
          <a:ext cx="2266950" cy="519113"/>
        </p:xfrm>
        <a:graphic>
          <a:graphicData uri="http://schemas.openxmlformats.org/drawingml/2006/table">
            <a:tbl>
              <a:tblPr/>
              <a:tblGrid>
                <a:gridCol w="422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34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48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9113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</a:t>
                      </a:r>
                    </a:p>
                  </a:txBody>
                  <a:tcPr marT="26812" marB="268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,</a:t>
                      </a:r>
                    </a:p>
                  </a:txBody>
                  <a:tcPr marT="26812" marB="268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\n</a:t>
                      </a:r>
                    </a:p>
                  </a:txBody>
                  <a:tcPr marT="26812" marB="268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</a:t>
                      </a:r>
                    </a:p>
                  </a:txBody>
                  <a:tcPr marT="26812" marB="268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</a:t>
                      </a:r>
                    </a:p>
                  </a:txBody>
                  <a:tcPr marT="26812" marB="268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01393" name="Group 40"/>
          <p:cNvGrpSpPr>
            <a:grpSpLocks/>
          </p:cNvGrpSpPr>
          <p:nvPr/>
        </p:nvGrpSpPr>
        <p:grpSpPr bwMode="auto">
          <a:xfrm>
            <a:off x="4464050" y="2339975"/>
            <a:ext cx="346075" cy="346075"/>
            <a:chOff x="2413" y="2635"/>
            <a:chExt cx="253" cy="254"/>
          </a:xfrm>
        </p:grpSpPr>
        <p:sp>
          <p:nvSpPr>
            <p:cNvPr id="101401" name="AutoShape 37"/>
            <p:cNvSpPr>
              <a:spLocks/>
            </p:cNvSpPr>
            <p:nvPr/>
          </p:nvSpPr>
          <p:spPr bwMode="auto">
            <a:xfrm>
              <a:off x="2413" y="2635"/>
              <a:ext cx="36" cy="254"/>
            </a:xfrm>
            <a:prstGeom prst="leftBracket">
              <a:avLst>
                <a:gd name="adj" fmla="val 58796"/>
              </a:avLst>
            </a:prstGeom>
            <a:noFill/>
            <a:ln w="19050">
              <a:solidFill>
                <a:srgbClr val="A5002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101402" name="Line 38"/>
            <p:cNvSpPr>
              <a:spLocks noChangeShapeType="1"/>
            </p:cNvSpPr>
            <p:nvPr/>
          </p:nvSpPr>
          <p:spPr bwMode="auto">
            <a:xfrm>
              <a:off x="2449" y="2889"/>
              <a:ext cx="217" cy="0"/>
            </a:xfrm>
            <a:prstGeom prst="line">
              <a:avLst/>
            </a:prstGeom>
            <a:noFill/>
            <a:ln w="19050">
              <a:solidFill>
                <a:srgbClr val="A5002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1403" name="Line 39"/>
            <p:cNvSpPr>
              <a:spLocks noChangeShapeType="1"/>
            </p:cNvSpPr>
            <p:nvPr/>
          </p:nvSpPr>
          <p:spPr bwMode="auto">
            <a:xfrm>
              <a:off x="2449" y="2635"/>
              <a:ext cx="217" cy="0"/>
            </a:xfrm>
            <a:prstGeom prst="line">
              <a:avLst/>
            </a:prstGeom>
            <a:noFill/>
            <a:ln w="19050">
              <a:solidFill>
                <a:srgbClr val="A5002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101394" name="Group 41"/>
          <p:cNvGrpSpPr>
            <a:grpSpLocks/>
          </p:cNvGrpSpPr>
          <p:nvPr/>
        </p:nvGrpSpPr>
        <p:grpSpPr bwMode="auto">
          <a:xfrm flipH="1">
            <a:off x="661988" y="2681288"/>
            <a:ext cx="346075" cy="346075"/>
            <a:chOff x="2413" y="2635"/>
            <a:chExt cx="253" cy="254"/>
          </a:xfrm>
        </p:grpSpPr>
        <p:sp>
          <p:nvSpPr>
            <p:cNvPr id="101398" name="AutoShape 42"/>
            <p:cNvSpPr>
              <a:spLocks/>
            </p:cNvSpPr>
            <p:nvPr/>
          </p:nvSpPr>
          <p:spPr bwMode="auto">
            <a:xfrm>
              <a:off x="2413" y="2635"/>
              <a:ext cx="36" cy="254"/>
            </a:xfrm>
            <a:prstGeom prst="leftBracket">
              <a:avLst>
                <a:gd name="adj" fmla="val 58796"/>
              </a:avLst>
            </a:prstGeom>
            <a:noFill/>
            <a:ln w="19050">
              <a:solidFill>
                <a:srgbClr val="A5002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101399" name="Line 43"/>
            <p:cNvSpPr>
              <a:spLocks noChangeShapeType="1"/>
            </p:cNvSpPr>
            <p:nvPr/>
          </p:nvSpPr>
          <p:spPr bwMode="auto">
            <a:xfrm>
              <a:off x="2449" y="2889"/>
              <a:ext cx="217" cy="0"/>
            </a:xfrm>
            <a:prstGeom prst="line">
              <a:avLst/>
            </a:prstGeom>
            <a:noFill/>
            <a:ln w="19050">
              <a:solidFill>
                <a:srgbClr val="A5002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1400" name="Line 44"/>
            <p:cNvSpPr>
              <a:spLocks noChangeShapeType="1"/>
            </p:cNvSpPr>
            <p:nvPr/>
          </p:nvSpPr>
          <p:spPr bwMode="auto">
            <a:xfrm>
              <a:off x="2449" y="2635"/>
              <a:ext cx="217" cy="0"/>
            </a:xfrm>
            <a:prstGeom prst="line">
              <a:avLst/>
            </a:prstGeom>
            <a:noFill/>
            <a:ln w="19050">
              <a:solidFill>
                <a:srgbClr val="A5002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101395" name="Line 45"/>
          <p:cNvSpPr>
            <a:spLocks noChangeShapeType="1"/>
          </p:cNvSpPr>
          <p:nvPr/>
        </p:nvSpPr>
        <p:spPr bwMode="auto">
          <a:xfrm flipH="1" flipV="1">
            <a:off x="4875213" y="2570163"/>
            <a:ext cx="1547812" cy="860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1396" name="Line 46"/>
          <p:cNvSpPr>
            <a:spLocks noChangeShapeType="1"/>
          </p:cNvSpPr>
          <p:nvPr/>
        </p:nvSpPr>
        <p:spPr bwMode="auto">
          <a:xfrm flipH="1" flipV="1">
            <a:off x="1065213" y="2968625"/>
            <a:ext cx="5357812" cy="461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1397" name="Text Box 4"/>
          <p:cNvSpPr txBox="1">
            <a:spLocks noChangeArrowheads="1"/>
          </p:cNvSpPr>
          <p:nvPr/>
        </p:nvSpPr>
        <p:spPr bwMode="auto">
          <a:xfrm>
            <a:off x="927100" y="841375"/>
            <a:ext cx="7578725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triple quotes (either kind) for multi-line strings</a:t>
            </a:r>
            <a:endParaRPr lang="en-US" altLang="en-US" sz="2800">
              <a:latin typeface="DFKai-SB" pitchFamily="65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Text Box 2"/>
          <p:cNvSpPr txBox="1">
            <a:spLocks noChangeArrowheads="1"/>
          </p:cNvSpPr>
          <p:nvPr/>
        </p:nvSpPr>
        <p:spPr bwMode="auto">
          <a:xfrm>
            <a:off x="547688" y="1874838"/>
            <a:ext cx="8912225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quote = """We can only see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a short distance ahead,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but we can see plenty there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that needs to be done."""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en-US" altLang="en-US" sz="240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quote = "We can only see\na short distance" + \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ahead,\nbut we can see plenty there\nthat" + \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needs to be done."</a:t>
            </a:r>
          </a:p>
        </p:txBody>
      </p:sp>
      <p:sp>
        <p:nvSpPr>
          <p:cNvPr id="103427" name="Text Box 4"/>
          <p:cNvSpPr txBox="1">
            <a:spLocks noChangeArrowheads="1"/>
          </p:cNvSpPr>
          <p:nvPr/>
        </p:nvSpPr>
        <p:spPr bwMode="auto">
          <a:xfrm>
            <a:off x="927100" y="841375"/>
            <a:ext cx="7578725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triple quotes (either kind) for multi-line strings</a:t>
            </a:r>
            <a:endParaRPr lang="en-US" altLang="en-US" sz="2800">
              <a:latin typeface="DFKai-SB" pitchFamily="65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648575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Strings are sequences of characters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No separate character type: just a string of length 1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Indexed exactly like lists</a:t>
            </a:r>
          </a:p>
        </p:txBody>
      </p:sp>
      <p:sp>
        <p:nvSpPr>
          <p:cNvPr id="16387" name="Text Box 2"/>
          <p:cNvSpPr txBox="1">
            <a:spLocks noChangeArrowheads="1"/>
          </p:cNvSpPr>
          <p:nvPr/>
        </p:nvSpPr>
        <p:spPr bwMode="auto">
          <a:xfrm>
            <a:off x="546100" y="3017838"/>
            <a:ext cx="9159875" cy="282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name = 'Darwin'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(name[0], name[-1])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 n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332105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Strings have methods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332105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Strings have methods</a:t>
            </a:r>
          </a:p>
        </p:txBody>
      </p:sp>
      <p:sp>
        <p:nvSpPr>
          <p:cNvPr id="107523" name="Text Box 2"/>
          <p:cNvSpPr txBox="1">
            <a:spLocks noChangeArrowheads="1"/>
          </p:cNvSpPr>
          <p:nvPr/>
        </p:nvSpPr>
        <p:spPr bwMode="auto">
          <a:xfrm>
            <a:off x="258763" y="1762125"/>
            <a:ext cx="9159875" cy="4837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name = 'newTON'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(name.capitalize(), name.upper(), name.lower())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Newton NEWTON newton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332105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Strings have methods</a:t>
            </a:r>
          </a:p>
        </p:txBody>
      </p:sp>
      <p:sp>
        <p:nvSpPr>
          <p:cNvPr id="109571" name="Text Box 2"/>
          <p:cNvSpPr txBox="1">
            <a:spLocks noChangeArrowheads="1"/>
          </p:cNvSpPr>
          <p:nvPr/>
        </p:nvSpPr>
        <p:spPr bwMode="auto">
          <a:xfrm>
            <a:off x="258763" y="1762125"/>
            <a:ext cx="9159875" cy="4837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name = 'newTON'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(name.capitalize(), name.upper(), name.lower())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Newton NEWTON newton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dna = 'acggtggtcac'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(dna.count('g'), dna.count('x'))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4 0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332105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Strings have methods</a:t>
            </a:r>
          </a:p>
        </p:txBody>
      </p:sp>
      <p:sp>
        <p:nvSpPr>
          <p:cNvPr id="111619" name="Text Box 2"/>
          <p:cNvSpPr txBox="1">
            <a:spLocks noChangeArrowheads="1"/>
          </p:cNvSpPr>
          <p:nvPr/>
        </p:nvSpPr>
        <p:spPr bwMode="auto">
          <a:xfrm>
            <a:off x="258763" y="1762125"/>
            <a:ext cx="9159875" cy="4837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name = 'newTON'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(name.capitalize(), name.upper(), name.lower())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Newton NEWTON newton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dna = 'acggtggtcac'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(dna.count('g'), dna.count('x'))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4 0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(dna.find('t'), dna.find('t', 5), dna.find('x'))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7 -1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332105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Strings have methods</a:t>
            </a:r>
          </a:p>
        </p:txBody>
      </p:sp>
      <p:sp>
        <p:nvSpPr>
          <p:cNvPr id="113667" name="Text Box 2"/>
          <p:cNvSpPr txBox="1">
            <a:spLocks noChangeArrowheads="1"/>
          </p:cNvSpPr>
          <p:nvPr/>
        </p:nvSpPr>
        <p:spPr bwMode="auto">
          <a:xfrm>
            <a:off x="258763" y="1762125"/>
            <a:ext cx="9159875" cy="4837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name = 'newTON'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(name.capitalize(), name.upper(), name.lower())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Newton NEWTON newton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dna = 'acggtggtcac'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(dna.count('g'), dna.count('x'))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4 0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(dna.find('t'), dna.find('t', 5), dna.find('x'))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7 -1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(dna.replace('t', 'x'))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acggxggxcac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332105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Strings have methods</a:t>
            </a:r>
          </a:p>
        </p:txBody>
      </p:sp>
      <p:sp>
        <p:nvSpPr>
          <p:cNvPr id="115715" name="Text Box 2"/>
          <p:cNvSpPr txBox="1">
            <a:spLocks noChangeArrowheads="1"/>
          </p:cNvSpPr>
          <p:nvPr/>
        </p:nvSpPr>
        <p:spPr bwMode="auto">
          <a:xfrm>
            <a:off x="258763" y="1762125"/>
            <a:ext cx="9159875" cy="4837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name = 'newTON'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(name.capitalize(), name.upper(), name.lower())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Newton NEWTON newton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dna = 'acggtggtcac'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(dna.count('g'), dna.count('x'))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4 0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(dna.find('t'), dna.find('t', 5), dna.find('x'))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7 -1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(dna.replace('t', 'x'))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acggxggxcac 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(dna.replace('gt', ''))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acggcac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88315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Can chain method calls together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88315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Can chain method calls together</a:t>
            </a:r>
          </a:p>
        </p:txBody>
      </p:sp>
      <p:sp>
        <p:nvSpPr>
          <p:cNvPr id="119811" name="Text Box 2"/>
          <p:cNvSpPr txBox="1">
            <a:spLocks noChangeArrowheads="1"/>
          </p:cNvSpPr>
          <p:nvPr/>
        </p:nvSpPr>
        <p:spPr bwMode="auto">
          <a:xfrm>
            <a:off x="546100" y="1762125"/>
            <a:ext cx="9159875" cy="126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element = 'cesium'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(element.upper().center(10, '.'))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88315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Can chain method calls together</a:t>
            </a:r>
          </a:p>
        </p:txBody>
      </p:sp>
      <p:sp>
        <p:nvSpPr>
          <p:cNvPr id="121859" name="Text Box 2"/>
          <p:cNvSpPr txBox="1">
            <a:spLocks noChangeArrowheads="1"/>
          </p:cNvSpPr>
          <p:nvPr/>
        </p:nvSpPr>
        <p:spPr bwMode="auto">
          <a:xfrm>
            <a:off x="546100" y="1762125"/>
            <a:ext cx="9159875" cy="126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chemeClr val="bg2"/>
                </a:solidFill>
                <a:latin typeface="Courier New" panose="02070309020205020404" pitchFamily="49" charset="0"/>
              </a:rPr>
              <a:t>element = 'cesium'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>
                <a:solidFill>
                  <a:schemeClr val="bg2"/>
                </a:solidFill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solidFill>
                  <a:schemeClr val="bg2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sz="2400">
                <a:latin typeface="Courier New" panose="02070309020205020404" pitchFamily="49" charset="0"/>
              </a:rPr>
              <a:t>element.upper()</a:t>
            </a:r>
            <a:r>
              <a:rPr lang="en-US" altLang="en-US" sz="2400">
                <a:solidFill>
                  <a:schemeClr val="bg2"/>
                </a:solidFill>
                <a:latin typeface="Courier New" panose="02070309020205020404" pitchFamily="49" charset="0"/>
              </a:rPr>
              <a:t>.center(10, '.'))</a:t>
            </a:r>
          </a:p>
        </p:txBody>
      </p:sp>
      <p:sp>
        <p:nvSpPr>
          <p:cNvPr id="121860" name="Text Box 4"/>
          <p:cNvSpPr txBox="1">
            <a:spLocks noChangeArrowheads="1"/>
          </p:cNvSpPr>
          <p:nvPr/>
        </p:nvSpPr>
        <p:spPr bwMode="auto">
          <a:xfrm>
            <a:off x="1306513" y="3146425"/>
            <a:ext cx="33496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convert to upper case</a:t>
            </a:r>
          </a:p>
        </p:txBody>
      </p:sp>
      <p:sp>
        <p:nvSpPr>
          <p:cNvPr id="121861" name="Line 5"/>
          <p:cNvSpPr>
            <a:spLocks noChangeShapeType="1"/>
          </p:cNvSpPr>
          <p:nvPr/>
        </p:nvSpPr>
        <p:spPr bwMode="auto">
          <a:xfrm flipV="1">
            <a:off x="3111500" y="2627313"/>
            <a:ext cx="0" cy="69215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88315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Can chain method calls together</a:t>
            </a:r>
          </a:p>
        </p:txBody>
      </p:sp>
      <p:sp>
        <p:nvSpPr>
          <p:cNvPr id="123907" name="Text Box 2"/>
          <p:cNvSpPr txBox="1">
            <a:spLocks noChangeArrowheads="1"/>
          </p:cNvSpPr>
          <p:nvPr/>
        </p:nvSpPr>
        <p:spPr bwMode="auto">
          <a:xfrm>
            <a:off x="546100" y="1762125"/>
            <a:ext cx="9159875" cy="126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chemeClr val="bg2"/>
                </a:solidFill>
                <a:latin typeface="Courier New" panose="02070309020205020404" pitchFamily="49" charset="0"/>
              </a:rPr>
              <a:t>element = 'cesium'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>
                <a:solidFill>
                  <a:schemeClr val="bg2"/>
                </a:solidFill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solidFill>
                  <a:schemeClr val="bg2"/>
                </a:solidFill>
                <a:latin typeface="Courier New" panose="02070309020205020404" pitchFamily="49" charset="0"/>
              </a:rPr>
              <a:t>(element.upper().</a:t>
            </a:r>
            <a:r>
              <a:rPr lang="en-US" altLang="en-US" sz="2400">
                <a:latin typeface="Courier New" panose="02070309020205020404" pitchFamily="49" charset="0"/>
              </a:rPr>
              <a:t>center(10, '.')</a:t>
            </a:r>
            <a:r>
              <a:rPr lang="en-US" altLang="en-US" sz="2400">
                <a:solidFill>
                  <a:schemeClr val="bg2"/>
                </a:solidFill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123908" name="Text Box 4"/>
          <p:cNvSpPr txBox="1">
            <a:spLocks noChangeArrowheads="1"/>
          </p:cNvSpPr>
          <p:nvPr/>
        </p:nvSpPr>
        <p:spPr bwMode="auto">
          <a:xfrm>
            <a:off x="3187700" y="3146425"/>
            <a:ext cx="2928938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center in a field</a:t>
            </a:r>
          </a:p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10 characters wide</a:t>
            </a:r>
          </a:p>
        </p:txBody>
      </p:sp>
      <p:sp>
        <p:nvSpPr>
          <p:cNvPr id="123909" name="Line 5"/>
          <p:cNvSpPr>
            <a:spLocks noChangeShapeType="1"/>
          </p:cNvSpPr>
          <p:nvPr/>
        </p:nvSpPr>
        <p:spPr bwMode="auto">
          <a:xfrm flipV="1">
            <a:off x="4672013" y="2627313"/>
            <a:ext cx="0" cy="69215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84505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en-US" sz="2800">
                <a:latin typeface="Calibri" panose="020F0502020204030204" pitchFamily="34" charset="0"/>
              </a:rPr>
              <a:t> iterates through characters</a:t>
            </a:r>
            <a:endParaRPr lang="en-US" altLang="en-US" sz="2800">
              <a:latin typeface="DFKai-SB" pitchFamily="65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88315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Can chain method calls together</a:t>
            </a:r>
          </a:p>
        </p:txBody>
      </p:sp>
      <p:sp>
        <p:nvSpPr>
          <p:cNvPr id="125955" name="Text Box 2"/>
          <p:cNvSpPr txBox="1">
            <a:spLocks noChangeArrowheads="1"/>
          </p:cNvSpPr>
          <p:nvPr/>
        </p:nvSpPr>
        <p:spPr bwMode="auto">
          <a:xfrm>
            <a:off x="546100" y="1762125"/>
            <a:ext cx="9159875" cy="156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element = 'cesium'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(element.upper().center(10, '.'))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8000"/>
                </a:solidFill>
                <a:latin typeface="Courier New" panose="02070309020205020404" pitchFamily="49" charset="0"/>
              </a:rPr>
              <a:t>..CESIUM..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1"/>
          <p:cNvSpPr>
            <a:spLocks noChangeArrowheads="1"/>
          </p:cNvSpPr>
          <p:nvPr/>
        </p:nvSpPr>
        <p:spPr bwMode="auto">
          <a:xfrm>
            <a:off x="1476375" y="6142038"/>
            <a:ext cx="6733959" cy="43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en-US" sz="2400" dirty="0">
                <a:latin typeface="Calibri" panose="020F0502020204030204" pitchFamily="34" charset="0"/>
              </a:rPr>
              <a:t>See: </a:t>
            </a:r>
            <a:r>
              <a:rPr lang="en-GB" altLang="en-US" sz="2400" dirty="0">
                <a:solidFill>
                  <a:schemeClr val="accent2"/>
                </a:solidFill>
                <a:latin typeface="Calibri" panose="020F0502020204030204" pitchFamily="34" charset="0"/>
              </a:rPr>
              <a:t>https://</a:t>
            </a:r>
            <a:r>
              <a:rPr lang="en-GB" altLang="en-US" sz="2400" dirty="0" smtClean="0">
                <a:solidFill>
                  <a:schemeClr val="accent2"/>
                </a:solidFill>
                <a:latin typeface="Calibri" panose="020F0502020204030204" pitchFamily="34" charset="0"/>
              </a:rPr>
              <a:t>docs.python.org/3.7/howto/regex.html </a:t>
            </a:r>
            <a:endParaRPr lang="en-GB" altLang="en-US" sz="2400" dirty="0">
              <a:latin typeface="Calibri" panose="020F0502020204030204" pitchFamily="34" charset="0"/>
            </a:endParaRPr>
          </a:p>
        </p:txBody>
      </p:sp>
      <p:sp>
        <p:nvSpPr>
          <p:cNvPr id="128003" name="Title 3"/>
          <p:cNvSpPr>
            <a:spLocks noGrp="1"/>
          </p:cNvSpPr>
          <p:nvPr>
            <p:ph type="title" idx="4294967295"/>
          </p:nvPr>
        </p:nvSpPr>
        <p:spPr>
          <a:xfrm>
            <a:off x="604838" y="438150"/>
            <a:ext cx="9072562" cy="941388"/>
          </a:xfrm>
        </p:spPr>
        <p:txBody>
          <a:bodyPr/>
          <a:lstStyle/>
          <a:p>
            <a:pPr eaLnBrk="1" hangingPunct="1"/>
            <a:r>
              <a:rPr lang="en-GB" altLang="en-US" sz="4000" smtClean="0"/>
              <a:t>The power of </a:t>
            </a:r>
            <a:r>
              <a:rPr lang="en-GB" altLang="en-US" sz="4000" b="1" smtClean="0"/>
              <a:t>regular expressions</a:t>
            </a:r>
          </a:p>
        </p:txBody>
      </p:sp>
      <p:sp>
        <p:nvSpPr>
          <p:cNvPr id="130049" name="Rectangle 1"/>
          <p:cNvSpPr>
            <a:spLocks noChangeArrowheads="1"/>
          </p:cNvSpPr>
          <p:nvPr/>
        </p:nvSpPr>
        <p:spPr bwMode="auto">
          <a:xfrm>
            <a:off x="661988" y="1474788"/>
            <a:ext cx="8813800" cy="43862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GB" sz="2800" dirty="0">
                <a:latin typeface="+mn-lt"/>
              </a:rPr>
              <a:t>When programming in any language you will want to know about </a:t>
            </a:r>
            <a:r>
              <a:rPr lang="en-GB" sz="2800" i="1" dirty="0">
                <a:latin typeface="+mn-lt"/>
              </a:rPr>
              <a:t>regular expressions </a:t>
            </a:r>
            <a:r>
              <a:rPr lang="en-GB" sz="2800" dirty="0">
                <a:latin typeface="+mn-lt"/>
              </a:rPr>
              <a:t>– for advanced string/text processing. In Python use the "re" library. Example uses are:</a:t>
            </a:r>
          </a:p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GB" sz="1400" dirty="0">
              <a:latin typeface="Arial Unicode MS" pitchFamily="34" charset="-128"/>
            </a:endParaRPr>
          </a:p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GB" sz="1400" dirty="0">
              <a:latin typeface="Arial Unicode MS" pitchFamily="34" charset="-128"/>
            </a:endParaRPr>
          </a:p>
          <a:p>
            <a:pPr marL="1160463" indent="-1160463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GB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/&lt;([A-Z][A-Z0-9]*)\b[^&gt;]*&gt;(.*?)&lt;/\1&gt;/   </a:t>
            </a:r>
            <a:r>
              <a:rPr lang="en-GB" sz="2000" dirty="0">
                <a:latin typeface="Calibri" panose="020F0502020204030204" pitchFamily="34" charset="0"/>
              </a:rPr>
              <a:t>Matches the opening and closing pair of any HTML tag; captures tag name and content.</a:t>
            </a:r>
          </a:p>
          <a:p>
            <a:pPr marL="1160463" indent="-1160463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GB" sz="2000" dirty="0">
              <a:latin typeface="Calibri" panose="020F0502020204030204" pitchFamily="34" charset="0"/>
            </a:endParaRPr>
          </a:p>
          <a:p>
            <a:pPr marL="1160463" indent="-1160463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GB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/b[</a:t>
            </a:r>
            <a:r>
              <a:rPr lang="en-GB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aeiou</a:t>
            </a:r>
            <a:r>
              <a:rPr lang="en-GB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]+t/  </a:t>
            </a:r>
            <a:r>
              <a:rPr lang="en-GB" sz="2000" dirty="0">
                <a:latin typeface="Calibri" panose="020F0502020204030204" pitchFamily="34" charset="0"/>
              </a:rPr>
              <a:t>Matches "bat" and "bit" etc, but also "boot" and "boat".</a:t>
            </a:r>
          </a:p>
          <a:p>
            <a:pPr marL="1160463" indent="-1160463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GB" sz="2000" dirty="0">
              <a:latin typeface="Calibri" panose="020F0502020204030204" pitchFamily="34" charset="0"/>
            </a:endParaRPr>
          </a:p>
          <a:p>
            <a:pPr marL="1171575" indent="-1171575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GB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/(\[0-9]{1,3})\.(\[0-9]{1,3})\.(\[0-9]{1,3})\.(\[0-9]{1,3})/     </a:t>
            </a:r>
            <a:r>
              <a:rPr lang="en-GB" sz="2000" dirty="0">
                <a:latin typeface="Calibri" panose="020F0502020204030204" pitchFamily="34" charset="0"/>
              </a:rPr>
              <a:t>Matches any IP </a:t>
            </a:r>
            <a:r>
              <a:rPr lang="en-GB" sz="2000" dirty="0">
                <a:latin typeface="+mn-lt"/>
              </a:rPr>
              <a:t>address ((e.g. 66.70.7.154 ) and </a:t>
            </a:r>
            <a:r>
              <a:rPr lang="en-GB" sz="2000" dirty="0">
                <a:latin typeface="Calibri" panose="020F0502020204030204" pitchFamily="34" charset="0"/>
              </a:rPr>
              <a:t>captures the each number for re-use.</a:t>
            </a:r>
            <a:endParaRPr lang="en-GB" sz="2000" dirty="0">
              <a:latin typeface="Arial Unicode MS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84505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en-US" sz="2800">
                <a:latin typeface="Calibri" panose="020F0502020204030204" pitchFamily="34" charset="0"/>
              </a:rPr>
              <a:t> iterates through characters</a:t>
            </a:r>
            <a:endParaRPr lang="en-US" altLang="en-US" sz="2800">
              <a:latin typeface="DFKai-SB" pitchFamily="65" charset="-128"/>
            </a:endParaRPr>
          </a:p>
        </p:txBody>
      </p:sp>
      <p:sp>
        <p:nvSpPr>
          <p:cNvPr id="20483" name="Text Box 2"/>
          <p:cNvSpPr txBox="1">
            <a:spLocks noChangeArrowheads="1"/>
          </p:cNvSpPr>
          <p:nvPr/>
        </p:nvSpPr>
        <p:spPr bwMode="auto">
          <a:xfrm>
            <a:off x="546100" y="1722438"/>
            <a:ext cx="9159875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name = 'Darwin'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c </a:t>
            </a: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name: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(c)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910262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either ' or " (as long as they match)</a:t>
            </a:r>
            <a:endParaRPr lang="en-US" altLang="en-US" sz="2800">
              <a:latin typeface="DFKai-SB" pitchFamily="65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910262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either ' or " (as long as they match)</a:t>
            </a:r>
            <a:endParaRPr lang="en-US" altLang="en-US" sz="2800">
              <a:latin typeface="DFKai-SB" pitchFamily="65" charset="-128"/>
            </a:endParaRPr>
          </a:p>
        </p:txBody>
      </p:sp>
      <p:sp>
        <p:nvSpPr>
          <p:cNvPr id="24579" name="Text Box 2"/>
          <p:cNvSpPr txBox="1">
            <a:spLocks noChangeArrowheads="1"/>
          </p:cNvSpPr>
          <p:nvPr/>
        </p:nvSpPr>
        <p:spPr bwMode="auto">
          <a:xfrm>
            <a:off x="546100" y="1820863"/>
            <a:ext cx="9159875" cy="979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('Alan', "Turing")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Alan Turing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UKRI-stfc-nerc-ceda-ncas-nceo-softwarecarpentry-Presentation-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KRI-stfc-nerc-ceda-ncas-nceo-softwarecarpentry-Presentation-Template.pptx" id="{3B8AF6F5-812E-41B1-BAB1-E35F4A3D09E8}" vid="{C9AE9EAB-9635-41B0-B34C-FD6CE403B25B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UKRI-stfc-nerc-ceda-ncas-nceo-softwarecarpentry-Presentation-Template</Template>
  <TotalTime>13039</TotalTime>
  <Words>1782</Words>
  <Application>Microsoft Office PowerPoint</Application>
  <PresentationFormat>Custom</PresentationFormat>
  <Paragraphs>372</Paragraphs>
  <Slides>61</Slides>
  <Notes>56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71" baseType="lpstr">
      <vt:lpstr>ＭＳ Ｐゴシック</vt:lpstr>
      <vt:lpstr>ＭＳ Ｐゴシック</vt:lpstr>
      <vt:lpstr>Arial</vt:lpstr>
      <vt:lpstr>Arial Unicode MS</vt:lpstr>
      <vt:lpstr>Calibri</vt:lpstr>
      <vt:lpstr>Courier New</vt:lpstr>
      <vt:lpstr>DFKai-SB</vt:lpstr>
      <vt:lpstr>Times New Roman</vt:lpstr>
      <vt:lpstr>Wingdings</vt:lpstr>
      <vt:lpstr>UKRI-stfc-nerc-ceda-ncas-nceo-softwarecarpentry-Presentation-Template</vt:lpstr>
      <vt:lpstr>Python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power of regular expressions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Greg Wilson</dc:creator>
  <cp:lastModifiedBy>Godfrey, Tommy (STFC,RAL,RALSP)</cp:lastModifiedBy>
  <cp:revision>270</cp:revision>
  <cp:lastPrinted>1601-01-01T00:00:00Z</cp:lastPrinted>
  <dcterms:created xsi:type="dcterms:W3CDTF">2010-10-10T22:29:27Z</dcterms:created>
  <dcterms:modified xsi:type="dcterms:W3CDTF">2018-12-17T17:38:53Z</dcterms:modified>
</cp:coreProperties>
</file>