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0" r:id="rId1"/>
  </p:sldMasterIdLst>
  <p:notesMasterIdLst>
    <p:notesMasterId r:id="rId51"/>
  </p:notesMasterIdLst>
  <p:sldIdLst>
    <p:sldId id="521" r:id="rId2"/>
    <p:sldId id="438" r:id="rId3"/>
    <p:sldId id="457" r:id="rId4"/>
    <p:sldId id="458" r:id="rId5"/>
    <p:sldId id="459" r:id="rId6"/>
    <p:sldId id="439" r:id="rId7"/>
    <p:sldId id="460" r:id="rId8"/>
    <p:sldId id="461" r:id="rId9"/>
    <p:sldId id="440" r:id="rId10"/>
    <p:sldId id="462" r:id="rId11"/>
    <p:sldId id="463" r:id="rId12"/>
    <p:sldId id="464" r:id="rId13"/>
    <p:sldId id="466" r:id="rId14"/>
    <p:sldId id="465" r:id="rId15"/>
    <p:sldId id="441" r:id="rId16"/>
    <p:sldId id="475" r:id="rId17"/>
    <p:sldId id="476" r:id="rId18"/>
    <p:sldId id="442" r:id="rId19"/>
    <p:sldId id="479" r:id="rId20"/>
    <p:sldId id="443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44" r:id="rId29"/>
    <p:sldId id="489" r:id="rId30"/>
    <p:sldId id="490" r:id="rId31"/>
    <p:sldId id="491" r:id="rId32"/>
    <p:sldId id="492" r:id="rId33"/>
    <p:sldId id="493" r:id="rId34"/>
    <p:sldId id="445" r:id="rId35"/>
    <p:sldId id="494" r:id="rId36"/>
    <p:sldId id="495" r:id="rId37"/>
    <p:sldId id="496" r:id="rId38"/>
    <p:sldId id="497" r:id="rId39"/>
    <p:sldId id="498" r:id="rId40"/>
    <p:sldId id="448" r:id="rId41"/>
    <p:sldId id="508" r:id="rId42"/>
    <p:sldId id="509" r:id="rId43"/>
    <p:sldId id="510" r:id="rId44"/>
    <p:sldId id="451" r:id="rId45"/>
    <p:sldId id="517" r:id="rId46"/>
    <p:sldId id="518" r:id="rId47"/>
    <p:sldId id="519" r:id="rId48"/>
    <p:sldId id="520" r:id="rId49"/>
    <p:sldId id="522" r:id="rId50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4" autoAdjust="0"/>
    <p:restoredTop sz="94609" autoAdjust="0"/>
  </p:normalViewPr>
  <p:slideViewPr>
    <p:cSldViewPr>
      <p:cViewPr varScale="1">
        <p:scale>
          <a:sx n="101" d="100"/>
          <a:sy n="101" d="100"/>
        </p:scale>
        <p:origin x="189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744" y="-96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B46FA8A-1EC2-4E40-A661-D28B6F558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8763D12-5C3D-4849-84B1-F09EF3DB423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8FC33E-3C55-49F6-82C5-F5B330E99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3D168F5-DE64-4D0B-B7F7-015FC6B3BC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0FC6378-21DF-4BE1-8847-ED184401B25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6186D02-DEE8-499C-8F4A-C655371BF4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91866BA-E138-4C46-B23A-5A971B856B2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BEDCE22-7285-4693-9F56-EC05182AAD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DA6A2B-833B-402A-A163-27E206978A1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6B547B-99D8-43B4-B409-66B0995860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FCF619B-4A62-4741-93FA-43D6680640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1EA7420-B409-4C61-A349-56F0E22E9A8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6ABD750-9CED-4944-AAF5-5459B1F4C4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784A7D7-6030-415C-97EA-524EDFB23DB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2DBD2C-DF65-4B57-A9DB-6929122E7A4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6A2827-7E58-4D91-92E1-57FD55E3592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6D1C16-59EC-48EC-9255-B07E40C71B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82E7CC-1CFA-490C-966B-82CC7CF051E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4A4413-DB05-4284-A7E6-4B9340A6806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677F22-09D8-4070-A1C4-5EE864EBA2D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52B251-DEAC-4AC7-8746-2C0B76D0C2C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011CA9A-39AD-4548-8762-4F66D9575AC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74E7036-62D3-43B7-A7C9-7F8F597F259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BA2FDE-96CD-4BD6-B941-D3BE0BAB776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64D666B-E336-4774-BA30-DCF27190F8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1B2AD1-D189-4E34-8411-37B2E02FCC0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9FD7DE-767D-43A3-8A68-5F3BB9B0940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8245538-F589-46A6-8C23-C998C463B3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ADB109-8990-4714-975D-C4F806FBDFD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32BE464-29C9-4C83-AAC8-F9A34CB8E90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64F558-DCFF-4F45-AA2D-318F0E9E5F4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79E495B-58AA-42E2-983C-66EAA73655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3F021F4-01A1-4632-9169-7C90CCDF5D4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1A566A0-4754-4BDA-BCBB-61100D90560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F21F5C-9106-43D5-806F-F069F919CB0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FC9539D-EF86-47A0-9C3B-5120FDC7139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C0FAE84-F51B-4003-9991-DA8739B5169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076234-9C5E-451B-8D3D-4E9B54B0929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CBE839-A5BC-4499-9C0A-AF8DEE0474E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38DCC42-E3A7-4441-8A8A-77B92CFAEE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5E859A2-483C-4C8C-B6E1-85F9D61DA2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A0FB259-DDFC-4900-AA72-6653AF11A0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0C9FD6-6F99-4D65-9853-8744053CA9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BE63313-4A7C-4571-B61B-371DEC82200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2752224-1A70-4680-9353-103B2A395A5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98B1C-470D-4B62-A2F5-DC172290DBB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6A7980-2709-4D48-A2C3-A95CF295CAA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17CE98C-94E0-4EEA-AD3B-E9EA196D15C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D3C571-7BC0-4998-B6AA-85FD6DCCBFB6}" type="datetimeFigureOut">
              <a:rPr lang="en-GB"/>
              <a:pPr>
                <a:defRPr/>
              </a:pPr>
              <a:t>17/12/2018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0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F08F454-9A6B-4F46-9E63-354B92FDFC8F}" type="datetimeFigureOut">
              <a:rPr lang="en-GB"/>
              <a:pPr>
                <a:defRPr/>
              </a:pPr>
              <a:t>17/12/2018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29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2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6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5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8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0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 smtClean="0"/>
              <a:t>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8675" name="Line 4"/>
          <p:cNvSpPr>
            <a:spLocks noChangeShapeType="1"/>
          </p:cNvSpPr>
          <p:nvPr/>
        </p:nvSpPr>
        <p:spPr bwMode="auto">
          <a:xfrm>
            <a:off x="5040313" y="5681663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6883400" y="3203575"/>
            <a:ext cx="0" cy="305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5156200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8678" name="Text Box 2"/>
          <p:cNvSpPr txBox="1">
            <a:spLocks noChangeArrowheads="1"/>
          </p:cNvSpPr>
          <p:nvPr/>
        </p:nvSpPr>
        <p:spPr bwMode="auto">
          <a:xfrm>
            <a:off x="7172325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28679" name="Text Box 2"/>
          <p:cNvSpPr txBox="1">
            <a:spLocks noChangeArrowheads="1"/>
          </p:cNvSpPr>
          <p:nvPr/>
        </p:nvSpPr>
        <p:spPr bwMode="auto">
          <a:xfrm>
            <a:off x="5156200" y="4241800"/>
            <a:ext cx="1612900" cy="126841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28680" name="Text Box 2"/>
          <p:cNvSpPr txBox="1">
            <a:spLocks noChangeArrowheads="1"/>
          </p:cNvSpPr>
          <p:nvPr/>
        </p:nvSpPr>
        <p:spPr bwMode="auto">
          <a:xfrm>
            <a:off x="7172325" y="3606800"/>
            <a:ext cx="24765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8681" name="Line 11"/>
          <p:cNvSpPr>
            <a:spLocks noChangeShapeType="1"/>
          </p:cNvSpPr>
          <p:nvPr/>
        </p:nvSpPr>
        <p:spPr bwMode="auto">
          <a:xfrm flipV="1">
            <a:off x="6076950" y="3895725"/>
            <a:ext cx="1095375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>
            <a:off x="5040313" y="5681663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6883400" y="3203575"/>
            <a:ext cx="0" cy="305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5156200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30726" name="Text Box 2"/>
          <p:cNvSpPr txBox="1">
            <a:spLocks noChangeArrowheads="1"/>
          </p:cNvSpPr>
          <p:nvPr/>
        </p:nvSpPr>
        <p:spPr bwMode="auto">
          <a:xfrm>
            <a:off x="7172325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0727" name="Text Box 2"/>
          <p:cNvSpPr txBox="1">
            <a:spLocks noChangeArrowheads="1"/>
          </p:cNvSpPr>
          <p:nvPr/>
        </p:nvSpPr>
        <p:spPr bwMode="auto">
          <a:xfrm>
            <a:off x="5156200" y="4241800"/>
            <a:ext cx="1612900" cy="126841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0728" name="Text Box 2"/>
          <p:cNvSpPr txBox="1">
            <a:spLocks noChangeArrowheads="1"/>
          </p:cNvSpPr>
          <p:nvPr/>
        </p:nvSpPr>
        <p:spPr bwMode="auto">
          <a:xfrm>
            <a:off x="7172325" y="3606800"/>
            <a:ext cx="24765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30729" name="Text Box 2"/>
          <p:cNvSpPr txBox="1">
            <a:spLocks noChangeArrowheads="1"/>
          </p:cNvSpPr>
          <p:nvPr/>
        </p:nvSpPr>
        <p:spPr bwMode="auto">
          <a:xfrm>
            <a:off x="5156200" y="2800350"/>
            <a:ext cx="1612900" cy="1384300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V="1">
            <a:off x="6076950" y="3895725"/>
            <a:ext cx="1095375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>
            <a:off x="6019800" y="3089275"/>
            <a:ext cx="1152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result =</a:t>
            </a:r>
            <a:r>
              <a:rPr lang="en-US" altLang="en-US" sz="2400">
                <a:latin typeface="Courier New" panose="02070309020205020404" pitchFamily="49" charset="0"/>
              </a:rPr>
              <a:t> greet(temp)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5040313" y="5681663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6883400" y="3203575"/>
            <a:ext cx="0" cy="305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5156200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32774" name="Text Box 2"/>
          <p:cNvSpPr txBox="1">
            <a:spLocks noChangeArrowheads="1"/>
          </p:cNvSpPr>
          <p:nvPr/>
        </p:nvSpPr>
        <p:spPr bwMode="auto">
          <a:xfrm>
            <a:off x="7172325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2775" name="Text Box 2"/>
          <p:cNvSpPr txBox="1">
            <a:spLocks noChangeArrowheads="1"/>
          </p:cNvSpPr>
          <p:nvPr/>
        </p:nvSpPr>
        <p:spPr bwMode="auto">
          <a:xfrm>
            <a:off x="5156200" y="4241800"/>
            <a:ext cx="1612900" cy="126841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2776" name="Text Box 2"/>
          <p:cNvSpPr txBox="1">
            <a:spLocks noChangeArrowheads="1"/>
          </p:cNvSpPr>
          <p:nvPr/>
        </p:nvSpPr>
        <p:spPr bwMode="auto">
          <a:xfrm>
            <a:off x="7172325" y="3606800"/>
            <a:ext cx="24765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'Hello, doctor'</a:t>
            </a:r>
          </a:p>
        </p:txBody>
      </p:sp>
      <p:sp>
        <p:nvSpPr>
          <p:cNvPr id="32777" name="Text Box 2"/>
          <p:cNvSpPr txBox="1">
            <a:spLocks noChangeArrowheads="1"/>
          </p:cNvSpPr>
          <p:nvPr/>
        </p:nvSpPr>
        <p:spPr bwMode="auto">
          <a:xfrm>
            <a:off x="5156200" y="2800350"/>
            <a:ext cx="1612900" cy="1384300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answer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6076950" y="3895725"/>
            <a:ext cx="1095375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6019800" y="3089275"/>
            <a:ext cx="1152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8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result =</a:t>
            </a:r>
            <a:r>
              <a:rPr lang="en-US" altLang="en-US" sz="2400">
                <a:latin typeface="Courier New" panose="02070309020205020404" pitchFamily="49" charset="0"/>
              </a:rPr>
              <a:t> greet(temp)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6249988" y="3836988"/>
            <a:ext cx="922337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4819" name="Line 4"/>
          <p:cNvSpPr>
            <a:spLocks noChangeShapeType="1"/>
          </p:cNvSpPr>
          <p:nvPr/>
        </p:nvSpPr>
        <p:spPr bwMode="auto">
          <a:xfrm>
            <a:off x="5040313" y="5681663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0" name="Line 5"/>
          <p:cNvSpPr>
            <a:spLocks noChangeShapeType="1"/>
          </p:cNvSpPr>
          <p:nvPr/>
        </p:nvSpPr>
        <p:spPr bwMode="auto">
          <a:xfrm>
            <a:off x="6883400" y="3203575"/>
            <a:ext cx="0" cy="3054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5156200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34822" name="Text Box 2"/>
          <p:cNvSpPr txBox="1">
            <a:spLocks noChangeArrowheads="1"/>
          </p:cNvSpPr>
          <p:nvPr/>
        </p:nvSpPr>
        <p:spPr bwMode="auto">
          <a:xfrm>
            <a:off x="7172325" y="5797550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4823" name="Text Box 2"/>
          <p:cNvSpPr txBox="1">
            <a:spLocks noChangeArrowheads="1"/>
          </p:cNvSpPr>
          <p:nvPr/>
        </p:nvSpPr>
        <p:spPr bwMode="auto">
          <a:xfrm>
            <a:off x="5156200" y="4241800"/>
            <a:ext cx="1612900" cy="126841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result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4824" name="Text Box 2"/>
          <p:cNvSpPr txBox="1">
            <a:spLocks noChangeArrowheads="1"/>
          </p:cNvSpPr>
          <p:nvPr/>
        </p:nvSpPr>
        <p:spPr bwMode="auto">
          <a:xfrm>
            <a:off x="7172325" y="3606800"/>
            <a:ext cx="24765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'Hello, doctor'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4825" name="Line 11"/>
          <p:cNvSpPr>
            <a:spLocks noChangeShapeType="1"/>
          </p:cNvSpPr>
          <p:nvPr/>
        </p:nvSpPr>
        <p:spPr bwMode="auto">
          <a:xfrm flipV="1">
            <a:off x="6076950" y="3895725"/>
            <a:ext cx="1095375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6" name="Line 13"/>
          <p:cNvSpPr>
            <a:spLocks noChangeShapeType="1"/>
          </p:cNvSpPr>
          <p:nvPr/>
        </p:nvSpPr>
        <p:spPr bwMode="auto">
          <a:xfrm flipV="1">
            <a:off x="6307138" y="4645025"/>
            <a:ext cx="86518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answer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answer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result = greet(temp)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676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see variables in the </a:t>
            </a:r>
            <a:r>
              <a:rPr lang="en-US" altLang="en-US" sz="2800" i="1">
                <a:latin typeface="Calibri" panose="020F0502020204030204" pitchFamily="34" charset="0"/>
              </a:rPr>
              <a:t>current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latin typeface="Calibri" panose="020F0502020204030204" pitchFamily="34" charset="0"/>
              </a:rPr>
              <a:t>global</a:t>
            </a:r>
            <a:r>
              <a:rPr lang="en-US" altLang="en-US" sz="2800">
                <a:latin typeface="Calibri" panose="020F0502020204030204" pitchFamily="34" charset="0"/>
              </a:rPr>
              <a:t> frames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676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see variables in the </a:t>
            </a:r>
            <a:r>
              <a:rPr lang="en-US" altLang="en-US" sz="2800" i="1">
                <a:latin typeface="Calibri" panose="020F0502020204030204" pitchFamily="34" charset="0"/>
              </a:rPr>
              <a:t>current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latin typeface="Calibri" panose="020F0502020204030204" pitchFamily="34" charset="0"/>
              </a:rPr>
              <a:t>global</a:t>
            </a:r>
            <a:r>
              <a:rPr lang="en-US" altLang="en-US" sz="2800">
                <a:latin typeface="Calibri" panose="020F0502020204030204" pitchFamily="34" charset="0"/>
              </a:rPr>
              <a:t> frames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Current beats global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676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see variables in the </a:t>
            </a:r>
            <a:r>
              <a:rPr lang="en-US" altLang="en-US" sz="2800" i="1">
                <a:latin typeface="Calibri" panose="020F0502020204030204" pitchFamily="34" charset="0"/>
              </a:rPr>
              <a:t>current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latin typeface="Calibri" panose="020F0502020204030204" pitchFamily="34" charset="0"/>
              </a:rPr>
              <a:t>global</a:t>
            </a:r>
            <a:r>
              <a:rPr lang="en-US" altLang="en-US" sz="2800">
                <a:latin typeface="Calibri" panose="020F0502020204030204" pitchFamily="34" charset="0"/>
              </a:rPr>
              <a:t> frames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Current beats global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2398713"/>
            <a:ext cx="4264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temp =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temp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 = 'doctor'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result = greet(temp)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087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pass values in and accept results directly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087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pass values in and accept results directly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4264025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greet(name):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'Hello, ' + name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(greet('doctor'))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11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programming language should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include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everything anyone might ever want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3081338" y="2570163"/>
            <a:ext cx="1209675" cy="230187"/>
          </a:xfrm>
          <a:prstGeom prst="leftArrow">
            <a:avLst>
              <a:gd name="adj1" fmla="val 50000"/>
              <a:gd name="adj2" fmla="val 13138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3251" name="AutoShape 5"/>
          <p:cNvSpPr>
            <a:spLocks noChangeArrowheads="1"/>
          </p:cNvSpPr>
          <p:nvPr/>
        </p:nvSpPr>
        <p:spPr bwMode="auto">
          <a:xfrm>
            <a:off x="3081338" y="4010025"/>
            <a:ext cx="1209675" cy="230188"/>
          </a:xfrm>
          <a:prstGeom prst="leftArrow">
            <a:avLst>
              <a:gd name="adj1" fmla="val 50000"/>
              <a:gd name="adj2" fmla="val 131379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39560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Over-use makes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hard to understand</a:t>
            </a: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4831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Over-use makes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hard to understand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prescription possible, but:</a:t>
            </a: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4831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Over-use makes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hard to understand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prescription possible, but: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few at the beginning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to handle special cases</a:t>
            </a: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5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return at any time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514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-1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4831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Over-use makes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hard to understand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prescription possible, but: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few at the beginning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to handle special cases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one at the end for the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"general" result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3903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programming language should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include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everything anyone might ever want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Instead, it should make it easy for people to create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they need to solve specific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5116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function doesn't return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value, Python returns </a:t>
            </a:r>
            <a:r>
              <a:rPr lang="en-US" altLang="en-US" sz="2800">
                <a:latin typeface="Courier New" panose="02070309020205020404" pitchFamily="49" charset="0"/>
              </a:rPr>
              <a:t>None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43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function returns something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sign(num):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num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num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else: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  </a:t>
            </a:r>
            <a:r>
              <a:rPr lang="en-US" altLang="en-US" sz="2400" b="1">
                <a:solidFill>
                  <a:srgbClr val="CC33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-1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(sign(-9))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7625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function doesn't return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value, Python returns </a:t>
            </a:r>
            <a:r>
              <a:rPr lang="en-US" altLang="en-US" sz="2800">
                <a:latin typeface="Courier New" panose="02070309020205020404" pitchFamily="49" charset="0"/>
              </a:rPr>
              <a:t>None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Yet another reason why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commenting out blocks of code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is a bad idea...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(double('two'))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3211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use this when the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function's behavior depends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only</a:t>
            </a:r>
            <a:r>
              <a:rPr lang="en-US" altLang="en-US" sz="2800">
                <a:latin typeface="Calibri" panose="020F0502020204030204" pitchFamily="34" charset="0"/>
              </a:rPr>
              <a:t> on properties that all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possible arguments share</a:t>
            </a:r>
            <a:endParaRPr lang="en-US" altLang="en-US" sz="2800" i="1">
              <a:latin typeface="Calibri" panose="020F0502020204030204" pitchFamily="34" charset="0"/>
            </a:endParaRP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(double('two'))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54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Functions and parameters don't have types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3284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double(x):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2 * x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(double('two'))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502150" y="1590675"/>
            <a:ext cx="43211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use this when the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function's behavior depends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only</a:t>
            </a:r>
            <a:r>
              <a:rPr lang="en-US" altLang="en-US" sz="2800">
                <a:latin typeface="Calibri" panose="020F0502020204030204" pitchFamily="34" charset="0"/>
              </a:rPr>
              <a:t> on properties that all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possible arguments share</a:t>
            </a:r>
            <a:endParaRPr lang="en-US" altLang="en-US" sz="2800" i="1">
              <a:latin typeface="Calibri" panose="020F0502020204030204" pitchFamily="34" charset="0"/>
            </a:endParaRPr>
          </a:p>
        </p:txBody>
      </p:sp>
      <p:sp>
        <p:nvSpPr>
          <p:cNvPr id="86021" name="Text Box 2"/>
          <p:cNvSpPr txBox="1">
            <a:spLocks noChangeArrowheads="1"/>
          </p:cNvSpPr>
          <p:nvPr/>
        </p:nvSpPr>
        <p:spPr bwMode="auto">
          <a:xfrm>
            <a:off x="4502150" y="4759325"/>
            <a:ext cx="370681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type(arg) == int: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 type</a:t>
            </a:r>
            <a:r>
              <a:rPr lang="en-US" altLang="en-US" sz="2400">
                <a:latin typeface="Courier New" panose="02070309020205020404" pitchFamily="49" charset="0"/>
              </a:rPr>
              <a:t>(arg) == str: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...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3903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programming language should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include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everything anyone might ever want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Instead, it should make it easy for people to create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they need to solve specific problems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to create higher-level operations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8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define </a:t>
            </a:r>
            <a:r>
              <a:rPr lang="en-US" altLang="en-US" sz="2800" i="1">
                <a:latin typeface="Calibri" panose="020F0502020204030204" pitchFamily="34" charset="0"/>
              </a:rPr>
              <a:t>default parameter values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8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define </a:t>
            </a:r>
            <a:r>
              <a:rPr lang="en-US" altLang="en-US" sz="2800" i="1">
                <a:latin typeface="Calibri" panose="020F0502020204030204" pitchFamily="34" charset="0"/>
              </a:rPr>
              <a:t>default parameter values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7777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adjust(value, amount=2.0):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value * amount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8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define </a:t>
            </a:r>
            <a:r>
              <a:rPr lang="en-US" altLang="en-US" sz="2800" i="1">
                <a:latin typeface="Calibri" panose="020F0502020204030204" pitchFamily="34" charset="0"/>
              </a:rPr>
              <a:t>default parameter values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7777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adjust(value, amount=2.0):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value * amount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(adjust(5))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10.0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8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define </a:t>
            </a:r>
            <a:r>
              <a:rPr lang="en-US" altLang="en-US" sz="2800" i="1">
                <a:latin typeface="Calibri" panose="020F0502020204030204" pitchFamily="34" charset="0"/>
              </a:rPr>
              <a:t>default parameter values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7777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adjust(value, amount=2.0):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return</a:t>
            </a:r>
            <a:r>
              <a:rPr lang="en-US" altLang="en-US" sz="2400">
                <a:latin typeface="Courier New" panose="02070309020205020404" pitchFamily="49" charset="0"/>
              </a:rPr>
              <a:t> value * amount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(adjust(5))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10.0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(adjust(5, 1.001))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5.004999999999999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1419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288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Human short term memory can hold 7± 2 items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247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Human short term memory can hold 7± 2 items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someone has to keep more than a dozen things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 their mind at once to understand a block of code,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it's too long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2477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Human short term memory can hold 7± 2 items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someone has to keep more than a dozen things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 their mind at once to understand a block of code,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it's too long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Break it into comprehensible pieces with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247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Human short term memory can hold 7± 2 items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If someone has to keep more than a dozen things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their mind at once to understand a block of code,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 dirty="0">
                <a:latin typeface="Calibri" panose="020F0502020204030204" pitchFamily="34" charset="0"/>
              </a:rPr>
              <a:t>it's too long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Break it into comprehensible pieces with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Even if each function is only called once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24872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"When should I write a function?"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Human short term memory can hold 7± 2 items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If someone has to keep more than a dozen things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their mind at once to understand a block of code,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 dirty="0">
                <a:latin typeface="Calibri" panose="020F0502020204030204" pitchFamily="34" charset="0"/>
              </a:rPr>
              <a:t>it's too long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Break it into comprehensible pieces with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Even if each function is only called </a:t>
            </a:r>
            <a:r>
              <a:rPr lang="en-US" altLang="en-US" sz="2800" dirty="0" smtClean="0">
                <a:latin typeface="Calibri" panose="020F0502020204030204" pitchFamily="34" charset="0"/>
              </a:rPr>
              <a:t>once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If a piece of code would be copied </a:t>
            </a:r>
            <a:r>
              <a:rPr lang="en-US" altLang="en-US" sz="2800" dirty="0" smtClean="0">
                <a:latin typeface="Calibri" panose="020F0502020204030204" pitchFamily="34" charset="0"/>
              </a:rPr>
              <a:t>multiple times: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definitely use a function!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9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39037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programming language should </a:t>
            </a: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include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everything anyone might ever want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Instead, it should make it easy for people to create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they need to solve specific problems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to create higher-level operations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"Create a language in which the solution to your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original problem is trivial."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9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using </a:t>
            </a:r>
            <a:r>
              <a:rPr lang="en-US" altLang="en-US" sz="2800">
                <a:latin typeface="Courier New" panose="02070309020205020404" pitchFamily="49" charset="0"/>
              </a:rPr>
              <a:t>def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9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using </a:t>
            </a:r>
            <a:r>
              <a:rPr lang="en-US" altLang="en-US" sz="2800">
                <a:latin typeface="Courier New" panose="02070309020205020404" pitchFamily="49" charset="0"/>
              </a:rPr>
              <a:t>def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127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'Good evening, master'</a:t>
            </a:r>
          </a:p>
        </p:txBody>
      </p:sp>
      <p:pic>
        <p:nvPicPr>
          <p:cNvPr id="20484" name="Picture 4" descr="frankenstein_383x4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47825"/>
            <a:ext cx="2198687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159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Define functions using </a:t>
            </a:r>
            <a:r>
              <a:rPr lang="en-US" altLang="en-US" sz="2800">
                <a:latin typeface="Courier New" panose="02070309020205020404" pitchFamily="49" charset="0"/>
              </a:rPr>
              <a:t>def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51276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greet():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'Good evening, master'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 = greet()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(temp)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Good evening, master</a:t>
            </a:r>
          </a:p>
        </p:txBody>
      </p:sp>
      <p:pic>
        <p:nvPicPr>
          <p:cNvPr id="22532" name="Picture 4" descr="frankenstein_383x4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47825"/>
            <a:ext cx="2198687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4337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 them parameters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7621</TotalTime>
  <Words>1468</Words>
  <Application>Microsoft Office PowerPoint</Application>
  <PresentationFormat>Custom</PresentationFormat>
  <Paragraphs>416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ＭＳ Ｐゴシック</vt:lpstr>
      <vt:lpstr>ＭＳ Ｐゴシック</vt:lpstr>
      <vt:lpstr>Arial</vt:lpstr>
      <vt:lpstr>Arial Unicode MS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209</cp:revision>
  <cp:lastPrinted>1601-01-01T00:00:00Z</cp:lastPrinted>
  <dcterms:created xsi:type="dcterms:W3CDTF">2010-05-24T21:29:39Z</dcterms:created>
  <dcterms:modified xsi:type="dcterms:W3CDTF">2018-12-17T18:05:18Z</dcterms:modified>
</cp:coreProperties>
</file>