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4" r:id="rId1"/>
  </p:sldMasterIdLst>
  <p:notesMasterIdLst>
    <p:notesMasterId r:id="rId90"/>
  </p:notesMasterIdLst>
  <p:sldIdLst>
    <p:sldId id="541" r:id="rId2"/>
    <p:sldId id="438" r:id="rId3"/>
    <p:sldId id="454" r:id="rId4"/>
    <p:sldId id="455" r:id="rId5"/>
    <p:sldId id="456" r:id="rId6"/>
    <p:sldId id="457" r:id="rId7"/>
    <p:sldId id="458" r:id="rId8"/>
    <p:sldId id="439" r:id="rId9"/>
    <p:sldId id="459" r:id="rId10"/>
    <p:sldId id="460" r:id="rId11"/>
    <p:sldId id="461" r:id="rId12"/>
    <p:sldId id="462" r:id="rId13"/>
    <p:sldId id="440" r:id="rId14"/>
    <p:sldId id="463" r:id="rId15"/>
    <p:sldId id="464" r:id="rId16"/>
    <p:sldId id="465" r:id="rId17"/>
    <p:sldId id="466" r:id="rId18"/>
    <p:sldId id="467" r:id="rId19"/>
    <p:sldId id="441" r:id="rId20"/>
    <p:sldId id="470" r:id="rId21"/>
    <p:sldId id="477" r:id="rId22"/>
    <p:sldId id="478" r:id="rId23"/>
    <p:sldId id="471" r:id="rId24"/>
    <p:sldId id="472" r:id="rId25"/>
    <p:sldId id="473" r:id="rId26"/>
    <p:sldId id="474" r:id="rId27"/>
    <p:sldId id="442" r:id="rId28"/>
    <p:sldId id="479" r:id="rId29"/>
    <p:sldId id="480" r:id="rId30"/>
    <p:sldId id="481" r:id="rId31"/>
    <p:sldId id="482" r:id="rId32"/>
    <p:sldId id="443" r:id="rId33"/>
    <p:sldId id="483" r:id="rId34"/>
    <p:sldId id="444" r:id="rId35"/>
    <p:sldId id="484" r:id="rId36"/>
    <p:sldId id="485" r:id="rId37"/>
    <p:sldId id="486" r:id="rId38"/>
    <p:sldId id="487" r:id="rId39"/>
    <p:sldId id="503" r:id="rId40"/>
    <p:sldId id="445" r:id="rId41"/>
    <p:sldId id="488" r:id="rId42"/>
    <p:sldId id="489" r:id="rId43"/>
    <p:sldId id="490" r:id="rId44"/>
    <p:sldId id="491" r:id="rId45"/>
    <p:sldId id="492" r:id="rId46"/>
    <p:sldId id="446" r:id="rId47"/>
    <p:sldId id="493" r:id="rId48"/>
    <p:sldId id="494" r:id="rId49"/>
    <p:sldId id="495" r:id="rId50"/>
    <p:sldId id="496" r:id="rId51"/>
    <p:sldId id="447" r:id="rId52"/>
    <p:sldId id="497" r:id="rId53"/>
    <p:sldId id="498" r:id="rId54"/>
    <p:sldId id="499" r:id="rId55"/>
    <p:sldId id="529" r:id="rId56"/>
    <p:sldId id="530" r:id="rId57"/>
    <p:sldId id="531" r:id="rId58"/>
    <p:sldId id="534" r:id="rId59"/>
    <p:sldId id="533" r:id="rId60"/>
    <p:sldId id="535" r:id="rId61"/>
    <p:sldId id="540" r:id="rId62"/>
    <p:sldId id="536" r:id="rId63"/>
    <p:sldId id="539" r:id="rId64"/>
    <p:sldId id="538" r:id="rId65"/>
    <p:sldId id="502" r:id="rId66"/>
    <p:sldId id="506" r:id="rId67"/>
    <p:sldId id="507" r:id="rId68"/>
    <p:sldId id="508" r:id="rId69"/>
    <p:sldId id="509" r:id="rId70"/>
    <p:sldId id="505" r:id="rId71"/>
    <p:sldId id="510" r:id="rId72"/>
    <p:sldId id="511" r:id="rId73"/>
    <p:sldId id="450" r:id="rId74"/>
    <p:sldId id="512" r:id="rId75"/>
    <p:sldId id="513" r:id="rId76"/>
    <p:sldId id="514" r:id="rId77"/>
    <p:sldId id="515" r:id="rId78"/>
    <p:sldId id="451" r:id="rId79"/>
    <p:sldId id="516" r:id="rId80"/>
    <p:sldId id="517" r:id="rId81"/>
    <p:sldId id="518" r:id="rId82"/>
    <p:sldId id="519" r:id="rId83"/>
    <p:sldId id="520" r:id="rId84"/>
    <p:sldId id="452" r:id="rId85"/>
    <p:sldId id="453" r:id="rId86"/>
    <p:sldId id="521" r:id="rId87"/>
    <p:sldId id="522" r:id="rId88"/>
    <p:sldId id="282" r:id="rId89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600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40FF8B-B060-4498-9B88-AD867E18F7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02CB759-8816-404E-B0D0-B79EBA603DB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5902C8-12E0-4B9D-B14F-5556F5B7C6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8A7DED-8A3F-42CF-BC2C-E344BCAB87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B4AE9A-30AF-4DF9-9820-5C9F671FD59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DEA29C-CE7B-4098-9297-26BD3334FC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BD818B9-8670-49C3-9F1A-F22216BF480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080779-C59A-493E-AEC5-44DB8434C0F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C98A90-BF6C-48C1-AAFA-4B141AEB65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4E55055-49AB-4610-AEC4-8FF2F531C4B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24AFB41-E0A5-418F-ACB5-54BD6343E83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B7666D-9883-4AF6-BAEF-331B7412FC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4472D99-2E40-4E8C-9397-EDDD247094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E41305-8C73-456C-97DC-EF6D33DD83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D38F84-614C-4548-9EC4-2E96A784D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8C9DBEF-7147-4CB6-9293-D1BBF6CC03A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2E6214-9D8A-4B9B-BA69-DAB3A36F2D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AABCDB-E21D-4825-9632-0FB5C628C8C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7A5EAF-662E-4C3E-A291-E2C9824B162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1E10C9-C3DB-4A7A-B6FE-6D788E12FA2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6BCF18B-B9A6-45AE-B292-56C7412C8FC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6CB104-4866-42C5-8065-97F877568E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C2F9A46-E909-49F7-A947-4220751B7EC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9BCE3E3-A1D2-400D-A190-0D2E93BA03C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C4B55E9-7E85-45D0-9A5F-ECCEF2C61A2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53AB64-D901-4BBC-8482-B21A405E50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80E111-1AF6-43B8-9FBE-813987E4AD0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707FC39-8659-4FE2-894C-43542493E2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AA28FF9-C5DF-4E2E-A7C9-09ADD1BD193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34B12F-BF54-4478-9B37-FA36161235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C257667-357F-4DB4-BDE8-005715F892B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279237-2AEA-4D29-B009-D903B673A02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ED5F30-1B4A-439E-AD84-B714E309343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EB5FA5-5B84-406A-8FEF-8A0D9D0B01F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C028C3-9B69-4FAD-9367-CE67DFBB47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BC5C6EB-AC35-4482-8CBA-FCBB8F8DC0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741DA8-DDB3-4B35-9C1F-3F477CB8C7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BC705B-2ED6-4054-B01D-6DB32CDC81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0D1E45-6CA6-496B-9EDD-8CE7E812674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24A2FD8-5F4A-43EA-BBCA-AEF68BE73D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C5DE51-3EDD-43D8-AA5B-98902FC482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EDA1A4-0B1F-4B6A-B38C-0DFF143F63C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57B1BE-642C-4A04-AEF4-EB838906223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6FA6B4E-F862-46F3-B6D3-A773289EF95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E12C33-D198-445C-B57A-96741CAE3D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73BDEFB-16EB-4A4C-ACC0-C96524FB92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8FCD2A-08AD-401B-A383-5CA5A0A0599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E03530-3723-491B-AD63-7A07EF98222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7873165-9AC0-4980-BC25-BBF3E922349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A71684B-31E6-47B1-B587-F50A75837F5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9284DCE-E3F9-4A34-BE48-26F394A3D5F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57FB49-60B1-4351-997E-5CD9450103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B5DADA0-EA7D-4BCE-8776-4CDB1DF28F8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41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BF057E-A69B-45D5-B44F-0BBE4C4A5A0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61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7848CE7-B029-416B-B733-1D8639D6D2B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82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C429AF0-0B9C-419A-8D04-BE7CD33992B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0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783D0D-1269-4F94-8589-276318C1C9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4ED1DEB-A874-475A-8E65-5B2815E3E65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2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69C492-48E8-4955-AC71-241614FC8A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4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9B57D92-709B-4064-A181-2D3CEC3A5F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6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75D5CAA-F5A2-487E-853F-65D81297F3A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8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F9798A2-B131-4279-8116-05B7C7B1D4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0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7ED0D6-3643-4DC9-B218-BE52CF2E37A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2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68C14E-D671-4DB1-96E0-05B0BB1036B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4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8016352-1F2D-43F6-9BEB-40CE9E6EA8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6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F6A9B6-1454-413F-B043-5A7D9D19E9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8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994586-02CF-4648-8859-31190D8FBC8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0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E5824B-B92E-4C37-871F-A5DA33C492F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14E49A5-C3A2-4FCB-A30E-E8DF6E09127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2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6C796B-3EC5-46BD-844D-A0D2974BBE4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4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3774E4-3C7F-4ADE-B259-D3F2D64CBB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6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A7E5EF-BEDC-4C72-B37E-EBDD0A966F0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8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8CF8F9-2BC2-4C3D-80FE-572F090859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1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39A3D2D-B580-447A-970B-1F1E4644192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3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11AFF1-28A1-4301-B398-8CFA2D5D3AE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51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8BD884-E81D-474A-85C7-6038DC480B40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88</a:t>
            </a:fld>
            <a:endParaRPr lang="en-US" altLang="en-US" sz="1400" smtClean="0">
              <a:ea typeface="Arial Unicode MS" pitchFamily="34" charset="-128"/>
            </a:endParaRPr>
          </a:p>
        </p:txBody>
      </p:sp>
      <p:sp>
        <p:nvSpPr>
          <p:cNvPr id="177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604186-E31C-47DB-BB56-351F4C87263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D64BED-5913-49EE-B366-BF4BE395D0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AF777F-A1FF-46D3-ACA6-60E90D8E1F58}" type="datetimeFigureOut">
              <a:rPr lang="en-GB"/>
              <a:pPr>
                <a:defRPr/>
              </a:pPr>
              <a:t>17/12/2018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7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B9B794A-DCCC-43EE-AA48-5CA20D4599FA}" type="datetimeFigureOut">
              <a:rPr lang="en-GB"/>
              <a:pPr>
                <a:defRPr/>
              </a:pPr>
              <a:t>17/12/2018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68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3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6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55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1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 smtClean="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 smtClean="0"/>
              <a:t>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546100" y="3838575"/>
            <a:ext cx="8699500" cy="161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halman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readings = [0.1, 0.4, 0.2]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('signal threshold is', halman.threshold(readings))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546100" y="3838575"/>
            <a:ext cx="8699500" cy="161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halman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readings = [0.1, 0.4, 0.2]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('signal threshold is', halman.threshold(readings))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546100" y="5738813"/>
            <a:ext cx="86995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signal threshold is 1.4285714285714286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578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89612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546100" y="5105400"/>
            <a:ext cx="86995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noisy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is this module being loaded?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546100" y="5105400"/>
            <a:ext cx="86995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noisy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is this module being loaded?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(noisy.NOISE_LEVEL)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0.3333333333333333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529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5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" name="Arc 3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5" name="Arc 4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6" name="Arc 5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6" name="Arc 5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7" name="Arc 6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5302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6" name="Arc 5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7" name="Arc 6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7350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module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module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(module.func('!!!'))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Transylvania !!!</a:t>
            </a:r>
          </a:p>
        </p:txBody>
      </p:sp>
      <p:sp>
        <p:nvSpPr>
          <p:cNvPr id="5" name="Arc 4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6" name="Arc 5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(math.hypot(2, 3))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sqrt(x**2 + y**2)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3.6055512754639891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(math.hypot(2, 3))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sqrt(x**2 + y**2)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3.605551275463989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(math.e, math.pi) 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as accurate as possible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2.718281828459045 3.141592653589793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15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also provides a </a:t>
            </a:r>
            <a:r>
              <a:rPr lang="en-US" altLang="en-US" sz="2800">
                <a:latin typeface="Courier New" panose="02070309020205020404" pitchFamily="49" charset="0"/>
              </a:rPr>
              <a:t>help</a:t>
            </a:r>
            <a:r>
              <a:rPr lang="en-US" altLang="en-US" sz="2800">
                <a:latin typeface="Calibri" panose="020F0502020204030204" pitchFamily="34" charset="0"/>
              </a:rPr>
              <a:t>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15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also provides a </a:t>
            </a:r>
            <a:r>
              <a:rPr lang="en-US" altLang="en-US" sz="2800">
                <a:latin typeface="Courier New" panose="02070309020205020404" pitchFamily="49" charset="0"/>
              </a:rPr>
              <a:t>help</a:t>
            </a:r>
            <a:r>
              <a:rPr lang="en-US" altLang="en-US" sz="2800">
                <a:latin typeface="Calibri" panose="020F0502020204030204" pitchFamily="34" charset="0"/>
              </a:rPr>
              <a:t> function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import </a:t>
            </a:r>
            <a:r>
              <a:rPr lang="en-US" altLang="en-US" sz="2400">
                <a:latin typeface="Courier New" panose="02070309020205020404" pitchFamily="49" charset="0"/>
              </a:rPr>
              <a:t>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help(math)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module math: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NAME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math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MODULE REFERENCE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	https://docs.python.org/3.7/library/math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DESCRIPTION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This module is always available.  It provides access to the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mathematical functions defined by the C standard.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FUNCTIONS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acos(x, /)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Return the arc cosine (measured in radians) of x.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006600"/>
                </a:solidFill>
              </a:rPr>
              <a:t>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sqrt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sqrt(3)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sqrt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sqrt(3)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from</a:t>
            </a:r>
            <a:r>
              <a:rPr lang="en-US" altLang="en-US" sz="2400">
                <a:latin typeface="Courier New" panose="02070309020205020404" pitchFamily="49" charset="0"/>
              </a:rPr>
              <a:t> math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hypot </a:t>
            </a:r>
            <a:r>
              <a:rPr lang="en-US" altLang="en-US" sz="2400" b="1">
                <a:latin typeface="Courier New" panose="02070309020205020404" pitchFamily="49" charset="0"/>
              </a:rPr>
              <a:t>as</a:t>
            </a:r>
            <a:r>
              <a:rPr lang="en-US" altLang="en-US" sz="2400">
                <a:latin typeface="Courier New" panose="02070309020205020404" pitchFamily="49" charset="0"/>
              </a:rPr>
              <a:t> euclid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euclid(3,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>
                <a:latin typeface="Courier New" panose="02070309020205020404" pitchFamily="49" charset="0"/>
              </a:rPr>
              <a:t>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</a:rPr>
              <a:t> math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hypot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r>
              <a:rPr lang="en-US" altLang="en-US" sz="2400" dirty="0">
                <a:latin typeface="Courier New" panose="02070309020205020404" pitchFamily="49" charset="0"/>
              </a:rPr>
              <a:t>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&gt;&gt;&gt;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>
                <a:latin typeface="Courier New" panose="02070309020205020404" pitchFamily="49" charset="0"/>
              </a:rPr>
              <a:t>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</a:rPr>
              <a:t> math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hypot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r>
              <a:rPr lang="en-US" altLang="en-US" sz="2400" dirty="0">
                <a:latin typeface="Courier New" panose="02070309020205020404" pitchFamily="49" charset="0"/>
              </a:rPr>
              <a:t>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&gt;&gt;&gt;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386388" y="3549650"/>
            <a:ext cx="3157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Generally a bad idea</a:t>
            </a:r>
          </a:p>
        </p:txBody>
      </p:sp>
      <p:sp>
        <p:nvSpPr>
          <p:cNvPr id="83973" name="Line 6"/>
          <p:cNvSpPr>
            <a:spLocks noChangeShapeType="1"/>
          </p:cNvSpPr>
          <p:nvPr/>
        </p:nvSpPr>
        <p:spPr bwMode="auto">
          <a:xfrm flipH="1" flipV="1">
            <a:off x="4752975" y="3952875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>
                <a:latin typeface="Courier New" panose="02070309020205020404" pitchFamily="49" charset="0"/>
              </a:rPr>
              <a:t>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</a:rPr>
              <a:t> math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hypot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r>
              <a:rPr lang="en-US" altLang="en-US" sz="2400" dirty="0">
                <a:latin typeface="Courier New" panose="02070309020205020404" pitchFamily="49" charset="0"/>
              </a:rPr>
              <a:t>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 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386388" y="3549650"/>
            <a:ext cx="345916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Generally a bad idea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Someone could add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library after you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start using it</a:t>
            </a:r>
          </a:p>
        </p:txBody>
      </p:sp>
      <p:sp>
        <p:nvSpPr>
          <p:cNvPr id="86021" name="Line 6"/>
          <p:cNvSpPr>
            <a:spLocks noChangeShapeType="1"/>
          </p:cNvSpPr>
          <p:nvPr/>
        </p:nvSpPr>
        <p:spPr bwMode="auto">
          <a:xfrm flipH="1" flipV="1">
            <a:off x="4752975" y="3952875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8699500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</a:t>
            </a: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 dirty="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sys.platform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 smtClean="0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sys.platform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sys.maxsize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9223372036854775807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sys.platform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sys.maxsize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9223372036854775807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sys.path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['',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/lib/python37.zip',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/lib/python3.7',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/lib/python3.7/lib-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dynload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/lib/python3.7/site-packages']</a:t>
            </a:r>
            <a:endParaRPr lang="en-US" altLang="en-US" sz="19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i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range(len(sys.argv)):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(i, " " + sys.argv[i] + " ")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547688" y="4125913"/>
            <a:ext cx="869950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i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range(len(sys.argv)):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(i, " " + sys.argv[i] + " ")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i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range(len(sys.argv)):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(i, " " + sys.argv[i] + " ")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547688" y="4125913"/>
            <a:ext cx="869950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 first second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1 first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2 second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660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83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91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error</a:t>
            </a:r>
            <a:r>
              <a:rPr lang="en-US" altLang="en-US" sz="2800">
                <a:latin typeface="Calibri" panose="020F0502020204030204" pitchFamily="34" charset="0"/>
              </a:rPr>
              <a:t>  (usually also the screen)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91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error</a:t>
            </a:r>
            <a:r>
              <a:rPr lang="en-US" altLang="en-US" sz="2800">
                <a:latin typeface="Calibri" panose="020F0502020204030204" pitchFamily="34" charset="0"/>
              </a:rPr>
              <a:t>  (usually also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See the Unix shell lecture for more information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b="1" dirty="0" smtClean="0">
                <a:latin typeface="+mn-lt"/>
              </a:rPr>
              <a:t>Picking up changes in external libraries ("reload")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In some scenarios you will want to keep a python session running whilst modifying an external module.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b="1" dirty="0" smtClean="0">
                <a:latin typeface="+mn-lt"/>
              </a:rPr>
              <a:t>Picking up changes in external libraries ("reload")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In some scenarios you will want to keep a python session running whilst modifying an external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err="1" smtClean="0">
                <a:latin typeface="+mn-lt"/>
              </a:rPr>
              <a:t>E.g</a:t>
            </a:r>
            <a:r>
              <a:rPr lang="en-US" altLang="en-US" sz="2800" dirty="0" smtClean="0">
                <a:latin typeface="+mn-lt"/>
              </a:rPr>
              <a:t>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change "mylib.py" now and get new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Change 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 smtClean="0">
                <a:latin typeface="+mn-lt"/>
              </a:rPr>
              <a:t>so that 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 smtClean="0">
                <a:latin typeface="+mn-lt"/>
              </a:rPr>
              <a:t> is set to "hello" - and save the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Change 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 smtClean="0">
                <a:latin typeface="+mn-lt"/>
              </a:rPr>
              <a:t>so that 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 smtClean="0">
                <a:latin typeface="+mn-lt"/>
              </a:rPr>
              <a:t> is set to "hello" - and save the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Oh No! Python has ignored my changes.</a:t>
            </a:r>
            <a:endParaRPr lang="en-US" altLang="en-US" sz="2400" dirty="0" smtClean="0">
              <a:latin typeface="+mn-lt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Hierarchical organization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449263"/>
            <a:ext cx="8632825" cy="627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We need to "</a:t>
            </a:r>
            <a:r>
              <a:rPr lang="en-US" alt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altLang="en-US" sz="2800" dirty="0" smtClean="0">
                <a:latin typeface="+mn-lt"/>
              </a:rPr>
              <a:t>"!!!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Change 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 smtClean="0">
                <a:latin typeface="+mn-lt"/>
              </a:rPr>
              <a:t>so that 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 smtClean="0">
                <a:latin typeface="+mn-lt"/>
              </a:rPr>
              <a:t> is set to "hello" - and save the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It worked!</a:t>
            </a:r>
            <a:endParaRPr lang="en-US" altLang="en-US" sz="2400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23907" name="Notched Right Arrow 2"/>
          <p:cNvSpPr>
            <a:spLocks noChangeArrowheads="1"/>
          </p:cNvSpPr>
          <p:nvPr/>
        </p:nvSpPr>
        <p:spPr bwMode="auto">
          <a:xfrm rot="10800000">
            <a:off x="4178300" y="4240213"/>
            <a:ext cx="2359025" cy="806450"/>
          </a:xfrm>
          <a:prstGeom prst="notchedRightArrow">
            <a:avLst>
              <a:gd name="adj1" fmla="val 50000"/>
              <a:gd name="adj2" fmla="val 50026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3300" y="5853113"/>
            <a:ext cx="6122988" cy="550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3200" dirty="0">
                <a:solidFill>
                  <a:srgbClr val="0070C0"/>
                </a:solidFill>
              </a:rPr>
              <a:t>https://docs.python.org/3/library/ </a:t>
            </a:r>
          </a:p>
        </p:txBody>
      </p:sp>
      <p:sp>
        <p:nvSpPr>
          <p:cNvPr id="124931" name="TextBox 1"/>
          <p:cNvSpPr txBox="1">
            <a:spLocks noChangeArrowheads="1"/>
          </p:cNvSpPr>
          <p:nvPr/>
        </p:nvSpPr>
        <p:spPr bwMode="auto">
          <a:xfrm>
            <a:off x="777875" y="695325"/>
            <a:ext cx="84439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b="1"/>
              <a:t>Free stuff - the Python Standard Library</a:t>
            </a:r>
          </a:p>
        </p:txBody>
      </p:sp>
      <p:pic>
        <p:nvPicPr>
          <p:cNvPr id="1249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47825"/>
            <a:ext cx="8820150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728663" y="381000"/>
            <a:ext cx="8632825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More examples from the </a:t>
            </a:r>
            <a:r>
              <a:rPr lang="en-US" altLang="en-US" sz="2800" b="1" dirty="0">
                <a:latin typeface="+mn-lt"/>
              </a:rPr>
              <a:t>Python Standard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 err="1">
                <a:latin typeface="+mn-lt"/>
              </a:rPr>
              <a:t>datetime</a:t>
            </a:r>
            <a:r>
              <a:rPr lang="en-US" altLang="en-US" sz="3200" b="1" i="1" dirty="0">
                <a:latin typeface="+mn-lt"/>
              </a:rPr>
              <a:t>:</a:t>
            </a:r>
            <a:r>
              <a:rPr lang="en-US" altLang="en-US" sz="2800" i="1" dirty="0">
                <a:latin typeface="Courier New" panose="02070309020205020404" pitchFamily="49" charset="0"/>
              </a:rPr>
              <a:t/>
            </a:r>
            <a:br>
              <a:rPr lang="en-US" altLang="en-US" sz="2800" i="1" dirty="0">
                <a:latin typeface="Courier New" panose="02070309020205020404" pitchFamily="49" charset="0"/>
              </a:rPr>
            </a:br>
            <a:r>
              <a:rPr lang="en-US" altLang="en-US" sz="2800" b="1" dirty="0">
                <a:latin typeface="Courier New" panose="02070309020205020404" pitchFamily="49" charset="0"/>
              </a:rPr>
              <a:t>&gt;&gt;&gt; </a:t>
            </a:r>
            <a:r>
              <a:rPr lang="en-GB" altLang="en-US" sz="2800" b="1" dirty="0">
                <a:latin typeface="Courier New" panose="02070309020205020404" pitchFamily="49" charset="0"/>
              </a:rPr>
              <a:t>from </a:t>
            </a:r>
            <a:r>
              <a:rPr lang="en-GB" altLang="en-US" sz="2800" dirty="0" err="1">
                <a:latin typeface="Courier New" panose="02070309020205020404" pitchFamily="49" charset="0"/>
              </a:rPr>
              <a:t>datetime</a:t>
            </a:r>
            <a:r>
              <a:rPr lang="en-GB" altLang="en-US" sz="2800" dirty="0">
                <a:latin typeface="Courier New" panose="02070309020205020404" pitchFamily="49" charset="0"/>
              </a:rPr>
              <a:t> </a:t>
            </a:r>
            <a:r>
              <a:rPr lang="en-GB" altLang="en-US" sz="2800" b="1" dirty="0">
                <a:latin typeface="Courier New" panose="02070309020205020404" pitchFamily="49" charset="0"/>
              </a:rPr>
              <a:t>import</a:t>
            </a:r>
            <a:r>
              <a:rPr lang="en-GB" altLang="en-US" sz="2800" dirty="0">
                <a:latin typeface="Courier New" panose="02070309020205020404" pitchFamily="49" charset="0"/>
              </a:rPr>
              <a:t> date, </a:t>
            </a:r>
            <a:r>
              <a:rPr lang="en-GB" altLang="en-US" sz="2800" dirty="0" err="1">
                <a:latin typeface="Courier New" panose="02070309020205020404" pitchFamily="49" charset="0"/>
              </a:rPr>
              <a:t>timedelta</a:t>
            </a:r>
            <a:endParaRPr lang="en-GB" altLang="en-US" sz="28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2800" dirty="0">
                <a:latin typeface="Courier New" panose="02070309020205020404" pitchFamily="49" charset="0"/>
              </a:rPr>
              <a:t> today = </a:t>
            </a:r>
            <a:r>
              <a:rPr lang="en-GB" altLang="en-US" sz="2800" dirty="0" err="1">
                <a:latin typeface="Courier New" panose="02070309020205020404" pitchFamily="49" charset="0"/>
              </a:rPr>
              <a:t>date.today</a:t>
            </a:r>
            <a:r>
              <a:rPr lang="en-GB" altLang="en-US" sz="2800" dirty="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dirty="0">
                <a:latin typeface="Courier New" panose="02070309020205020404" pitchFamily="49" charset="0"/>
              </a:rPr>
              <a:t>&gt;&gt;&gt; print</a:t>
            </a:r>
            <a:r>
              <a:rPr lang="en-GB" altLang="en-US" sz="2800" dirty="0">
                <a:latin typeface="Courier New" panose="02070309020205020404" pitchFamily="49" charset="0"/>
              </a:rPr>
              <a:t>(today)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i="1" dirty="0">
                <a:solidFill>
                  <a:srgbClr val="006600"/>
                </a:solidFill>
                <a:latin typeface="Courier New" panose="02070309020205020404" pitchFamily="49" charset="0"/>
              </a:rPr>
              <a:t>2018-09-28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i="1" dirty="0">
                <a:latin typeface="Courier New" panose="02070309020205020404" pitchFamily="49" charset="0"/>
              </a:rPr>
              <a:t>&gt;&gt;&gt; </a:t>
            </a:r>
            <a:r>
              <a:rPr lang="en-GB" altLang="en-US" sz="2800" b="1" dirty="0">
                <a:latin typeface="Courier New" panose="02070309020205020404" pitchFamily="49" charset="0"/>
              </a:rPr>
              <a:t>print</a:t>
            </a:r>
            <a:r>
              <a:rPr lang="en-GB" altLang="en-US" sz="2800" dirty="0">
                <a:latin typeface="Courier New" panose="02070309020205020404" pitchFamily="49" charset="0"/>
              </a:rPr>
              <a:t>(today - </a:t>
            </a:r>
            <a:r>
              <a:rPr lang="en-GB" altLang="en-US" sz="2800" dirty="0" err="1">
                <a:latin typeface="Courier New" panose="02070309020205020404" pitchFamily="49" charset="0"/>
              </a:rPr>
              <a:t>timedelta</a:t>
            </a:r>
            <a:r>
              <a:rPr lang="en-GB" altLang="en-US" sz="2800" dirty="0">
                <a:latin typeface="Courier New" panose="02070309020205020404" pitchFamily="49" charset="0"/>
              </a:rPr>
              <a:t>(days=365))</a:t>
            </a:r>
            <a:br>
              <a:rPr lang="en-GB" altLang="en-US" sz="2800" dirty="0">
                <a:latin typeface="Courier New" panose="02070309020205020404" pitchFamily="49" charset="0"/>
              </a:rPr>
            </a:br>
            <a:r>
              <a:rPr lang="en-GB" altLang="en-US" sz="2800" i="1" dirty="0">
                <a:solidFill>
                  <a:srgbClr val="006600"/>
                </a:solidFill>
                <a:latin typeface="Courier New" panose="02070309020205020404" pitchFamily="49" charset="0"/>
              </a:rPr>
              <a:t>2017-09-28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4"/>
          <p:cNvSpPr txBox="1">
            <a:spLocks noChangeArrowheads="1"/>
          </p:cNvSpPr>
          <p:nvPr/>
        </p:nvSpPr>
        <p:spPr bwMode="auto">
          <a:xfrm>
            <a:off x="374650" y="611188"/>
            <a:ext cx="9447213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>
                <a:latin typeface="+mn-lt"/>
              </a:rPr>
              <a:t>random:</a:t>
            </a:r>
            <a:endParaRPr lang="en-US" altLang="en-US" sz="2200" i="1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200" dirty="0">
                <a:latin typeface="Courier New" panose="02070309020205020404" pitchFamily="49" charset="0"/>
              </a:rPr>
              <a:t> random</a:t>
            </a:r>
            <a:endParaRPr lang="en-US" altLang="en-US" sz="2200" b="1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random.random</a:t>
            </a:r>
            <a:r>
              <a:rPr lang="en-US" altLang="en-US" sz="2200" dirty="0">
                <a:latin typeface="Courier New" panose="02070309020205020404" pitchFamily="49" charset="0"/>
              </a:rPr>
              <a:t>()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Random float x, 0 &lt;= x &lt;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0.5227860581946859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random.uniform</a:t>
            </a:r>
            <a:r>
              <a:rPr lang="en-US" altLang="en-US" sz="2200" dirty="0">
                <a:latin typeface="Courier New" panose="02070309020205020404" pitchFamily="49" charset="0"/>
              </a:rPr>
              <a:t>(1, 10)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Random float x, 1 &lt;= x &lt; 10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1.2573473116956713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random.randint</a:t>
            </a:r>
            <a:r>
              <a:rPr lang="en-US" altLang="en-US" sz="2200" dirty="0">
                <a:latin typeface="Courier New" panose="02070309020205020404" pitchFamily="49" charset="0"/>
              </a:rPr>
              <a:t>(1, 10)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Integer from 1 to 10, 	   </a:t>
            </a: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r>
              <a:rPr lang="en-GB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										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endpoints included</a:t>
            </a:r>
          </a:p>
        </p:txBody>
      </p:sp>
      <p:sp>
        <p:nvSpPr>
          <p:cNvPr id="126979" name="Rectangle 1"/>
          <p:cNvSpPr>
            <a:spLocks noChangeArrowheads="1"/>
          </p:cNvSpPr>
          <p:nvPr/>
        </p:nvSpPr>
        <p:spPr bwMode="auto">
          <a:xfrm>
            <a:off x="6030913" y="6142038"/>
            <a:ext cx="4049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70C0"/>
                </a:solidFill>
              </a:rPr>
              <a:t>https://docs.python.org/3/library/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144463" y="554038"/>
            <a:ext cx="97917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 err="1">
                <a:latin typeface="+mn-lt"/>
              </a:rPr>
              <a:t>urllib</a:t>
            </a:r>
            <a:r>
              <a:rPr lang="en-US" altLang="en-US" sz="3200" b="1" i="1" dirty="0">
                <a:latin typeface="+mn-lt"/>
              </a:rPr>
              <a:t>:</a:t>
            </a:r>
            <a:r>
              <a:rPr lang="en-US" altLang="en-US" sz="2800" i="1" dirty="0">
                <a:latin typeface="Courier New" panose="02070309020205020404" pitchFamily="49" charset="0"/>
              </a:rPr>
              <a:t/>
            </a:r>
            <a:br>
              <a:rPr lang="en-US" altLang="en-US" sz="2800" i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response =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urllib.request.urlopen</a:t>
            </a:r>
            <a:r>
              <a:rPr lang="en-US" altLang="en-US" sz="2400" dirty="0">
                <a:latin typeface="Courier New" panose="02070309020205020404" pitchFamily="49" charset="0"/>
              </a:rPr>
              <a:t>('http://python.org/')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response.readlines</a:t>
            </a:r>
            <a:r>
              <a:rPr lang="en-US" altLang="en-US" sz="2400" dirty="0">
                <a:latin typeface="Courier New" panose="02070309020205020404" pitchFamily="49" charset="0"/>
              </a:rPr>
              <a:t>()[:3])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[b'&lt;!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doctype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html&gt;\n', b'&lt;!--[if 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lt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 7]&gt;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ie6 lt-ie7 lt-ie8 lt-ie9"&gt;   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]--&gt;\n', b'&lt;!--[if IE 7]&gt;   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ie7 lt-ie8 lt-ie9"&gt;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]--&gt;\n']</a:t>
            </a:r>
            <a:endParaRPr lang="en-GB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28003" name="Rectangle 1"/>
          <p:cNvSpPr>
            <a:spLocks noChangeArrowheads="1"/>
          </p:cNvSpPr>
          <p:nvPr/>
        </p:nvSpPr>
        <p:spPr bwMode="auto">
          <a:xfrm>
            <a:off x="6030913" y="6142038"/>
            <a:ext cx="4049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70C0"/>
                </a:solidFill>
              </a:rPr>
              <a:t>https://docs.python.org/3/library/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80808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solidFill>
                <a:srgbClr val="80808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80808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80808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493713" y="4049713"/>
            <a:ext cx="4089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count.py &lt; a.txt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48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493713" y="4049713"/>
            <a:ext cx="4089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count.py &lt; a.txt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48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python count.py b.txt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227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Hierarchical organization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62288" y="4989513"/>
          <a:ext cx="3360737" cy="1554234"/>
        </p:xfrm>
        <a:graphic>
          <a:graphicData uri="http://schemas.openxmlformats.org/drawingml/2006/table">
            <a:tbl>
              <a:tblPr/>
              <a:tblGrid>
                <a:gridCol w="336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library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function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statement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more polite way</a:t>
            </a: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if</a:t>
            </a:r>
            <a:r>
              <a:rPr lang="en-US" altLang="en-US" sz="21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...as before...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...as before...</a:t>
            </a:r>
          </a:p>
        </p:txBody>
      </p:sp>
      <p:sp>
        <p:nvSpPr>
          <p:cNvPr id="141315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The more polite way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...as before...</a:t>
            </a:r>
          </a:p>
        </p:txBody>
      </p:sp>
      <p:sp>
        <p:nvSpPr>
          <p:cNvPr id="143363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The more polite way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51555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51556" name="Text Box 2"/>
          <p:cNvSpPr txBox="1">
            <a:spLocks noChangeArrowheads="1"/>
          </p:cNvSpPr>
          <p:nvPr/>
        </p:nvSpPr>
        <p:spPr bwMode="auto">
          <a:xfrm>
            <a:off x="4924425" y="2974975"/>
            <a:ext cx="466725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000">
                <a:latin typeface="Courier New" panose="02070309020205020404" pitchFamily="49" charset="0"/>
              </a:rPr>
              <a:t> adder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help(adder)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module adder: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NAME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adder - Addition utilities.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FUNCTIONS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add(a, b)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    Add arguments.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FILE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/home/vagrant/adder.py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53603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53604" name="Text Box 2"/>
          <p:cNvSpPr txBox="1">
            <a:spLocks noChangeArrowheads="1"/>
          </p:cNvSpPr>
          <p:nvPr/>
        </p:nvSpPr>
        <p:spPr bwMode="auto">
          <a:xfrm>
            <a:off x="4924425" y="2973388"/>
            <a:ext cx="4667250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000">
                <a:latin typeface="Courier New" panose="02070309020205020404" pitchFamily="49" charset="0"/>
              </a:rPr>
              <a:t> adder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help(adder.add)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function add in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module adder: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add(a, b)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 arguments.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3832225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802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850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  <p:sp>
        <p:nvSpPr>
          <p:cNvPr id="163851" name="Text Box 4"/>
          <p:cNvSpPr txBox="1">
            <a:spLocks noChangeArrowheads="1"/>
          </p:cNvSpPr>
          <p:nvPr/>
        </p:nvSpPr>
        <p:spPr bwMode="auto">
          <a:xfrm>
            <a:off x="5465763" y="4125913"/>
            <a:ext cx="25955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executed</a:t>
            </a:r>
          </a:p>
        </p:txBody>
      </p:sp>
      <p:sp>
        <p:nvSpPr>
          <p:cNvPr id="163852" name="Line 33"/>
          <p:cNvSpPr>
            <a:spLocks noChangeShapeType="1"/>
          </p:cNvSpPr>
          <p:nvPr/>
        </p:nvSpPr>
        <p:spPr bwMode="auto">
          <a:xfrm flipH="1">
            <a:off x="5040313" y="45862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898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  <p:sp>
        <p:nvSpPr>
          <p:cNvPr id="165899" name="Text Box 4"/>
          <p:cNvSpPr txBox="1">
            <a:spLocks noChangeArrowheads="1"/>
          </p:cNvSpPr>
          <p:nvPr/>
        </p:nvSpPr>
        <p:spPr bwMode="auto">
          <a:xfrm>
            <a:off x="5465763" y="4125913"/>
            <a:ext cx="25955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executed</a:t>
            </a:r>
          </a:p>
        </p:txBody>
      </p:sp>
      <p:sp>
        <p:nvSpPr>
          <p:cNvPr id="165900" name="Text Box 4"/>
          <p:cNvSpPr txBox="1">
            <a:spLocks noChangeArrowheads="1"/>
          </p:cNvSpPr>
          <p:nvPr/>
        </p:nvSpPr>
        <p:spPr bwMode="auto">
          <a:xfrm>
            <a:off x="5465763" y="4873625"/>
            <a:ext cx="31527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executed when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file run directly</a:t>
            </a:r>
          </a:p>
        </p:txBody>
      </p:sp>
      <p:sp>
        <p:nvSpPr>
          <p:cNvPr id="165901" name="Line 32"/>
          <p:cNvSpPr>
            <a:spLocks noChangeShapeType="1"/>
          </p:cNvSpPr>
          <p:nvPr/>
        </p:nvSpPr>
        <p:spPr bwMode="auto">
          <a:xfrm flipH="1">
            <a:off x="5040313" y="53355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5902" name="Line 33"/>
          <p:cNvSpPr>
            <a:spLocks noChangeShapeType="1"/>
          </p:cNvSpPr>
          <p:nvPr/>
        </p:nvSpPr>
        <p:spPr bwMode="auto">
          <a:xfrm flipH="1">
            <a:off x="5040313" y="45862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986838" cy="5473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'''Useful statistical tools.'''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def</a:t>
            </a:r>
            <a:r>
              <a:rPr lang="en-US" altLang="en-US" sz="2200">
                <a:latin typeface="Courier New" panose="02070309020205020404" pitchFamily="49" charset="0"/>
              </a:rPr>
              <a:t> average(values):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'''Return average of values or None if no data.'''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if</a:t>
            </a:r>
            <a:r>
              <a:rPr lang="en-US" altLang="en-US" sz="2200">
                <a:latin typeface="Courier New" panose="02070309020205020404" pitchFamily="49" charset="0"/>
              </a:rPr>
              <a:t> values: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</a:t>
            </a:r>
            <a:r>
              <a:rPr lang="en-US" altLang="en-US" sz="2200">
                <a:latin typeface="Courier New" panose="02070309020205020404" pitchFamily="49" charset="0"/>
              </a:rPr>
              <a:t> sum(values) / len(values)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else:</a:t>
            </a: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 None</a:t>
            </a: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if </a:t>
            </a:r>
            <a:r>
              <a:rPr lang="en-US" altLang="en-US" sz="2200">
                <a:latin typeface="Courier New" panose="02070309020205020404" pitchFamily="49" charset="0"/>
              </a:rPr>
              <a:t>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print</a:t>
            </a:r>
            <a:r>
              <a:rPr lang="en-US" altLang="en-US" sz="2200">
                <a:latin typeface="Courier New" panose="02070309020205020404" pitchFamily="49" charset="0"/>
              </a:rPr>
              <a:t>('test 1 should be None:', average([]))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2 should be 1:', average([1]))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3 should be 2:', average([1, 2, 3]))</a:t>
            </a:r>
            <a:endParaRPr lang="en-US" altLang="en-US" sz="22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546100" y="2684463"/>
            <a:ext cx="86995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stats.py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1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2 should be 1: 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3 should be 2: 2.0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72035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546100" y="2684463"/>
            <a:ext cx="86995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stats.py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1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2 should be 1: 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3 should be 2: 2.0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4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5 should be -1: -1.0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6131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176132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76133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761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6135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5900</TotalTime>
  <Words>2723</Words>
  <Application>Microsoft Office PowerPoint</Application>
  <PresentationFormat>Custom</PresentationFormat>
  <Paragraphs>682</Paragraphs>
  <Slides>88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ＭＳ Ｐゴシック</vt:lpstr>
      <vt:lpstr>ＭＳ Ｐゴシック</vt:lpstr>
      <vt:lpstr>Arial</vt:lpstr>
      <vt:lpstr>Arial Unicode MS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235</cp:revision>
  <cp:lastPrinted>1601-01-01T00:00:00Z</cp:lastPrinted>
  <dcterms:created xsi:type="dcterms:W3CDTF">2010-10-13T18:19:44Z</dcterms:created>
  <dcterms:modified xsi:type="dcterms:W3CDTF">2018-12-17T18:28:28Z</dcterms:modified>
</cp:coreProperties>
</file>