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DCA1-6525-4BFA-85AD-40FD3A9FC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AD5A5-AC61-42A3-A41F-FCD887EF1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4E52-C98E-4839-9B59-FBD7E966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B5A8-BE40-4DA5-AD7D-85FF4D0B3FB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3A8C8-5F6B-48E5-8B2A-43C4E85F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4C217-2270-4A8E-916E-885BFE38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788-A589-494F-9FFD-AB4EEB94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2DFD-90E9-43E5-895A-F4429464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E863F-60A7-4559-87AF-EA457DDA0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512-FA2C-47BD-B66E-EDFBCB60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B5A8-BE40-4DA5-AD7D-85FF4D0B3FB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F9A09-D7EA-4F28-93C0-3468845E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6B6F9-0D3D-49E8-9018-15DB0FF1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788-A589-494F-9FFD-AB4EEB94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1E720-0A6A-435A-9057-25F165189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F2AC5-17D6-493F-ABAE-27846D38C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0CF6-72F1-4079-A678-8A0428CB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B5A8-BE40-4DA5-AD7D-85FF4D0B3FB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DBAA-22CA-4C4E-A660-42D88600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375DF-8C19-4C81-91DC-CC042A54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788-A589-494F-9FFD-AB4EEB94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D93A-0A5F-4CC6-BB52-B88519F2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D618-61C0-4C2B-8A10-8A661DF60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41FDD-F1AD-44F0-80F9-6D074A67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B5A8-BE40-4DA5-AD7D-85FF4D0B3FB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99A4-D82C-433F-A550-612A95AB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0F804-E223-48AE-AAA0-81010D58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788-A589-494F-9FFD-AB4EEB94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2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E0BC-C7D8-4B0D-AF22-BB442A16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E4A91-0189-4E31-8158-2B4F3038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30DB-D02C-47DD-8E1D-DF20717C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B5A8-BE40-4DA5-AD7D-85FF4D0B3FB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2AB38-6FF2-4A8A-AE83-FD9951E2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BD648-B24C-43EF-8C95-5DBDB741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788-A589-494F-9FFD-AB4EEB94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A94D-6B06-4926-8761-D19CB024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660FA-42F3-4AEA-ADC5-996C1A484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CAB5C-25BB-43B9-99E3-9A1BF4383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D952-B1A1-4415-9A1A-82511931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B5A8-BE40-4DA5-AD7D-85FF4D0B3FB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2FB7F-AFBF-4D67-9064-39411055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4E0D-DE4D-432F-BD45-345F5F33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788-A589-494F-9FFD-AB4EEB94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0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BD6B-51F2-459C-AEED-AAA0EF93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4DFB-F9C4-4892-A320-7E876DC40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4651A-FA3D-48D6-A50B-D8A6FCAFC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CA5F1-2E5B-48F2-8338-2338DF32A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2F8BE-6A43-4DB6-86CA-82BFB1C25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14850-D351-41A7-887D-866B9E6F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B5A8-BE40-4DA5-AD7D-85FF4D0B3FB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643A3-B405-4BD0-B397-C28CDB80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57F51-7E55-46F6-A310-E3483644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788-A589-494F-9FFD-AB4EEB94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4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6A72-E919-4536-803E-FC7840EE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ACC11-F125-42DD-9F92-D4895426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B5A8-BE40-4DA5-AD7D-85FF4D0B3FB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A8C3C-824B-48F5-BAE8-69475E67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B5C40-DCF3-4823-A6AF-6366D314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788-A589-494F-9FFD-AB4EEB94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88D51-EBDE-4CF4-86FD-A75C14E1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B5A8-BE40-4DA5-AD7D-85FF4D0B3FB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92B8B-AD13-4BA0-9832-3469686B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B7D97-7DE0-4DE9-A089-B468D49D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788-A589-494F-9FFD-AB4EEB94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B463-3B4E-4DFD-9DBE-680575F9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B4A8-8173-4DC2-AE4D-51C893BE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D2F62-AC9F-4D48-B473-0D3CC4C29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3E48F-057D-423E-AE35-F36CAA97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B5A8-BE40-4DA5-AD7D-85FF4D0B3FB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E8502-3762-421D-976C-39802F17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AB601-388D-4A69-9B2E-78AC0F54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788-A589-494F-9FFD-AB4EEB94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6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BEC1-3717-4F61-8F1C-B78D9D21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70F32-D1B1-43F0-8348-1CCA91893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A1439-7EDB-4C89-B06A-34A421CB3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AFE53-E208-4038-B359-C2764109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B5A8-BE40-4DA5-AD7D-85FF4D0B3FB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67FF3-6E3A-45BE-95BD-ACB3EE63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503C5-9FA7-4B52-9D5F-6FDB750B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7788-A589-494F-9FFD-AB4EEB94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5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977F5D-FE77-4907-B736-E6BB2E50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F1556-042E-4FF9-A8DB-D50BA1445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A4DCD-B5F4-4EF5-B04B-5E5AFCDE0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B5A8-BE40-4DA5-AD7D-85FF4D0B3FB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30583-157B-4187-B7DD-5A08FCF76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9A04D-3536-4FAE-87AC-FDE9AD10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A7788-A589-494F-9FFD-AB4EEB94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5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E54E377-7475-4646-974E-C389FD188EE7}"/>
              </a:ext>
            </a:extLst>
          </p:cNvPr>
          <p:cNvGrpSpPr/>
          <p:nvPr/>
        </p:nvGrpSpPr>
        <p:grpSpPr>
          <a:xfrm>
            <a:off x="133812" y="1352383"/>
            <a:ext cx="2572215" cy="4768537"/>
            <a:chOff x="133812" y="1352383"/>
            <a:chExt cx="2572215" cy="476853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0AA82D5-6D29-43D4-A77F-A11286D39BAF}"/>
                </a:ext>
              </a:extLst>
            </p:cNvPr>
            <p:cNvSpPr/>
            <p:nvPr/>
          </p:nvSpPr>
          <p:spPr>
            <a:xfrm>
              <a:off x="215590" y="1734443"/>
              <a:ext cx="2297151" cy="43864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015BE7-F372-45C0-AF1C-D481DF4938BD}"/>
                </a:ext>
              </a:extLst>
            </p:cNvPr>
            <p:cNvSpPr txBox="1"/>
            <p:nvPr/>
          </p:nvSpPr>
          <p:spPr>
            <a:xfrm>
              <a:off x="133812" y="1352383"/>
              <a:ext cx="257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Data Sources/Raw Data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A3CC98B-3CB2-4898-B43D-9B07E4C83A49}"/>
              </a:ext>
            </a:extLst>
          </p:cNvPr>
          <p:cNvGrpSpPr/>
          <p:nvPr/>
        </p:nvGrpSpPr>
        <p:grpSpPr>
          <a:xfrm>
            <a:off x="2323170" y="1100085"/>
            <a:ext cx="3088905" cy="5008107"/>
            <a:chOff x="2323170" y="1100085"/>
            <a:chExt cx="3088905" cy="500810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2BC2CD-5E0D-48C8-9343-D884E6630B68}"/>
                </a:ext>
              </a:extLst>
            </p:cNvPr>
            <p:cNvSpPr/>
            <p:nvPr/>
          </p:nvSpPr>
          <p:spPr>
            <a:xfrm>
              <a:off x="3021997" y="1721715"/>
              <a:ext cx="2297151" cy="43864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E2AABB0-A3A5-4678-902C-5DD0474BB9F2}"/>
                </a:ext>
              </a:extLst>
            </p:cNvPr>
            <p:cNvSpPr/>
            <p:nvPr/>
          </p:nvSpPr>
          <p:spPr>
            <a:xfrm>
              <a:off x="3159528" y="2054981"/>
              <a:ext cx="2036960" cy="7508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B2 – Process CA Raw Death Data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C445E5-AA6F-4ACF-8DD0-EDF266A1316A}"/>
                </a:ext>
              </a:extLst>
            </p:cNvPr>
            <p:cNvSpPr txBox="1"/>
            <p:nvPr/>
          </p:nvSpPr>
          <p:spPr>
            <a:xfrm>
              <a:off x="2839860" y="1100085"/>
              <a:ext cx="2572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 Scripts - Intermediate Data Processing Step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EBA2A35-D816-474E-8B37-3BB103283712}"/>
                </a:ext>
              </a:extLst>
            </p:cNvPr>
            <p:cNvCxnSpPr>
              <a:stCxn id="31" idx="3"/>
              <a:endCxn id="10" idx="1"/>
            </p:cNvCxnSpPr>
            <p:nvPr/>
          </p:nvCxnSpPr>
          <p:spPr>
            <a:xfrm>
              <a:off x="2323170" y="2428718"/>
              <a:ext cx="836358" cy="16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F3072E-EF75-4A96-B0A1-EEB0803F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6472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CCB Upstream Data Processing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135395C-35F8-49B1-B01E-C2EDF4EFC74C}"/>
              </a:ext>
            </a:extLst>
          </p:cNvPr>
          <p:cNvGrpSpPr/>
          <p:nvPr/>
        </p:nvGrpSpPr>
        <p:grpSpPr>
          <a:xfrm>
            <a:off x="360552" y="1967053"/>
            <a:ext cx="1962618" cy="923330"/>
            <a:chOff x="360552" y="1967053"/>
            <a:chExt cx="1962618" cy="92333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ED900B0-949A-4DDD-9670-6B08BF820CFF}"/>
                </a:ext>
              </a:extLst>
            </p:cNvPr>
            <p:cNvGrpSpPr/>
            <p:nvPr/>
          </p:nvGrpSpPr>
          <p:grpSpPr>
            <a:xfrm>
              <a:off x="360552" y="2045805"/>
              <a:ext cx="624475" cy="671031"/>
              <a:chOff x="1133708" y="1832898"/>
              <a:chExt cx="624475" cy="671031"/>
            </a:xfrm>
          </p:grpSpPr>
          <p:pic>
            <p:nvPicPr>
              <p:cNvPr id="5" name="Graphic 4" descr="Paper with solid fill">
                <a:extLst>
                  <a:ext uri="{FF2B5EF4-FFF2-40B4-BE49-F238E27FC236}">
                    <a16:creationId xmlns:a16="http://schemas.microsoft.com/office/drawing/2014/main" id="{508A2187-C664-4767-9472-597B4623E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33708" y="1832898"/>
                <a:ext cx="360556" cy="360556"/>
              </a:xfrm>
              <a:prstGeom prst="rect">
                <a:avLst/>
              </a:prstGeom>
            </p:spPr>
          </p:pic>
          <p:pic>
            <p:nvPicPr>
              <p:cNvPr id="25" name="Graphic 24" descr="Paper with solid fill">
                <a:extLst>
                  <a:ext uri="{FF2B5EF4-FFF2-40B4-BE49-F238E27FC236}">
                    <a16:creationId xmlns:a16="http://schemas.microsoft.com/office/drawing/2014/main" id="{C737A34A-8AA6-4F46-AAF8-C58641DAF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08051" y="1886891"/>
                <a:ext cx="360556" cy="360556"/>
              </a:xfrm>
              <a:prstGeom prst="rect">
                <a:avLst/>
              </a:prstGeom>
            </p:spPr>
          </p:pic>
          <p:pic>
            <p:nvPicPr>
              <p:cNvPr id="26" name="Graphic 25" descr="Paper with solid fill">
                <a:extLst>
                  <a:ext uri="{FF2B5EF4-FFF2-40B4-BE49-F238E27FC236}">
                    <a16:creationId xmlns:a16="http://schemas.microsoft.com/office/drawing/2014/main" id="{A78FD96C-FEE5-44CA-93BF-78867ADC5B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60092" y="1972385"/>
                <a:ext cx="360556" cy="360556"/>
              </a:xfrm>
              <a:prstGeom prst="rect">
                <a:avLst/>
              </a:prstGeom>
            </p:spPr>
          </p:pic>
          <p:pic>
            <p:nvPicPr>
              <p:cNvPr id="27" name="Graphic 26" descr="Paper with solid fill">
                <a:extLst>
                  <a:ext uri="{FF2B5EF4-FFF2-40B4-BE49-F238E27FC236}">
                    <a16:creationId xmlns:a16="http://schemas.microsoft.com/office/drawing/2014/main" id="{41835F3B-5D2A-4E20-9E94-CC307743E0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34435" y="2057879"/>
                <a:ext cx="360556" cy="360556"/>
              </a:xfrm>
              <a:prstGeom prst="rect">
                <a:avLst/>
              </a:prstGeom>
            </p:spPr>
          </p:pic>
          <p:pic>
            <p:nvPicPr>
              <p:cNvPr id="28" name="Graphic 27" descr="Paper with solid fill">
                <a:extLst>
                  <a:ext uri="{FF2B5EF4-FFF2-40B4-BE49-F238E27FC236}">
                    <a16:creationId xmlns:a16="http://schemas.microsoft.com/office/drawing/2014/main" id="{19996094-F387-4A8B-B447-E9F0D2FCA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97627" y="2143373"/>
                <a:ext cx="360556" cy="360556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31AECD-7A81-496E-9254-2E88EC3EBA50}"/>
                </a:ext>
              </a:extLst>
            </p:cNvPr>
            <p:cNvSpPr txBox="1"/>
            <p:nvPr/>
          </p:nvSpPr>
          <p:spPr>
            <a:xfrm>
              <a:off x="1129990" y="1967053"/>
              <a:ext cx="1193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 Death Data Files (CCDF)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758F60B-27C8-4698-8F88-047586EDD1AE}"/>
              </a:ext>
            </a:extLst>
          </p:cNvPr>
          <p:cNvGrpSpPr/>
          <p:nvPr/>
        </p:nvGrpSpPr>
        <p:grpSpPr>
          <a:xfrm>
            <a:off x="223026" y="3307237"/>
            <a:ext cx="2135459" cy="960994"/>
            <a:chOff x="223026" y="3307237"/>
            <a:chExt cx="2135459" cy="960994"/>
          </a:xfrm>
        </p:grpSpPr>
        <p:pic>
          <p:nvPicPr>
            <p:cNvPr id="7" name="Graphic 6" descr="Download with solid fill">
              <a:extLst>
                <a:ext uri="{FF2B5EF4-FFF2-40B4-BE49-F238E27FC236}">
                  <a16:creationId xmlns:a16="http://schemas.microsoft.com/office/drawing/2014/main" id="{6DF1C781-8C4C-4A1F-A7E8-97C1608F5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3026" y="3307237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DCC9963-B06A-497A-BA66-8EC5C398A1C6}"/>
                </a:ext>
              </a:extLst>
            </p:cNvPr>
            <p:cNvSpPr txBox="1"/>
            <p:nvPr/>
          </p:nvSpPr>
          <p:spPr>
            <a:xfrm>
              <a:off x="1165305" y="3344901"/>
              <a:ext cx="11931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DOF P3 Complete File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3228859-38C9-431B-ACE2-00E9669DA1A2}"/>
              </a:ext>
            </a:extLst>
          </p:cNvPr>
          <p:cNvGrpSpPr/>
          <p:nvPr/>
        </p:nvGrpSpPr>
        <p:grpSpPr>
          <a:xfrm>
            <a:off x="210014" y="4588319"/>
            <a:ext cx="2088994" cy="914400"/>
            <a:chOff x="210014" y="4588319"/>
            <a:chExt cx="2088994" cy="914400"/>
          </a:xfrm>
        </p:grpSpPr>
        <p:pic>
          <p:nvPicPr>
            <p:cNvPr id="9" name="Graphic 8" descr="Database with solid fill">
              <a:extLst>
                <a:ext uri="{FF2B5EF4-FFF2-40B4-BE49-F238E27FC236}">
                  <a16:creationId xmlns:a16="http://schemas.microsoft.com/office/drawing/2014/main" id="{B5DBAD1B-9175-4181-9D1B-E7E97FF52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0014" y="4588319"/>
              <a:ext cx="914400" cy="914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27524B-E26B-4121-B49D-F9AFD5E2194A}"/>
                </a:ext>
              </a:extLst>
            </p:cNvPr>
            <p:cNvSpPr txBox="1"/>
            <p:nvPr/>
          </p:nvSpPr>
          <p:spPr>
            <a:xfrm>
              <a:off x="1105828" y="4863019"/>
              <a:ext cx="119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ACS API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891DC41-48E6-42D9-8E76-80CBB7A57AC7}"/>
              </a:ext>
            </a:extLst>
          </p:cNvPr>
          <p:cNvGrpSpPr/>
          <p:nvPr/>
        </p:nvGrpSpPr>
        <p:grpSpPr>
          <a:xfrm>
            <a:off x="2308314" y="3325270"/>
            <a:ext cx="2888174" cy="750848"/>
            <a:chOff x="2308314" y="3325270"/>
            <a:chExt cx="2888174" cy="75084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B0D0E68-7C50-4CF0-87A4-75ABC1E8B0CE}"/>
                </a:ext>
              </a:extLst>
            </p:cNvPr>
            <p:cNvSpPr/>
            <p:nvPr/>
          </p:nvSpPr>
          <p:spPr>
            <a:xfrm>
              <a:off x="3159528" y="3325270"/>
              <a:ext cx="2036960" cy="7508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D2 – Make County Population Data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8A6FA13-2ABB-4EE5-883C-C121D45E6E97}"/>
                </a:ext>
              </a:extLst>
            </p:cNvPr>
            <p:cNvCxnSpPr>
              <a:cxnSpLocks/>
            </p:cNvCxnSpPr>
            <p:nvPr/>
          </p:nvCxnSpPr>
          <p:spPr>
            <a:xfrm>
              <a:off x="2308314" y="3729464"/>
              <a:ext cx="84190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2C62D18-9F0E-49EA-AC6C-AEDED34DFA54}"/>
              </a:ext>
            </a:extLst>
          </p:cNvPr>
          <p:cNvGrpSpPr/>
          <p:nvPr/>
        </p:nvGrpSpPr>
        <p:grpSpPr>
          <a:xfrm>
            <a:off x="2299008" y="4600292"/>
            <a:ext cx="2890044" cy="750848"/>
            <a:chOff x="2299008" y="4600292"/>
            <a:chExt cx="2890044" cy="75084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6ABD25-473D-4D2B-A932-75B21256F1C6}"/>
                </a:ext>
              </a:extLst>
            </p:cNvPr>
            <p:cNvSpPr/>
            <p:nvPr/>
          </p:nvSpPr>
          <p:spPr>
            <a:xfrm>
              <a:off x="3152092" y="4600292"/>
              <a:ext cx="2036960" cy="7508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D3 – Make Tract Population Data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D4 – Make Education Population Data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D55ECB4-25D3-4036-88F2-78D90311C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9008" y="4963743"/>
              <a:ext cx="85121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C622347-F300-4849-846A-1757AB9823D3}"/>
              </a:ext>
            </a:extLst>
          </p:cNvPr>
          <p:cNvGrpSpPr/>
          <p:nvPr/>
        </p:nvGrpSpPr>
        <p:grpSpPr>
          <a:xfrm>
            <a:off x="5097969" y="1029217"/>
            <a:ext cx="3100035" cy="5078974"/>
            <a:chOff x="5097969" y="1029217"/>
            <a:chExt cx="3100035" cy="5078974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E4AB1D3-9D3D-4498-816B-ECF302EAFDB8}"/>
                </a:ext>
              </a:extLst>
            </p:cNvPr>
            <p:cNvGrpSpPr/>
            <p:nvPr/>
          </p:nvGrpSpPr>
          <p:grpSpPr>
            <a:xfrm>
              <a:off x="5625789" y="1029217"/>
              <a:ext cx="2572215" cy="5078974"/>
              <a:chOff x="5625789" y="1029217"/>
              <a:chExt cx="2572215" cy="507897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98695AC-D030-4A5A-9471-551BFAFCF441}"/>
                  </a:ext>
                </a:extLst>
              </p:cNvPr>
              <p:cNvSpPr/>
              <p:nvPr/>
            </p:nvSpPr>
            <p:spPr>
              <a:xfrm>
                <a:off x="5763322" y="1721714"/>
                <a:ext cx="2297151" cy="43864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Graphic 12" descr="Paper with solid fill">
                <a:extLst>
                  <a:ext uri="{FF2B5EF4-FFF2-40B4-BE49-F238E27FC236}">
                    <a16:creationId xmlns:a16="http://schemas.microsoft.com/office/drawing/2014/main" id="{BB6072F8-A8D8-49AB-81A2-F66E9052E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22268" y="2025094"/>
                <a:ext cx="750848" cy="750848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B98396-5A77-4410-8D4B-1B962A95C5E6}"/>
                  </a:ext>
                </a:extLst>
              </p:cNvPr>
              <p:cNvSpPr txBox="1"/>
              <p:nvPr/>
            </p:nvSpPr>
            <p:spPr>
              <a:xfrm>
                <a:off x="5625789" y="1029217"/>
                <a:ext cx="25722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.RDS Intermediate Data File Outputs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709D9A-41DA-4089-8AE1-4CECD853E0AC}"/>
                  </a:ext>
                </a:extLst>
              </p:cNvPr>
              <p:cNvSpPr txBox="1"/>
              <p:nvPr/>
            </p:nvSpPr>
            <p:spPr>
              <a:xfrm>
                <a:off x="6704669" y="1965751"/>
                <a:ext cx="11931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Semi-processed, </a:t>
                </a:r>
                <a:r>
                  <a:rPr lang="en-US" sz="1400" dirty="0" err="1"/>
                  <a:t>linelist</a:t>
                </a:r>
                <a:r>
                  <a:rPr lang="en-US" sz="1400" dirty="0"/>
                  <a:t> death data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2230711-8435-4F37-840E-01C27DDFE98D}"/>
                </a:ext>
              </a:extLst>
            </p:cNvPr>
            <p:cNvCxnSpPr/>
            <p:nvPr/>
          </p:nvCxnSpPr>
          <p:spPr>
            <a:xfrm>
              <a:off x="5097969" y="2409014"/>
              <a:ext cx="836358" cy="16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02BA0CE-3482-4E3F-B610-663F06C795ED}"/>
              </a:ext>
            </a:extLst>
          </p:cNvPr>
          <p:cNvGrpSpPr/>
          <p:nvPr/>
        </p:nvGrpSpPr>
        <p:grpSpPr>
          <a:xfrm>
            <a:off x="5083099" y="3289442"/>
            <a:ext cx="2811045" cy="954107"/>
            <a:chOff x="5083099" y="3289442"/>
            <a:chExt cx="2811045" cy="95410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EE58B2F-81D3-4758-AC52-D198B8130DCD}"/>
                </a:ext>
              </a:extLst>
            </p:cNvPr>
            <p:cNvGrpSpPr/>
            <p:nvPr/>
          </p:nvGrpSpPr>
          <p:grpSpPr>
            <a:xfrm>
              <a:off x="5945477" y="3365190"/>
              <a:ext cx="728548" cy="728548"/>
              <a:chOff x="5977090" y="3187738"/>
              <a:chExt cx="728548" cy="728548"/>
            </a:xfrm>
          </p:grpSpPr>
          <p:pic>
            <p:nvPicPr>
              <p:cNvPr id="14" name="Graphic 13" descr="Paper with solid fill">
                <a:extLst>
                  <a:ext uri="{FF2B5EF4-FFF2-40B4-BE49-F238E27FC236}">
                    <a16:creationId xmlns:a16="http://schemas.microsoft.com/office/drawing/2014/main" id="{A5BF8C98-58AB-4276-BCF4-37F2A3D46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77090" y="3187738"/>
                <a:ext cx="512956" cy="512956"/>
              </a:xfrm>
              <a:prstGeom prst="rect">
                <a:avLst/>
              </a:prstGeom>
            </p:spPr>
          </p:pic>
          <p:pic>
            <p:nvPicPr>
              <p:cNvPr id="50" name="Graphic 49" descr="Paper with solid fill">
                <a:extLst>
                  <a:ext uri="{FF2B5EF4-FFF2-40B4-BE49-F238E27FC236}">
                    <a16:creationId xmlns:a16="http://schemas.microsoft.com/office/drawing/2014/main" id="{8586AD56-E828-431F-B49B-9575C94A4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4886" y="3295534"/>
                <a:ext cx="512956" cy="512956"/>
              </a:xfrm>
              <a:prstGeom prst="rect">
                <a:avLst/>
              </a:prstGeom>
            </p:spPr>
          </p:pic>
          <p:pic>
            <p:nvPicPr>
              <p:cNvPr id="51" name="Graphic 50" descr="Paper with solid fill">
                <a:extLst>
                  <a:ext uri="{FF2B5EF4-FFF2-40B4-BE49-F238E27FC236}">
                    <a16:creationId xmlns:a16="http://schemas.microsoft.com/office/drawing/2014/main" id="{B0B93F0F-4905-4EA5-8230-54541CDD2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92682" y="3403330"/>
                <a:ext cx="512956" cy="512956"/>
              </a:xfrm>
              <a:prstGeom prst="rect">
                <a:avLst/>
              </a:prstGeom>
            </p:spPr>
          </p:pic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E80F5DD-CBC5-4CCB-9724-3D953E111363}"/>
                </a:ext>
              </a:extLst>
            </p:cNvPr>
            <p:cNvSpPr txBox="1"/>
            <p:nvPr/>
          </p:nvSpPr>
          <p:spPr>
            <a:xfrm>
              <a:off x="6700964" y="3289442"/>
              <a:ext cx="11931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County-level population data (Sex x Age x R/E)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9B41D83-3C85-45D6-AA26-1022D09E4374}"/>
                </a:ext>
              </a:extLst>
            </p:cNvPr>
            <p:cNvCxnSpPr/>
            <p:nvPr/>
          </p:nvCxnSpPr>
          <p:spPr>
            <a:xfrm>
              <a:off x="5083099" y="3691246"/>
              <a:ext cx="836358" cy="16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17A410E-6961-4E7F-A5AE-D4A7A4EDA83F}"/>
              </a:ext>
            </a:extLst>
          </p:cNvPr>
          <p:cNvGrpSpPr/>
          <p:nvPr/>
        </p:nvGrpSpPr>
        <p:grpSpPr>
          <a:xfrm>
            <a:off x="5057568" y="4461288"/>
            <a:ext cx="2836576" cy="1446550"/>
            <a:chOff x="5057568" y="4461288"/>
            <a:chExt cx="2836576" cy="144655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DCFDE08-D87B-4ABF-A107-4F8482AAE8B3}"/>
                </a:ext>
              </a:extLst>
            </p:cNvPr>
            <p:cNvGrpSpPr/>
            <p:nvPr/>
          </p:nvGrpSpPr>
          <p:grpSpPr>
            <a:xfrm>
              <a:off x="5944568" y="4611612"/>
              <a:ext cx="728548" cy="728548"/>
              <a:chOff x="5977090" y="4500827"/>
              <a:chExt cx="728548" cy="728548"/>
            </a:xfrm>
          </p:grpSpPr>
          <p:pic>
            <p:nvPicPr>
              <p:cNvPr id="52" name="Graphic 51" descr="Paper with solid fill">
                <a:extLst>
                  <a:ext uri="{FF2B5EF4-FFF2-40B4-BE49-F238E27FC236}">
                    <a16:creationId xmlns:a16="http://schemas.microsoft.com/office/drawing/2014/main" id="{F6ED5AB1-0007-48AD-8D0F-8F61D7B84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77090" y="4500827"/>
                <a:ext cx="512956" cy="512956"/>
              </a:xfrm>
              <a:prstGeom prst="rect">
                <a:avLst/>
              </a:prstGeom>
            </p:spPr>
          </p:pic>
          <p:pic>
            <p:nvPicPr>
              <p:cNvPr id="53" name="Graphic 52" descr="Paper with solid fill">
                <a:extLst>
                  <a:ext uri="{FF2B5EF4-FFF2-40B4-BE49-F238E27FC236}">
                    <a16:creationId xmlns:a16="http://schemas.microsoft.com/office/drawing/2014/main" id="{979904C9-DD26-4B8A-97EB-1DB09D48C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4886" y="4608623"/>
                <a:ext cx="512956" cy="512956"/>
              </a:xfrm>
              <a:prstGeom prst="rect">
                <a:avLst/>
              </a:prstGeom>
            </p:spPr>
          </p:pic>
          <p:pic>
            <p:nvPicPr>
              <p:cNvPr id="54" name="Graphic 53" descr="Paper with solid fill">
                <a:extLst>
                  <a:ext uri="{FF2B5EF4-FFF2-40B4-BE49-F238E27FC236}">
                    <a16:creationId xmlns:a16="http://schemas.microsoft.com/office/drawing/2014/main" id="{DB3FF53A-F680-4209-845E-0A3027475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92682" y="4716419"/>
                <a:ext cx="512956" cy="512956"/>
              </a:xfrm>
              <a:prstGeom prst="rect">
                <a:avLst/>
              </a:prstGeom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4FADE08-CEDE-4E62-B4D4-51677D0C0323}"/>
                </a:ext>
              </a:extLst>
            </p:cNvPr>
            <p:cNvSpPr txBox="1"/>
            <p:nvPr/>
          </p:nvSpPr>
          <p:spPr>
            <a:xfrm>
              <a:off x="6700964" y="4461288"/>
              <a:ext cx="119318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-Tract-level population data (Sex x Age)</a:t>
              </a:r>
            </a:p>
            <a:p>
              <a:r>
                <a:rPr lang="en-US" sz="1100" dirty="0"/>
                <a:t>-County-level education population data (Sex x Age by Edu)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6F3D97A-4A5E-4765-944E-1DF2C2A4F7D2}"/>
                </a:ext>
              </a:extLst>
            </p:cNvPr>
            <p:cNvCxnSpPr/>
            <p:nvPr/>
          </p:nvCxnSpPr>
          <p:spPr>
            <a:xfrm>
              <a:off x="5057568" y="4970208"/>
              <a:ext cx="836358" cy="16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7E5C12A-4ABA-4AF9-840B-8C56138CE59E}"/>
              </a:ext>
            </a:extLst>
          </p:cNvPr>
          <p:cNvGrpSpPr/>
          <p:nvPr/>
        </p:nvGrpSpPr>
        <p:grpSpPr>
          <a:xfrm>
            <a:off x="8098576" y="1154776"/>
            <a:ext cx="3420634" cy="2411753"/>
            <a:chOff x="8098576" y="1154776"/>
            <a:chExt cx="3420634" cy="241175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97F96D1-40EB-4668-8629-99904E41B62E}"/>
                </a:ext>
              </a:extLst>
            </p:cNvPr>
            <p:cNvSpPr/>
            <p:nvPr/>
          </p:nvSpPr>
          <p:spPr>
            <a:xfrm>
              <a:off x="8798312" y="1734442"/>
              <a:ext cx="2720898" cy="118541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9802A04-A083-4BC5-B2F1-71E336EA174E}"/>
                </a:ext>
              </a:extLst>
            </p:cNvPr>
            <p:cNvSpPr txBox="1"/>
            <p:nvPr/>
          </p:nvSpPr>
          <p:spPr>
            <a:xfrm>
              <a:off x="8776009" y="1154776"/>
              <a:ext cx="2572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 Script – Final Data Processing Step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59E9A87-4232-4ED2-B447-131500107EC5}"/>
                </a:ext>
              </a:extLst>
            </p:cNvPr>
            <p:cNvSpPr/>
            <p:nvPr/>
          </p:nvSpPr>
          <p:spPr>
            <a:xfrm>
              <a:off x="9170003" y="1951725"/>
              <a:ext cx="2036960" cy="7508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E1 – Make Death Datasets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2D92D30-F3D5-40F3-86B1-F8710095E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8576" y="2380352"/>
              <a:ext cx="1037989" cy="11861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3ABAAB6-07FE-4061-9B99-724253E6BAD4}"/>
              </a:ext>
            </a:extLst>
          </p:cNvPr>
          <p:cNvGrpSpPr/>
          <p:nvPr/>
        </p:nvGrpSpPr>
        <p:grpSpPr>
          <a:xfrm>
            <a:off x="8813179" y="2716836"/>
            <a:ext cx="2749706" cy="1208984"/>
            <a:chOff x="8813179" y="2716836"/>
            <a:chExt cx="2749706" cy="120898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AF28318-AC0A-442C-BC7C-7C717BE24B0E}"/>
                </a:ext>
              </a:extLst>
            </p:cNvPr>
            <p:cNvGrpSpPr/>
            <p:nvPr/>
          </p:nvGrpSpPr>
          <p:grpSpPr>
            <a:xfrm>
              <a:off x="8813179" y="3254789"/>
              <a:ext cx="624475" cy="671031"/>
              <a:chOff x="1133708" y="1832898"/>
              <a:chExt cx="624475" cy="671031"/>
            </a:xfrm>
          </p:grpSpPr>
          <p:pic>
            <p:nvPicPr>
              <p:cNvPr id="65" name="Graphic 64" descr="Paper with solid fill">
                <a:extLst>
                  <a:ext uri="{FF2B5EF4-FFF2-40B4-BE49-F238E27FC236}">
                    <a16:creationId xmlns:a16="http://schemas.microsoft.com/office/drawing/2014/main" id="{886C9F3F-85CE-4C04-9DD0-5344783AB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33708" y="1832898"/>
                <a:ext cx="360556" cy="360556"/>
              </a:xfrm>
              <a:prstGeom prst="rect">
                <a:avLst/>
              </a:prstGeom>
            </p:spPr>
          </p:pic>
          <p:pic>
            <p:nvPicPr>
              <p:cNvPr id="66" name="Graphic 65" descr="Paper with solid fill">
                <a:extLst>
                  <a:ext uri="{FF2B5EF4-FFF2-40B4-BE49-F238E27FC236}">
                    <a16:creationId xmlns:a16="http://schemas.microsoft.com/office/drawing/2014/main" id="{24D02010-DD85-445D-BDD5-7CD37760E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08051" y="1886891"/>
                <a:ext cx="360556" cy="360556"/>
              </a:xfrm>
              <a:prstGeom prst="rect">
                <a:avLst/>
              </a:prstGeom>
            </p:spPr>
          </p:pic>
          <p:pic>
            <p:nvPicPr>
              <p:cNvPr id="67" name="Graphic 66" descr="Paper with solid fill">
                <a:extLst>
                  <a:ext uri="{FF2B5EF4-FFF2-40B4-BE49-F238E27FC236}">
                    <a16:creationId xmlns:a16="http://schemas.microsoft.com/office/drawing/2014/main" id="{BBCE1D32-3E84-44CA-AE23-29586540C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60092" y="1972385"/>
                <a:ext cx="360556" cy="360556"/>
              </a:xfrm>
              <a:prstGeom prst="rect">
                <a:avLst/>
              </a:prstGeom>
            </p:spPr>
          </p:pic>
          <p:pic>
            <p:nvPicPr>
              <p:cNvPr id="68" name="Graphic 67" descr="Paper with solid fill">
                <a:extLst>
                  <a:ext uri="{FF2B5EF4-FFF2-40B4-BE49-F238E27FC236}">
                    <a16:creationId xmlns:a16="http://schemas.microsoft.com/office/drawing/2014/main" id="{EBB5306D-79B6-44A6-B2D7-824082851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34435" y="2057879"/>
                <a:ext cx="360556" cy="360556"/>
              </a:xfrm>
              <a:prstGeom prst="rect">
                <a:avLst/>
              </a:prstGeom>
            </p:spPr>
          </p:pic>
          <p:pic>
            <p:nvPicPr>
              <p:cNvPr id="69" name="Graphic 68" descr="Paper with solid fill">
                <a:extLst>
                  <a:ext uri="{FF2B5EF4-FFF2-40B4-BE49-F238E27FC236}">
                    <a16:creationId xmlns:a16="http://schemas.microsoft.com/office/drawing/2014/main" id="{B53E20DF-875B-4991-893E-E3D072C77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97627" y="2143373"/>
                <a:ext cx="360556" cy="360556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2C3FD48-D297-45B4-8994-6CF636D3B349}"/>
                </a:ext>
              </a:extLst>
            </p:cNvPr>
            <p:cNvSpPr txBox="1"/>
            <p:nvPr/>
          </p:nvSpPr>
          <p:spPr>
            <a:xfrm>
              <a:off x="9448805" y="3376210"/>
              <a:ext cx="211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Final Death Datasets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98896D2-5987-4D8C-9289-7953D895C189}"/>
                </a:ext>
              </a:extLst>
            </p:cNvPr>
            <p:cNvCxnSpPr>
              <a:cxnSpLocks/>
            </p:cNvCxnSpPr>
            <p:nvPr/>
          </p:nvCxnSpPr>
          <p:spPr>
            <a:xfrm>
              <a:off x="10158761" y="2716836"/>
              <a:ext cx="0" cy="6483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AD39F2F-2AB3-4994-BBB0-CD7AF5095C4C}"/>
              </a:ext>
            </a:extLst>
          </p:cNvPr>
          <p:cNvGrpSpPr/>
          <p:nvPr/>
        </p:nvGrpSpPr>
        <p:grpSpPr>
          <a:xfrm>
            <a:off x="8617570" y="3742744"/>
            <a:ext cx="3225025" cy="2828019"/>
            <a:chOff x="8617570" y="3742744"/>
            <a:chExt cx="3225025" cy="2828019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3FE0B059-229D-4AF4-A2FD-EE9F02C961A1}"/>
                </a:ext>
              </a:extLst>
            </p:cNvPr>
            <p:cNvSpPr/>
            <p:nvPr/>
          </p:nvSpPr>
          <p:spPr>
            <a:xfrm>
              <a:off x="8617570" y="4579649"/>
              <a:ext cx="3225025" cy="1991114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Graphic 19" descr="Internet with solid fill">
              <a:extLst>
                <a:ext uri="{FF2B5EF4-FFF2-40B4-BE49-F238E27FC236}">
                  <a16:creationId xmlns:a16="http://schemas.microsoft.com/office/drawing/2014/main" id="{C7A3130C-BB53-42A6-8331-7D1C304C0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62641" y="4776573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Research with solid fill">
              <a:extLst>
                <a:ext uri="{FF2B5EF4-FFF2-40B4-BE49-F238E27FC236}">
                  <a16:creationId xmlns:a16="http://schemas.microsoft.com/office/drawing/2014/main" id="{4793FD99-B8C5-42CB-8DE4-9C9EFDC46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20887" y="4854297"/>
              <a:ext cx="773909" cy="773909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E998BBF-9AB9-4F06-95FD-E639353ACAFF}"/>
                </a:ext>
              </a:extLst>
            </p:cNvPr>
            <p:cNvGrpSpPr/>
            <p:nvPr/>
          </p:nvGrpSpPr>
          <p:grpSpPr>
            <a:xfrm>
              <a:off x="9819137" y="4827774"/>
              <a:ext cx="759654" cy="809154"/>
              <a:chOff x="9755946" y="4799909"/>
              <a:chExt cx="983366" cy="1004374"/>
            </a:xfrm>
          </p:grpSpPr>
          <p:pic>
            <p:nvPicPr>
              <p:cNvPr id="24" name="Graphic 23" descr="Document with solid fill">
                <a:extLst>
                  <a:ext uri="{FF2B5EF4-FFF2-40B4-BE49-F238E27FC236}">
                    <a16:creationId xmlns:a16="http://schemas.microsoft.com/office/drawing/2014/main" id="{DC66D46C-D2A2-4F7E-9136-94304152A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755946" y="4799909"/>
                <a:ext cx="738301" cy="738301"/>
              </a:xfrm>
              <a:prstGeom prst="rect">
                <a:avLst/>
              </a:prstGeom>
            </p:spPr>
          </p:pic>
          <p:pic>
            <p:nvPicPr>
              <p:cNvPr id="83" name="Graphic 82" descr="Document with solid fill">
                <a:extLst>
                  <a:ext uri="{FF2B5EF4-FFF2-40B4-BE49-F238E27FC236}">
                    <a16:creationId xmlns:a16="http://schemas.microsoft.com/office/drawing/2014/main" id="{89C77449-B89B-42E0-80CE-FA58FF66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882064" y="4947035"/>
                <a:ext cx="738301" cy="738301"/>
              </a:xfrm>
              <a:prstGeom prst="rect">
                <a:avLst/>
              </a:prstGeom>
            </p:spPr>
          </p:pic>
          <p:pic>
            <p:nvPicPr>
              <p:cNvPr id="84" name="Graphic 83" descr="Document with solid fill">
                <a:extLst>
                  <a:ext uri="{FF2B5EF4-FFF2-40B4-BE49-F238E27FC236}">
                    <a16:creationId xmlns:a16="http://schemas.microsoft.com/office/drawing/2014/main" id="{00F1F746-CC25-4266-A236-79B78A81C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001011" y="5065982"/>
                <a:ext cx="738301" cy="738301"/>
              </a:xfrm>
              <a:prstGeom prst="rect">
                <a:avLst/>
              </a:prstGeom>
            </p:spPr>
          </p:pic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CF4E4EA-CFF3-47F0-97AC-16C35AF92D6C}"/>
                </a:ext>
              </a:extLst>
            </p:cNvPr>
            <p:cNvSpPr txBox="1"/>
            <p:nvPr/>
          </p:nvSpPr>
          <p:spPr>
            <a:xfrm>
              <a:off x="8644056" y="5656071"/>
              <a:ext cx="1006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CCB App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65220A2-2FFA-46AA-AC00-1423F4762A45}"/>
                </a:ext>
              </a:extLst>
            </p:cNvPr>
            <p:cNvSpPr txBox="1"/>
            <p:nvPr/>
          </p:nvSpPr>
          <p:spPr>
            <a:xfrm>
              <a:off x="10617133" y="5656071"/>
              <a:ext cx="1179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Exploratory Analysis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019412A-B56E-4AB2-BACD-1FB0BED3D34D}"/>
                </a:ext>
              </a:extLst>
            </p:cNvPr>
            <p:cNvSpPr txBox="1"/>
            <p:nvPr/>
          </p:nvSpPr>
          <p:spPr>
            <a:xfrm>
              <a:off x="9726938" y="5688320"/>
              <a:ext cx="1006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-State Health Assessment Core Module</a:t>
              </a:r>
            </a:p>
            <a:p>
              <a:r>
                <a:rPr lang="en-US" sz="1200" dirty="0"/>
                <a:t>-Data Briefs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74A8DCF-5DCB-4A9C-96FD-3397AF666223}"/>
                </a:ext>
              </a:extLst>
            </p:cNvPr>
            <p:cNvCxnSpPr>
              <a:cxnSpLocks/>
            </p:cNvCxnSpPr>
            <p:nvPr/>
          </p:nvCxnSpPr>
          <p:spPr>
            <a:xfrm>
              <a:off x="10158761" y="3742744"/>
              <a:ext cx="0" cy="7594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332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C311-5B36-449C-A9E3-40DA72EF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22" y="18255"/>
            <a:ext cx="10515600" cy="1069085"/>
          </a:xfrm>
        </p:spPr>
        <p:txBody>
          <a:bodyPr/>
          <a:lstStyle/>
          <a:p>
            <a:r>
              <a:rPr lang="en-US" dirty="0"/>
              <a:t>E1 – Make Death Datasets (R 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FA5B4-27A8-4FE2-AEB0-467B73D7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6979"/>
            <a:ext cx="11753385" cy="5752405"/>
          </a:xfrm>
        </p:spPr>
        <p:txBody>
          <a:bodyPr>
            <a:normAutofit fontScale="40000" lnSpcReduction="20000"/>
          </a:bodyPr>
          <a:lstStyle/>
          <a:p>
            <a:pPr marL="457200" indent="-274320">
              <a:buFont typeface="+mj-lt"/>
              <a:buAutoNum type="arabicPeriod"/>
            </a:pPr>
            <a:r>
              <a:rPr lang="en-US" sz="3500" dirty="0"/>
              <a:t>Load R packages, and Designate folder paths and global constants</a:t>
            </a:r>
          </a:p>
          <a:p>
            <a:pPr marL="457200" indent="-274320">
              <a:buFont typeface="+mj-lt"/>
              <a:buAutoNum type="arabicPeriod"/>
            </a:pPr>
            <a:r>
              <a:rPr lang="en-US" sz="3500" dirty="0"/>
              <a:t>Load standard linkage and other files</a:t>
            </a:r>
          </a:p>
          <a:p>
            <a:pPr marL="971550" lvl="1" indent="-274320">
              <a:buFont typeface="+mj-lt"/>
              <a:buAutoNum type="arabicPeriod"/>
            </a:pPr>
            <a:r>
              <a:rPr lang="en-US" sz="3500" dirty="0"/>
              <a:t>County Codes to County Names</a:t>
            </a:r>
          </a:p>
          <a:p>
            <a:pPr marL="971550" lvl="1" indent="-274320">
              <a:buFont typeface="+mj-lt"/>
              <a:buAutoNum type="arabicPeriod"/>
            </a:pPr>
            <a:r>
              <a:rPr lang="en-US" sz="3500" dirty="0"/>
              <a:t>Census Tract to Community (MSSA)</a:t>
            </a:r>
          </a:p>
          <a:p>
            <a:pPr marL="971550" lvl="1" indent="-274320">
              <a:buFont typeface="+mj-lt"/>
              <a:buAutoNum type="arabicPeriod"/>
            </a:pPr>
            <a:r>
              <a:rPr lang="en-US" sz="3500" dirty="0"/>
              <a:t>County to Region</a:t>
            </a:r>
          </a:p>
          <a:p>
            <a:pPr marL="971550" lvl="1" indent="-274320">
              <a:buFont typeface="+mj-lt"/>
              <a:buAutoNum type="arabicPeriod"/>
            </a:pPr>
            <a:r>
              <a:rPr lang="en-US" sz="3500" dirty="0"/>
              <a:t>Year to Year Group</a:t>
            </a:r>
          </a:p>
          <a:p>
            <a:pPr marL="971550" lvl="1" indent="-274320">
              <a:buFont typeface="+mj-lt"/>
              <a:buAutoNum type="arabicPeriod"/>
            </a:pPr>
            <a:r>
              <a:rPr lang="en-US" sz="3500" dirty="0"/>
              <a:t>Age Group US Standard 2000 Populations</a:t>
            </a:r>
          </a:p>
          <a:p>
            <a:pPr marL="971550" lvl="1" indent="-274320">
              <a:buFont typeface="+mj-lt"/>
              <a:buAutoNum type="arabicPeriod"/>
            </a:pPr>
            <a:r>
              <a:rPr lang="en-US" sz="3500" dirty="0"/>
              <a:t>CHSI Race Codes to CCB Standard Race Codes</a:t>
            </a:r>
          </a:p>
          <a:p>
            <a:pPr marL="514350" indent="-274320">
              <a:buFont typeface="+mj-lt"/>
              <a:buAutoNum type="arabicPeriod"/>
            </a:pPr>
            <a:r>
              <a:rPr lang="en-US" sz="3500" dirty="0"/>
              <a:t>Load Population Data (created via D2, D3, and D4 scripts)</a:t>
            </a:r>
          </a:p>
          <a:p>
            <a:pPr marL="514350" indent="-274320">
              <a:buFont typeface="+mj-lt"/>
              <a:buAutoNum type="arabicPeriod"/>
            </a:pPr>
            <a:r>
              <a:rPr lang="en-US" sz="3500" dirty="0"/>
              <a:t>Load and process death data (semi-processed, </a:t>
            </a:r>
            <a:r>
              <a:rPr lang="en-US" sz="3500" dirty="0" err="1"/>
              <a:t>linelist</a:t>
            </a:r>
            <a:r>
              <a:rPr lang="en-US" sz="3500" dirty="0"/>
              <a:t> death data created via B2 script)</a:t>
            </a:r>
          </a:p>
          <a:p>
            <a:pPr marL="971550" lvl="1" indent="-274320">
              <a:buFont typeface="+mj-lt"/>
              <a:buAutoNum type="arabicPeriod"/>
            </a:pPr>
            <a:r>
              <a:rPr lang="en-US" sz="3500" dirty="0"/>
              <a:t>Map ICD10 codes to CCB causes</a:t>
            </a:r>
          </a:p>
          <a:p>
            <a:pPr marL="512064" indent="-274320">
              <a:buFont typeface="+mj-lt"/>
              <a:buAutoNum type="arabicPeriod"/>
            </a:pPr>
            <a:r>
              <a:rPr lang="en-US" sz="3500" dirty="0"/>
              <a:t>Create functions for calculating rates</a:t>
            </a:r>
          </a:p>
          <a:p>
            <a:pPr marL="514350" indent="-274320">
              <a:buFont typeface="+mj-lt"/>
              <a:buAutoNum type="arabicPeriod"/>
            </a:pPr>
            <a:r>
              <a:rPr lang="en-US" sz="3500" dirty="0"/>
              <a:t>Calculate crude rates</a:t>
            </a:r>
          </a:p>
          <a:p>
            <a:pPr marL="514350" indent="-274320">
              <a:buFont typeface="+mj-lt"/>
              <a:buAutoNum type="arabicPeriod"/>
            </a:pPr>
            <a:r>
              <a:rPr lang="en-US" sz="3500" dirty="0"/>
              <a:t>Calculate age-adjusted rates</a:t>
            </a:r>
          </a:p>
          <a:p>
            <a:pPr marL="514350" indent="-274320">
              <a:buFont typeface="+mj-lt"/>
              <a:buAutoNum type="arabicPeriod"/>
            </a:pPr>
            <a:r>
              <a:rPr lang="en-US" sz="3500" dirty="0"/>
              <a:t>Merge crude and age-adjusted rate datasets</a:t>
            </a:r>
          </a:p>
          <a:p>
            <a:pPr marL="514350" indent="-274320">
              <a:buFont typeface="+mj-lt"/>
              <a:buAutoNum type="arabicPeriod"/>
            </a:pPr>
            <a:r>
              <a:rPr lang="en-US" sz="3500" dirty="0"/>
              <a:t>Apply data suppression including complementary cell suppression</a:t>
            </a:r>
          </a:p>
          <a:p>
            <a:pPr marL="971550" lvl="1" indent="-274320">
              <a:buFont typeface="+mj-lt"/>
              <a:buAutoNum type="arabicPeriod"/>
            </a:pPr>
            <a:r>
              <a:rPr lang="en-US" sz="3500" dirty="0"/>
              <a:t>Using suppression function</a:t>
            </a:r>
          </a:p>
          <a:p>
            <a:pPr marL="514350" indent="-274320">
              <a:buFont typeface="+mj-lt"/>
              <a:buAutoNum type="arabicPeriod"/>
            </a:pPr>
            <a:r>
              <a:rPr lang="en-US" sz="3500" dirty="0"/>
              <a:t>Save final death datasets</a:t>
            </a:r>
          </a:p>
          <a:p>
            <a:pPr marL="971550" lvl="1" indent="-274320">
              <a:buFont typeface="+mj-lt"/>
              <a:buAutoNum type="arabicPeriod"/>
            </a:pPr>
            <a:r>
              <a:rPr lang="en-US" sz="3500" dirty="0"/>
              <a:t>Multiple Geography levels</a:t>
            </a:r>
          </a:p>
          <a:p>
            <a:pPr marL="1428750" lvl="2" indent="-274320">
              <a:buFont typeface="+mj-lt"/>
              <a:buAutoNum type="arabicPeriod"/>
            </a:pPr>
            <a:r>
              <a:rPr lang="en-US" sz="3500" dirty="0"/>
              <a:t>State, County, Region, Community (MSSA), Tract</a:t>
            </a:r>
          </a:p>
          <a:p>
            <a:pPr marL="971550" lvl="1" indent="-274320">
              <a:buFont typeface="+mj-lt"/>
              <a:buAutoNum type="arabicPeriod"/>
            </a:pPr>
            <a:r>
              <a:rPr lang="en-US" sz="3500" dirty="0"/>
              <a:t>Multiple Characteristics</a:t>
            </a:r>
          </a:p>
          <a:p>
            <a:pPr marL="1428750" lvl="2" indent="-274320">
              <a:buFont typeface="+mj-lt"/>
              <a:buAutoNum type="arabicPeriod"/>
            </a:pPr>
            <a:r>
              <a:rPr lang="en-US" sz="3500" dirty="0"/>
              <a:t>Sex, Race/Ethnicity, Age, Educational Attainment</a:t>
            </a:r>
          </a:p>
          <a:p>
            <a:pPr marL="971550" lvl="1" indent="-274320">
              <a:buFont typeface="+mj-lt"/>
              <a:buAutoNum type="arabicPeriod"/>
            </a:pPr>
            <a:r>
              <a:rPr lang="en-US" sz="3500" dirty="0"/>
              <a:t>Multiple time frames</a:t>
            </a:r>
          </a:p>
          <a:p>
            <a:pPr marL="1428750" lvl="2" indent="-274320">
              <a:buFont typeface="+mj-lt"/>
              <a:buAutoNum type="arabicPeriod"/>
            </a:pPr>
            <a:r>
              <a:rPr lang="en-US" sz="3500" dirty="0"/>
              <a:t>Monthly, Quarterly, Annually, 3-year aggregations, 5-year aggregations</a:t>
            </a:r>
          </a:p>
          <a:p>
            <a:pPr marL="1885950" lvl="3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7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292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CCB Upstream Data Processing</vt:lpstr>
      <vt:lpstr>E1 – Make Death Datasets (R Script)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Kang, Jaspreet S@CDPH</dc:creator>
  <cp:lastModifiedBy>Kang, Jaspreet S@CDPH</cp:lastModifiedBy>
  <cp:revision>15</cp:revision>
  <dcterms:created xsi:type="dcterms:W3CDTF">2022-09-21T05:35:11Z</dcterms:created>
  <dcterms:modified xsi:type="dcterms:W3CDTF">2022-09-21T15:30:40Z</dcterms:modified>
</cp:coreProperties>
</file>