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20" r:id="rId2"/>
    <p:sldMasterId id="2147484311" r:id="rId3"/>
    <p:sldMasterId id="2147484329" r:id="rId4"/>
  </p:sldMasterIdLst>
  <p:notesMasterIdLst>
    <p:notesMasterId r:id="rId31"/>
  </p:notesMasterIdLst>
  <p:handoutMasterIdLst>
    <p:handoutMasterId r:id="rId32"/>
  </p:handoutMasterIdLst>
  <p:sldIdLst>
    <p:sldId id="687" r:id="rId5"/>
    <p:sldId id="645" r:id="rId6"/>
    <p:sldId id="646" r:id="rId7"/>
    <p:sldId id="647" r:id="rId8"/>
    <p:sldId id="648" r:id="rId9"/>
    <p:sldId id="649" r:id="rId10"/>
    <p:sldId id="650" r:id="rId11"/>
    <p:sldId id="605" r:id="rId12"/>
    <p:sldId id="606" r:id="rId13"/>
    <p:sldId id="496" r:id="rId14"/>
    <p:sldId id="616" r:id="rId15"/>
    <p:sldId id="706" r:id="rId16"/>
    <p:sldId id="722" r:id="rId17"/>
    <p:sldId id="694" r:id="rId18"/>
    <p:sldId id="610" r:id="rId19"/>
    <p:sldId id="541" r:id="rId20"/>
    <p:sldId id="542" r:id="rId21"/>
    <p:sldId id="696" r:id="rId22"/>
    <p:sldId id="697" r:id="rId23"/>
    <p:sldId id="698" r:id="rId24"/>
    <p:sldId id="716" r:id="rId25"/>
    <p:sldId id="662" r:id="rId26"/>
    <p:sldId id="723" r:id="rId27"/>
    <p:sldId id="719" r:id="rId28"/>
    <p:sldId id="721" r:id="rId29"/>
    <p:sldId id="675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AB23"/>
    <a:srgbClr val="FEADA0"/>
    <a:srgbClr val="FFFF00"/>
    <a:srgbClr val="000099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7" autoAdjust="0"/>
    <p:restoredTop sz="91981" autoAdjust="0"/>
  </p:normalViewPr>
  <p:slideViewPr>
    <p:cSldViewPr>
      <p:cViewPr varScale="1">
        <p:scale>
          <a:sx n="103" d="100"/>
          <a:sy n="103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CDA80-09CE-4D7A-B196-F9CEF200F194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43B3E4-8690-407D-BF87-5F580C83A054}">
      <dgm:prSet phldrT="[Text]" custT="1"/>
      <dgm:spPr/>
      <dgm:t>
        <a:bodyPr/>
        <a:lstStyle/>
        <a:p>
          <a:r>
            <a:rPr lang="en-US" sz="3200" dirty="0" err="1" smtClean="0"/>
            <a:t>server.R</a:t>
          </a:r>
          <a:endParaRPr lang="en-US" sz="3200" dirty="0" smtClean="0"/>
        </a:p>
        <a:p>
          <a:r>
            <a:rPr lang="en-US" sz="1700" dirty="0" smtClean="0"/>
            <a:t> generates the output based on selected input</a:t>
          </a:r>
          <a:endParaRPr lang="en-US" sz="1700" dirty="0"/>
        </a:p>
      </dgm:t>
    </dgm:pt>
    <dgm:pt modelId="{9ACE75A1-05DB-4CC1-9E25-A7F096391450}" type="parTrans" cxnId="{573F7A0A-AADE-45EB-8F70-8F5C0A0EC82C}">
      <dgm:prSet/>
      <dgm:spPr/>
      <dgm:t>
        <a:bodyPr/>
        <a:lstStyle/>
        <a:p>
          <a:endParaRPr lang="en-US"/>
        </a:p>
      </dgm:t>
    </dgm:pt>
    <dgm:pt modelId="{9A307E56-C8C5-4E62-ACD9-502BDC93472D}" type="sibTrans" cxnId="{573F7A0A-AADE-45EB-8F70-8F5C0A0EC82C}">
      <dgm:prSet/>
      <dgm:spPr/>
      <dgm:t>
        <a:bodyPr/>
        <a:lstStyle/>
        <a:p>
          <a:endParaRPr lang="en-US"/>
        </a:p>
      </dgm:t>
    </dgm:pt>
    <dgm:pt modelId="{CE923AD8-0EA3-4F49-BA40-3D3BDF092FA2}">
      <dgm:prSet phldrT="[Text]" phldr="1"/>
      <dgm:spPr/>
      <dgm:t>
        <a:bodyPr/>
        <a:lstStyle/>
        <a:p>
          <a:endParaRPr lang="en-US" dirty="0"/>
        </a:p>
      </dgm:t>
    </dgm:pt>
    <dgm:pt modelId="{66DF97BB-84B6-44C5-A7FE-E0CB5EBFB78A}" type="parTrans" cxnId="{13F60230-2D4A-4D3F-8FC6-5106862910B5}">
      <dgm:prSet/>
      <dgm:spPr/>
      <dgm:t>
        <a:bodyPr/>
        <a:lstStyle/>
        <a:p>
          <a:endParaRPr lang="en-US"/>
        </a:p>
      </dgm:t>
    </dgm:pt>
    <dgm:pt modelId="{AA39236E-8D98-44C4-8DF9-5008C2D2C497}" type="sibTrans" cxnId="{13F60230-2D4A-4D3F-8FC6-5106862910B5}">
      <dgm:prSet/>
      <dgm:spPr/>
      <dgm:t>
        <a:bodyPr/>
        <a:lstStyle/>
        <a:p>
          <a:endParaRPr lang="en-US"/>
        </a:p>
      </dgm:t>
    </dgm:pt>
    <dgm:pt modelId="{49F68AB0-0B8C-4DF9-9B45-460AD56657D5}">
      <dgm:prSet custT="1"/>
      <dgm:spPr/>
      <dgm:t>
        <a:bodyPr/>
        <a:lstStyle/>
        <a:p>
          <a:r>
            <a:rPr lang="nn-NO" sz="3200" dirty="0" smtClean="0"/>
            <a:t>Data</a:t>
          </a:r>
        </a:p>
        <a:p>
          <a:r>
            <a:rPr lang="nn-NO" sz="1700" dirty="0" smtClean="0"/>
            <a:t> (e.g. .csv files)</a:t>
          </a:r>
          <a:endParaRPr lang="en-US" sz="1700" dirty="0"/>
        </a:p>
      </dgm:t>
    </dgm:pt>
    <dgm:pt modelId="{E96428EC-5B82-4890-A1F3-7F269D18732B}" type="parTrans" cxnId="{B4DCFEF1-E2F1-42B7-8593-29EE50B6A164}">
      <dgm:prSet/>
      <dgm:spPr/>
      <dgm:t>
        <a:bodyPr/>
        <a:lstStyle/>
        <a:p>
          <a:endParaRPr lang="en-US"/>
        </a:p>
      </dgm:t>
    </dgm:pt>
    <dgm:pt modelId="{E606C343-C5F6-4409-9556-D82E2BD1EDF8}" type="sibTrans" cxnId="{B4DCFEF1-E2F1-42B7-8593-29EE50B6A164}">
      <dgm:prSet/>
      <dgm:spPr/>
      <dgm:t>
        <a:bodyPr/>
        <a:lstStyle/>
        <a:p>
          <a:endParaRPr lang="en-US"/>
        </a:p>
      </dgm:t>
    </dgm:pt>
    <dgm:pt modelId="{4CD9E7F6-ACC0-494E-9ED3-15C8A8C47113}">
      <dgm:prSet custT="1"/>
      <dgm:spPr/>
      <dgm:t>
        <a:bodyPr/>
        <a:lstStyle/>
        <a:p>
          <a:r>
            <a:rPr lang="en-US" sz="3200" dirty="0" err="1" smtClean="0"/>
            <a:t>ui.R</a:t>
          </a:r>
          <a:r>
            <a:rPr lang="en-US" sz="3200" dirty="0" smtClean="0"/>
            <a:t> </a:t>
          </a:r>
        </a:p>
        <a:p>
          <a:r>
            <a:rPr lang="en-US" sz="1900" dirty="0" smtClean="0"/>
            <a:t>sets up the structure/layout of the input and output panels </a:t>
          </a:r>
          <a:endParaRPr lang="en-US" dirty="0"/>
        </a:p>
      </dgm:t>
    </dgm:pt>
    <dgm:pt modelId="{24A7963C-1B14-4438-BB10-D1E41075AA6E}" type="parTrans" cxnId="{B7705B0F-501E-4542-8279-0FC206423EEE}">
      <dgm:prSet/>
      <dgm:spPr/>
      <dgm:t>
        <a:bodyPr/>
        <a:lstStyle/>
        <a:p>
          <a:endParaRPr lang="en-US"/>
        </a:p>
      </dgm:t>
    </dgm:pt>
    <dgm:pt modelId="{D565C97F-6C3B-4162-A748-D69162A5FB7B}" type="sibTrans" cxnId="{B7705B0F-501E-4542-8279-0FC206423EEE}">
      <dgm:prSet/>
      <dgm:spPr/>
      <dgm:t>
        <a:bodyPr/>
        <a:lstStyle/>
        <a:p>
          <a:endParaRPr lang="en-US"/>
        </a:p>
      </dgm:t>
    </dgm:pt>
    <dgm:pt modelId="{B5807406-9588-4620-8757-127FB7B49352}">
      <dgm:prSet custT="1"/>
      <dgm:spPr/>
      <dgm:t>
        <a:bodyPr/>
        <a:lstStyle/>
        <a:p>
          <a:r>
            <a:rPr lang="en-US" sz="2800" dirty="0" err="1" smtClean="0"/>
            <a:t>Global.R</a:t>
          </a:r>
          <a:endParaRPr lang="en-US" sz="2800" dirty="0" smtClean="0"/>
        </a:p>
        <a:p>
          <a:r>
            <a:rPr lang="en-US" sz="1700" dirty="0" smtClean="0"/>
            <a:t> everything else, especially functions </a:t>
          </a:r>
          <a:endParaRPr lang="en-US" sz="1700" dirty="0"/>
        </a:p>
      </dgm:t>
    </dgm:pt>
    <dgm:pt modelId="{49B730A6-55F5-44C3-8A37-9FBAC74118C0}" type="parTrans" cxnId="{AD9D2196-E27C-4A37-AD34-949BF2D6778D}">
      <dgm:prSet/>
      <dgm:spPr/>
      <dgm:t>
        <a:bodyPr/>
        <a:lstStyle/>
        <a:p>
          <a:endParaRPr lang="en-US"/>
        </a:p>
      </dgm:t>
    </dgm:pt>
    <dgm:pt modelId="{F89F0296-2779-4CC0-94A7-52878512E29A}" type="sibTrans" cxnId="{AD9D2196-E27C-4A37-AD34-949BF2D6778D}">
      <dgm:prSet/>
      <dgm:spPr/>
      <dgm:t>
        <a:bodyPr/>
        <a:lstStyle/>
        <a:p>
          <a:endParaRPr lang="en-US"/>
        </a:p>
      </dgm:t>
    </dgm:pt>
    <dgm:pt modelId="{63F3CCAE-61C2-48D0-8D53-CD67A1CFDC27}">
      <dgm:prSet/>
      <dgm:spPr/>
      <dgm:t>
        <a:bodyPr/>
        <a:lstStyle/>
        <a:p>
          <a:endParaRPr lang="en-US" dirty="0"/>
        </a:p>
      </dgm:t>
    </dgm:pt>
    <dgm:pt modelId="{0C3FD751-2F07-44D9-8C7A-E34642F41F16}" type="parTrans" cxnId="{C961C984-2D44-488C-92C2-A6A7E0A046E7}">
      <dgm:prSet/>
      <dgm:spPr/>
      <dgm:t>
        <a:bodyPr/>
        <a:lstStyle/>
        <a:p>
          <a:endParaRPr lang="en-US"/>
        </a:p>
      </dgm:t>
    </dgm:pt>
    <dgm:pt modelId="{8576A4F2-F51B-4EBF-A257-B8F59443F741}" type="sibTrans" cxnId="{C961C984-2D44-488C-92C2-A6A7E0A046E7}">
      <dgm:prSet/>
      <dgm:spPr/>
      <dgm:t>
        <a:bodyPr/>
        <a:lstStyle/>
        <a:p>
          <a:endParaRPr lang="en-US"/>
        </a:p>
      </dgm:t>
    </dgm:pt>
    <dgm:pt modelId="{09D2096E-9C66-4B40-A87A-C37C89EA53BC}" type="pres">
      <dgm:prSet presAssocID="{7C3CDA80-09CE-4D7A-B196-F9CEF200F19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1BC53B-FB6E-4857-98EE-146103476A3A}" type="pres">
      <dgm:prSet presAssocID="{7C3CDA80-09CE-4D7A-B196-F9CEF200F194}" presName="diamond" presStyleLbl="bgShp" presStyleIdx="0" presStyleCnt="1"/>
      <dgm:spPr/>
    </dgm:pt>
    <dgm:pt modelId="{39125699-6DA0-447B-97BC-1FC1E3759164}" type="pres">
      <dgm:prSet presAssocID="{7C3CDA80-09CE-4D7A-B196-F9CEF200F19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67235-3CA1-439A-A00F-05E1450E28F2}" type="pres">
      <dgm:prSet presAssocID="{7C3CDA80-09CE-4D7A-B196-F9CEF200F194}" presName="quad2" presStyleLbl="node1" presStyleIdx="1" presStyleCnt="4" custLinFactNeighborX="1798" custLinFactNeighborY="2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BA189-E625-4907-98FB-EC2F7F3BA697}" type="pres">
      <dgm:prSet presAssocID="{7C3CDA80-09CE-4D7A-B196-F9CEF200F19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2717E-83DD-44BF-84A1-8649C95D83F0}" type="pres">
      <dgm:prSet presAssocID="{7C3CDA80-09CE-4D7A-B196-F9CEF200F19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3EC50B-EF4A-4151-ACB0-1B105F2E02C4}" type="presOf" srcId="{4CD9E7F6-ACC0-494E-9ED3-15C8A8C47113}" destId="{C4D67235-3CA1-439A-A00F-05E1450E28F2}" srcOrd="0" destOrd="0" presId="urn:microsoft.com/office/officeart/2005/8/layout/matrix3"/>
    <dgm:cxn modelId="{E3A17140-6C39-40D1-962F-2310C6EB14B9}" type="presOf" srcId="{7743B3E4-8690-407D-BF87-5F580C83A054}" destId="{39125699-6DA0-447B-97BC-1FC1E3759164}" srcOrd="0" destOrd="0" presId="urn:microsoft.com/office/officeart/2005/8/layout/matrix3"/>
    <dgm:cxn modelId="{C961C984-2D44-488C-92C2-A6A7E0A046E7}" srcId="{7C3CDA80-09CE-4D7A-B196-F9CEF200F194}" destId="{63F3CCAE-61C2-48D0-8D53-CD67A1CFDC27}" srcOrd="4" destOrd="0" parTransId="{0C3FD751-2F07-44D9-8C7A-E34642F41F16}" sibTransId="{8576A4F2-F51B-4EBF-A257-B8F59443F741}"/>
    <dgm:cxn modelId="{AD9D2196-E27C-4A37-AD34-949BF2D6778D}" srcId="{7C3CDA80-09CE-4D7A-B196-F9CEF200F194}" destId="{B5807406-9588-4620-8757-127FB7B49352}" srcOrd="3" destOrd="0" parTransId="{49B730A6-55F5-44C3-8A37-9FBAC74118C0}" sibTransId="{F89F0296-2779-4CC0-94A7-52878512E29A}"/>
    <dgm:cxn modelId="{B4DCFEF1-E2F1-42B7-8593-29EE50B6A164}" srcId="{7C3CDA80-09CE-4D7A-B196-F9CEF200F194}" destId="{49F68AB0-0B8C-4DF9-9B45-460AD56657D5}" srcOrd="2" destOrd="0" parTransId="{E96428EC-5B82-4890-A1F3-7F269D18732B}" sibTransId="{E606C343-C5F6-4409-9556-D82E2BD1EDF8}"/>
    <dgm:cxn modelId="{13F60230-2D4A-4D3F-8FC6-5106862910B5}" srcId="{7C3CDA80-09CE-4D7A-B196-F9CEF200F194}" destId="{CE923AD8-0EA3-4F49-BA40-3D3BDF092FA2}" srcOrd="5" destOrd="0" parTransId="{66DF97BB-84B6-44C5-A7FE-E0CB5EBFB78A}" sibTransId="{AA39236E-8D98-44C4-8DF9-5008C2D2C497}"/>
    <dgm:cxn modelId="{B7705B0F-501E-4542-8279-0FC206423EEE}" srcId="{7C3CDA80-09CE-4D7A-B196-F9CEF200F194}" destId="{4CD9E7F6-ACC0-494E-9ED3-15C8A8C47113}" srcOrd="1" destOrd="0" parTransId="{24A7963C-1B14-4438-BB10-D1E41075AA6E}" sibTransId="{D565C97F-6C3B-4162-A748-D69162A5FB7B}"/>
    <dgm:cxn modelId="{B0513D55-528A-4320-8B13-535F13F988AB}" type="presOf" srcId="{B5807406-9588-4620-8757-127FB7B49352}" destId="{3A02717E-83DD-44BF-84A1-8649C95D83F0}" srcOrd="0" destOrd="0" presId="urn:microsoft.com/office/officeart/2005/8/layout/matrix3"/>
    <dgm:cxn modelId="{1F487649-5411-4025-8EB5-A487BC3BF9D6}" type="presOf" srcId="{7C3CDA80-09CE-4D7A-B196-F9CEF200F194}" destId="{09D2096E-9C66-4B40-A87A-C37C89EA53BC}" srcOrd="0" destOrd="0" presId="urn:microsoft.com/office/officeart/2005/8/layout/matrix3"/>
    <dgm:cxn modelId="{573F7A0A-AADE-45EB-8F70-8F5C0A0EC82C}" srcId="{7C3CDA80-09CE-4D7A-B196-F9CEF200F194}" destId="{7743B3E4-8690-407D-BF87-5F580C83A054}" srcOrd="0" destOrd="0" parTransId="{9ACE75A1-05DB-4CC1-9E25-A7F096391450}" sibTransId="{9A307E56-C8C5-4E62-ACD9-502BDC93472D}"/>
    <dgm:cxn modelId="{50C51E8C-0EA3-400E-8B01-EC34791FDE96}" type="presOf" srcId="{49F68AB0-0B8C-4DF9-9B45-460AD56657D5}" destId="{63EBA189-E625-4907-98FB-EC2F7F3BA697}" srcOrd="0" destOrd="0" presId="urn:microsoft.com/office/officeart/2005/8/layout/matrix3"/>
    <dgm:cxn modelId="{CD84998F-D2E1-4DE5-80F1-242379C1456F}" type="presParOf" srcId="{09D2096E-9C66-4B40-A87A-C37C89EA53BC}" destId="{611BC53B-FB6E-4857-98EE-146103476A3A}" srcOrd="0" destOrd="0" presId="urn:microsoft.com/office/officeart/2005/8/layout/matrix3"/>
    <dgm:cxn modelId="{03068388-8D1C-4703-AFD5-2372FF7F620F}" type="presParOf" srcId="{09D2096E-9C66-4B40-A87A-C37C89EA53BC}" destId="{39125699-6DA0-447B-97BC-1FC1E3759164}" srcOrd="1" destOrd="0" presId="urn:microsoft.com/office/officeart/2005/8/layout/matrix3"/>
    <dgm:cxn modelId="{F6685565-8C54-49DD-8FC5-8468B89CDFB8}" type="presParOf" srcId="{09D2096E-9C66-4B40-A87A-C37C89EA53BC}" destId="{C4D67235-3CA1-439A-A00F-05E1450E28F2}" srcOrd="2" destOrd="0" presId="urn:microsoft.com/office/officeart/2005/8/layout/matrix3"/>
    <dgm:cxn modelId="{8DFB691A-3774-4B73-A681-2DE85A80DBFF}" type="presParOf" srcId="{09D2096E-9C66-4B40-A87A-C37C89EA53BC}" destId="{63EBA189-E625-4907-98FB-EC2F7F3BA697}" srcOrd="3" destOrd="0" presId="urn:microsoft.com/office/officeart/2005/8/layout/matrix3"/>
    <dgm:cxn modelId="{D16322AC-0500-4F0E-BE45-E59AEB1FF6A0}" type="presParOf" srcId="{09D2096E-9C66-4B40-A87A-C37C89EA53BC}" destId="{3A02717E-83DD-44BF-84A1-8649C95D83F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C53B-FB6E-4857-98EE-146103476A3A}">
      <dsp:nvSpPr>
        <dsp:cNvPr id="0" name=""/>
        <dsp:cNvSpPr/>
      </dsp:nvSpPr>
      <dsp:spPr>
        <a:xfrm>
          <a:off x="1676399" y="0"/>
          <a:ext cx="5562600" cy="5562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125699-6DA0-447B-97BC-1FC1E3759164}">
      <dsp:nvSpPr>
        <dsp:cNvPr id="0" name=""/>
        <dsp:cNvSpPr/>
      </dsp:nvSpPr>
      <dsp:spPr>
        <a:xfrm>
          <a:off x="2204847" y="528447"/>
          <a:ext cx="2169414" cy="2169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server.R</a:t>
          </a: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generates the output based on selected input</a:t>
          </a:r>
          <a:endParaRPr lang="en-US" sz="1700" kern="1200" dirty="0"/>
        </a:p>
      </dsp:txBody>
      <dsp:txXfrm>
        <a:off x="2310749" y="634349"/>
        <a:ext cx="1957610" cy="1957610"/>
      </dsp:txXfrm>
    </dsp:sp>
    <dsp:sp modelId="{C4D67235-3CA1-439A-A00F-05E1450E28F2}">
      <dsp:nvSpPr>
        <dsp:cNvPr id="0" name=""/>
        <dsp:cNvSpPr/>
      </dsp:nvSpPr>
      <dsp:spPr>
        <a:xfrm>
          <a:off x="4580145" y="533393"/>
          <a:ext cx="2169414" cy="2169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ui.R</a:t>
          </a:r>
          <a:r>
            <a:rPr lang="en-US" sz="3200" kern="1200" dirty="0" smtClean="0"/>
            <a:t>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sets up the structure/layout of the input and output panels </a:t>
          </a:r>
          <a:endParaRPr lang="en-US" kern="1200" dirty="0"/>
        </a:p>
      </dsp:txBody>
      <dsp:txXfrm>
        <a:off x="4686047" y="639295"/>
        <a:ext cx="1957610" cy="1957610"/>
      </dsp:txXfrm>
    </dsp:sp>
    <dsp:sp modelId="{63EBA189-E625-4907-98FB-EC2F7F3BA697}">
      <dsp:nvSpPr>
        <dsp:cNvPr id="0" name=""/>
        <dsp:cNvSpPr/>
      </dsp:nvSpPr>
      <dsp:spPr>
        <a:xfrm>
          <a:off x="2204847" y="2864739"/>
          <a:ext cx="2169414" cy="2169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n-NO" sz="3200" kern="1200" dirty="0" smtClean="0"/>
            <a:t>Data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n-NO" sz="1700" kern="1200" dirty="0" smtClean="0"/>
            <a:t> (e.g. .csv files)</a:t>
          </a:r>
          <a:endParaRPr lang="en-US" sz="1700" kern="1200" dirty="0"/>
        </a:p>
      </dsp:txBody>
      <dsp:txXfrm>
        <a:off x="2310749" y="2970641"/>
        <a:ext cx="1957610" cy="1957610"/>
      </dsp:txXfrm>
    </dsp:sp>
    <dsp:sp modelId="{3A02717E-83DD-44BF-84A1-8649C95D83F0}">
      <dsp:nvSpPr>
        <dsp:cNvPr id="0" name=""/>
        <dsp:cNvSpPr/>
      </dsp:nvSpPr>
      <dsp:spPr>
        <a:xfrm>
          <a:off x="4541139" y="2864739"/>
          <a:ext cx="2169414" cy="2169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Global.R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everything else, especially functions </a:t>
          </a:r>
          <a:endParaRPr lang="en-US" sz="1700" kern="1200" dirty="0"/>
        </a:p>
      </dsp:txBody>
      <dsp:txXfrm>
        <a:off x="4647041" y="2970641"/>
        <a:ext cx="1957610" cy="1957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27024BA-34A3-4C95-8927-0E64FF008B33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877D6E7-CDF2-4FA0-A1E0-AE1DA61C2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Arial" charset="0"/>
              </a:defRPr>
            </a:lvl1pPr>
          </a:lstStyle>
          <a:p>
            <a:pPr>
              <a:defRPr/>
            </a:pPr>
            <a:fld id="{B1CF5833-038D-4517-8CC9-AE9E8DCDA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723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071285-C5BF-40D2-9BE0-E8B52C00F722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E91F73-DAF9-4E13-977F-77F582C16E5A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z="13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A6C270-17E2-44B6-9CF6-36E434BEA8B4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z="13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91908-0049-4AF8-8B0E-CA45B1EE31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7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91273-12E8-44F6-852D-EEEEC26AC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942E2-3A2D-4834-9F1E-9B8D6ECF4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821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73E83-32F2-4AA7-B84C-4E7DD2C15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91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83A5D-4CB6-41B4-A382-44060C94F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81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81C61-EE0C-4C49-8568-33C8D31BB0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0124F-CB29-41C0-B1EE-F468A139C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26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0EF65-10E4-4704-B8CC-5ED1D5C9E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08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9100"/>
            <a:ext cx="8077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21777-DD52-4C15-AE6C-F30F0C200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1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9FDD3-9CE2-45BB-85C3-F1CD6166D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9F32-6202-4C57-91FC-33FF4B6B6F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47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32631-AC39-450E-A99D-F90676653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8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C4912-5036-41DD-A846-2409D9EF7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5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7FFFA-E7E7-4271-933A-0135FB560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5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EA891-C2DD-4B90-9D89-68C5D92CD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07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5EA5B-FEB8-4473-A465-C55C9B05D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2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79CEA-3A9F-404F-AF5A-D8FA6CCA0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5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66734-8D58-4069-AEAA-C719878D9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2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76FB9-52B5-4CE9-AFCF-F76F517F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9A60-5432-441E-8983-8161580BC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96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3984-AC5D-48E7-B0E4-AEFCE5B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FBB7-A6CC-497C-989A-2E07ED7087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267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C30B6-DA86-41DB-94C8-4806A1148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AB3A0-B3F4-4831-8BC4-2A02BD38A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8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1B1EE-BE33-4775-8C2C-3B9090966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23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E0F4-5D49-48A2-A164-315C48271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00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718D2-A7C6-4CE1-AFD2-B0234E1C6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0EC1-B890-4BD4-90BC-C53CB15B0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96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91908-0049-4AF8-8B0E-CA45B1EE31F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889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9F32-6202-4C57-91FC-33FF4B6B6F1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94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FBB7-A6CC-497C-989A-2E07ED7087C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291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0E47C-1EA3-459D-A647-32BA3FB6E9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7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0E47C-1EA3-459D-A647-32BA3FB6E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708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738E8-BAA3-497F-94D1-64CE41EF790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65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0472A-0C5F-4F5E-9FA9-C5636D1133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633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F52-F23C-4F7E-B000-80ED9BBC8BA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218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B9F5C-F773-49EE-AB54-DACAD5CAFE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793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2907-283E-4E82-B0C8-45C9151531C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789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91273-12E8-44F6-852D-EEEEC26AC8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507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942E2-3A2D-4834-9F1E-9B8D6ECF457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6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73E83-32F2-4AA7-B84C-4E7DD2C15AC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885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83A5D-4CB6-41B4-A382-44060C94FF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421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81C61-EE0C-4C49-8568-33C8D31BB0F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3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738E8-BAA3-497F-94D1-64CE41EF7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4808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0124F-CB29-41C0-B1EE-F468A139C3E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29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0EF65-10E4-4704-B8CC-5ED1D5C9EFE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34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9100"/>
            <a:ext cx="8077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6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1F9A11E-5F4B-4554-924B-B40C39B41997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728AFF8-B7E1-46CC-BEC4-D10294090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67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2F34E91-81F1-4FDF-AE84-B746F6F8E042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6A8F315-1B5B-430C-A294-7254A91BE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0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A498EE-365D-4EB1-9737-65003D01739E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FFA4753-C2DB-4C07-83E5-4C566489A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9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B873442-59E9-41EE-975F-B487FD51AFF3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5ED1154-FACB-4A46-B1F4-F23B67443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533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5665F1-7905-437A-87A9-F1B1C1FB486F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1AC01BF-2B34-40AD-B272-6C033C251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5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8AAE8C5-0C4F-42D1-AD05-E07C2DF95A37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04FC100-94BA-4A27-9909-1311DA8DB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0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D1B0498-54F4-405A-B518-7D7E874EDAC9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E896FD-A79E-4702-AFF4-749DEC6B2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0472A-0C5F-4F5E-9FA9-C5636D113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631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CBB3DBA-5BE4-4A22-97F4-4D2A6E189905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640CE93-6433-4695-B814-F2F1BF7EC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247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A41FE4-4C1D-4EE6-B098-042802B645B0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DFCF3B8-33DF-4061-AE37-FD852196C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58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78EAAB7-5624-484A-A509-E86D044C15BB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145ABFC-60C4-4E09-B26A-3CE5FE80F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41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4E1C304-0E05-4AFD-9983-1E07D583965C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5FE9AFB-B194-46EB-9D4C-8808608D2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9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9100"/>
            <a:ext cx="8077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F52-F23C-4F7E-B000-80ED9BBC8B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B9F5C-F773-49EE-AB54-DACAD5CAFE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2907-283E-4E82-B0C8-45C9151531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73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98D766F-B1C8-4C9C-AACF-C4910E033D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  <p:sldLayoutId id="2147484310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17163AF-AD95-42EE-9D1D-4F31150C2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  <p:sldLayoutId id="2147484293" r:id="rId15"/>
    <p:sldLayoutId id="2147484294" r:id="rId16"/>
    <p:sldLayoutId id="2147484295" r:id="rId17"/>
    <p:sldLayoutId id="214748429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98D766F-B1C8-4C9C-AACF-C4910E033D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6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BA98F40-0720-4BC2-B947-EAFDEAE0668C}" type="datetimeFigureOut">
              <a:rPr lang="en-US"/>
              <a:pPr>
                <a:defRPr/>
              </a:pPr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3C7017F2-7A64-40AC-9916-5068B74CC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76200"/>
            <a:ext cx="899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63513"/>
            <a:ext cx="874553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6200" y="0"/>
            <a:ext cx="0" cy="67818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gapminder.org/world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www.gapminder.org/tools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ytimes.com/interactive/2018/03/19/upshot/race-class-white-and-black-me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cdlhn.com/phc_viewer_new.cfm?id=148&amp;sku=PRE_030818_520&amp;speed=s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hdataviz.shinyapps.io/chvpecon/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hyperlink" Target="http://www.edwardtufte.com/tufte/books_be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727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chemeClr val="tx1"/>
                </a:solidFill>
              </a:rPr>
              <a:t>Use of R for Visual Display of Public Health Data</a:t>
            </a:r>
            <a:r>
              <a:rPr lang="en-US" altLang="en-US" sz="3600" dirty="0" smtClean="0">
                <a:solidFill>
                  <a:srgbClr val="FFFF66"/>
                </a:solidFill>
              </a:rPr>
              <a:t/>
            </a:r>
            <a:br>
              <a:rPr lang="en-US" altLang="en-US" sz="3600" dirty="0" smtClean="0">
                <a:solidFill>
                  <a:srgbClr val="FFFF66"/>
                </a:solidFill>
              </a:rPr>
            </a:br>
            <a:endParaRPr lang="en-US" altLang="en-US" sz="3600" dirty="0" smtClean="0">
              <a:solidFill>
                <a:srgbClr val="FFFF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9122" y="4525169"/>
            <a:ext cx="410881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6"/>
                </a:solidFill>
              </a:rPr>
              <a:t>Michael Samuel, </a:t>
            </a:r>
            <a:r>
              <a:rPr lang="en-US" dirty="0" err="1">
                <a:solidFill>
                  <a:schemeClr val="accent6"/>
                </a:solidFill>
              </a:rPr>
              <a:t>DrPH</a:t>
            </a:r>
            <a:endParaRPr lang="en-US" dirty="0">
              <a:solidFill>
                <a:schemeClr val="accent6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accent6"/>
                </a:solidFill>
              </a:rPr>
              <a:t>Senior Epidemiologist/Data Scientist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6"/>
                </a:solidFill>
              </a:rPr>
              <a:t>California Department of Public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5844" name="Picture 4" descr="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5"/>
          <a:stretch>
            <a:fillRect/>
          </a:stretch>
        </p:blipFill>
        <p:spPr bwMode="auto">
          <a:xfrm>
            <a:off x="152400" y="4572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CV-HI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905000"/>
            <a:ext cx="3662363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4038600" cy="4300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1</a:t>
            </a:r>
            <a:r>
              <a:rPr lang="en-US" altLang="en-US" sz="1200"/>
              <a:t> Comparison of epidemic histories of human immunodeficiency virus (HIV) and hepatitis C virus (HCV) in different countries, and in South Africa during the 1990s. </a:t>
            </a:r>
            <a:r>
              <a:rPr lang="en-US" altLang="en-US" sz="1200" b="1"/>
              <a:t>a,</a:t>
            </a:r>
            <a:r>
              <a:rPr lang="en-US" altLang="en-US" sz="1200"/>
              <a:t> HCV and HIV prevalence in the general population (including children) of every country for which data are available. The arcsine square-root transformation for proportions was used because the original distribution of points was strongly L-shaped. Sub-Saharan African countries are represented by red circles; other countries are represented by black circles; the radius of each circle is proportional to the number of HIV infected individuals in that country. Countries below the black line have a higher prevalence of HIV than HCV; the opposite is true for countries above the black line. The grey line represents an HCV:HIV prevalence ratio of 6, which indicates the relative parenteral transmissibility of the two pathogens </a:t>
            </a:r>
            <a:r>
              <a:rPr lang="en-US" altLang="en-US" sz="1200">
                <a:hlinkClick r:id="rId3" action="ppaction://hlinksldjump"/>
              </a:rPr>
              <a:t>3</a:t>
            </a:r>
            <a:r>
              <a:rPr lang="en-US" altLang="en-US" sz="1200"/>
              <a:t>. All prevalence figures apart from five HCV values were obtained from World Health Organization sources. </a:t>
            </a:r>
            <a:r>
              <a:rPr lang="en-US" altLang="en-US" sz="1200" b="1"/>
              <a:t>b,</a:t>
            </a:r>
            <a:r>
              <a:rPr lang="en-US" altLang="en-US" sz="1200"/>
              <a:t> HIV and HCV prevalence in South African adults from 1990 to 2000 (estimates for HIV from ref. </a:t>
            </a:r>
            <a:r>
              <a:rPr lang="en-US" altLang="en-US" sz="1200">
                <a:hlinkClick r:id="rId4" action="ppaction://hlinksldjump"/>
              </a:rPr>
              <a:t>6</a:t>
            </a:r>
            <a:r>
              <a:rPr lang="en-US" altLang="en-US" sz="1200"/>
              <a:t>; estimates for HCV from sources listed in supplementary information).</a:t>
            </a:r>
            <a:br>
              <a:rPr lang="en-US" altLang="en-US" sz="1200"/>
            </a:br>
            <a:endParaRPr lang="en-US" altLang="en-US" sz="12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432925" y="4913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57200" y="6400800"/>
            <a:ext cx="3140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Times New Roman" pitchFamily="18" charset="0"/>
              </a:rPr>
              <a:t>NATURE | VOL 422 | 17 APRIL 2003 | www.nature.com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655763" y="258763"/>
            <a:ext cx="61753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/>
              <a:t>Nature</a:t>
            </a:r>
            <a:r>
              <a:rPr lang="en-US" altLang="en-US" sz="1800"/>
              <a:t> </a:t>
            </a:r>
            <a:r>
              <a:rPr lang="en-US" altLang="en-US" sz="1000" b="1"/>
              <a:t>422</a:t>
            </a:r>
            <a:r>
              <a:rPr lang="en-US" altLang="en-US" sz="1000"/>
              <a:t>, 679 (17 April 2003)</a:t>
            </a:r>
            <a:endParaRPr lang="en-US" altLang="en-US" sz="10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Epidemiology: Sexual transmission of HIV in Africa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Polly R. Walker, Michael Worobey, Andrew Rambaut, Edward C. Holmes and Oliver G. Pybus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3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4365424"/>
            <a:ext cx="2730072" cy="201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3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717" y="6395688"/>
            <a:ext cx="2662238" cy="36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4583" y="4724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www.gapminder.org/tools/</a:t>
            </a:r>
            <a:endParaRPr lang="en-US" dirty="0"/>
          </a:p>
        </p:txBody>
      </p:sp>
      <p:pic>
        <p:nvPicPr>
          <p:cNvPr id="184322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0" y="234275"/>
            <a:ext cx="7029966" cy="413576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779" y="6238152"/>
            <a:ext cx="8693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https://www.nytimes.com/interactive/2018/03/19/upshot/race-class-white-and-black-men.html</a:t>
            </a:r>
          </a:p>
        </p:txBody>
      </p:sp>
      <p:pic>
        <p:nvPicPr>
          <p:cNvPr id="2846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5" y="181374"/>
            <a:ext cx="6106198" cy="550707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46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5512" r="6117"/>
          <a:stretch/>
        </p:blipFill>
        <p:spPr bwMode="auto">
          <a:xfrm>
            <a:off x="4748427" y="83882"/>
            <a:ext cx="4203511" cy="61837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6662" y="6519446"/>
            <a:ext cx="9123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https://www.nytimes.com/interactive/2018/03/27/upshot/make-your-own-mobility-animation.html</a:t>
            </a:r>
          </a:p>
        </p:txBody>
      </p:sp>
      <p:pic>
        <p:nvPicPr>
          <p:cNvPr id="2846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2699"/>
          <a:stretch/>
        </p:blipFill>
        <p:spPr bwMode="auto">
          <a:xfrm>
            <a:off x="4502652" y="274500"/>
            <a:ext cx="4449286" cy="580251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accent2"/>
                </a:solidFill>
              </a:rPr>
              <a:t>Display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Line (simple, multiple)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Bar  (simple, clustered, stacked, 100%; vertical, horizontal)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Pie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Plots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Histograms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Scatter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Regression-related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And </a:t>
            </a:r>
            <a:r>
              <a:rPr lang="en-US" altLang="en-US" sz="2400" u="sng" smtClean="0"/>
              <a:t>many</a:t>
            </a:r>
            <a:r>
              <a:rPr lang="en-US" altLang="en-US" sz="2400" smtClean="0"/>
              <a:t> others including combinations the above</a:t>
            </a:r>
          </a:p>
        </p:txBody>
      </p:sp>
    </p:spTree>
    <p:extLst>
      <p:ext uri="{BB962C8B-B14F-4D97-AF65-F5344CB8AC3E}">
        <p14:creationId xmlns:p14="http://schemas.microsoft.com/office/powerpoint/2010/main" val="24490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“Nut and Bolts”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Scale and 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Labels and Legends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Grid Lines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Color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Animation/”PowerPoint”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3D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Production/Reproduction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Chart Junk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Software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5613"/>
            <a:ext cx="8458200" cy="57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458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77838" y="1189038"/>
          <a:ext cx="839470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2" r:id="rId4" imgW="8394920" imgH="4627265" progId="Excel.Chart.8">
                  <p:embed/>
                </p:oleObj>
              </mc:Choice>
              <mc:Fallback>
                <p:oleObj r:id="rId4" imgW="8394920" imgH="4627265" progId="Excel.Char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189038"/>
                        <a:ext cx="8394700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27013"/>
            <a:ext cx="7769225" cy="914400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Gonorrhea, Rates for Males by Race/Ethnicity </a:t>
            </a:r>
            <a:br>
              <a:rPr lang="en-US" altLang="en-US" sz="2000" smtClean="0"/>
            </a:br>
            <a:r>
              <a:rPr lang="en-US" altLang="en-US" sz="2000" smtClean="0"/>
              <a:t>California, 1990</a:t>
            </a:r>
            <a:r>
              <a:rPr lang="en-US" altLang="en-US" sz="2000" smtClean="0">
                <a:cs typeface="Arial" charset="0"/>
              </a:rPr>
              <a:t>–</a:t>
            </a:r>
            <a:r>
              <a:rPr lang="en-US" altLang="en-US" sz="2000" smtClean="0"/>
              <a:t>2012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90600" y="6040438"/>
            <a:ext cx="76581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5000" algn="r"/>
                <a:tab pos="79375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5000" algn="r"/>
                <a:tab pos="79375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5000" algn="r"/>
                <a:tab pos="7937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900"/>
              <a:t>	Note:	NA/AN = Native American/Alaskan Native, A/PI = Asian/Pacific Islander.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/>
              <a:t>		Race/ethnicity “Not Specified” ranged from 21.1% to 36.1% of cases for males in any given year.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45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77838" y="1189038"/>
          <a:ext cx="839470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6" r:id="rId4" imgW="8394920" imgH="4627265" progId="Excel.Chart.8">
                  <p:embed/>
                </p:oleObj>
              </mc:Choice>
              <mc:Fallback>
                <p:oleObj r:id="rId4" imgW="8394920" imgH="4627265" progId="Excel.Char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189038"/>
                        <a:ext cx="8394700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27013"/>
            <a:ext cx="7769225" cy="914400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Gonorrhea, Rates for Males by Race/Ethnicity </a:t>
            </a:r>
            <a:br>
              <a:rPr lang="en-US" altLang="en-US" sz="2000" smtClean="0"/>
            </a:br>
            <a:r>
              <a:rPr lang="en-US" altLang="en-US" sz="2000" smtClean="0"/>
              <a:t>California, 1990</a:t>
            </a:r>
            <a:r>
              <a:rPr lang="en-US" altLang="en-US" sz="2000" smtClean="0">
                <a:cs typeface="Arial" charset="0"/>
              </a:rPr>
              <a:t>–</a:t>
            </a:r>
            <a:r>
              <a:rPr lang="en-US" altLang="en-US" sz="2000" smtClean="0"/>
              <a:t>2012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90600" y="6040438"/>
            <a:ext cx="76581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5000" algn="r"/>
                <a:tab pos="79375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5000" algn="r"/>
                <a:tab pos="79375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5000" algn="r"/>
                <a:tab pos="7937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900"/>
              <a:t>	Note:	NA/AN = Native American/Alaskan Native, A/PI = Asian/Pacific Islander.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/>
              <a:t>		Race/ethnicity “Not Specified” ranged from 21.1% to 36.1% of cases for males in any given year.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27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322513" y="1352550"/>
            <a:ext cx="1296987" cy="7016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33788" y="2024063"/>
            <a:ext cx="2819400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76263" y="433388"/>
            <a:ext cx="1752600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968625" y="3232150"/>
            <a:ext cx="6175375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/>
              <a:t>Program</a:t>
            </a:r>
          </a:p>
          <a:p>
            <a:pPr lvl="1" eaLnBrk="1" hangingPunct="1"/>
            <a:r>
              <a:rPr lang="en-US" altLang="en-US" sz="2000"/>
              <a:t>New program</a:t>
            </a:r>
          </a:p>
          <a:p>
            <a:pPr lvl="1" eaLnBrk="1" hangingPunct="1"/>
            <a:r>
              <a:rPr lang="en-US" altLang="en-US" sz="2000"/>
              <a:t>Revised program priorities</a:t>
            </a:r>
          </a:p>
          <a:p>
            <a:pPr eaLnBrk="1" hangingPunct="1"/>
            <a:r>
              <a:rPr lang="en-US" altLang="en-US" sz="2400"/>
              <a:t>New guidelines</a:t>
            </a:r>
          </a:p>
          <a:p>
            <a:pPr eaLnBrk="1" hangingPunct="1"/>
            <a:r>
              <a:rPr lang="en-US" altLang="en-US" sz="2400"/>
              <a:t>New policy</a:t>
            </a:r>
          </a:p>
          <a:p>
            <a:pPr eaLnBrk="1" hangingPunct="1"/>
            <a:r>
              <a:rPr lang="en-US" altLang="en-US" sz="2400"/>
              <a:t>New hypothesis (may lead to new action)</a:t>
            </a:r>
          </a:p>
          <a:p>
            <a:pPr eaLnBrk="1" hangingPunct="1"/>
            <a:r>
              <a:rPr lang="en-US" altLang="en-US" sz="2400"/>
              <a:t>More (or less) money!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olidFill>
                  <a:schemeClr val="tx2">
                    <a:lumMod val="75000"/>
                  </a:schemeClr>
                </a:solidFill>
              </a:rPr>
              <a:t>For More Information:</a:t>
            </a:r>
          </a:p>
        </p:txBody>
      </p:sp>
      <p:pic>
        <p:nvPicPr>
          <p:cNvPr id="27651" name="Picture 5" descr="PHDweb">
            <a:hlinkClick r:id="rId2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3036888" cy="1981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90" name="TextBox 1"/>
          <p:cNvSpPr txBox="1">
            <a:spLocks noChangeArrowheads="1"/>
          </p:cNvSpPr>
          <p:nvPr/>
        </p:nvSpPr>
        <p:spPr bwMode="auto">
          <a:xfrm>
            <a:off x="2133600" y="3962400"/>
            <a:ext cx="4930775" cy="2432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Part 1 “General Concepts”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</a:rPr>
              <a:t>Part 1a: http://youtu.be/1c41eMOjt_U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</a:rPr>
              <a:t>Part 1b: http://youtu.be/XlKA2hgg-rY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Part 2 “Nuts and Bolts”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</a:rPr>
              <a:t>Part 2a: http://youtu.be/pUDcGlulfW8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</a:rPr>
              <a:t>Part 2b: http://youtu.be/YCRyVPpz-yk</a:t>
            </a:r>
          </a:p>
        </p:txBody>
      </p:sp>
    </p:spTree>
    <p:extLst>
      <p:ext uri="{BB962C8B-B14F-4D97-AF65-F5344CB8AC3E}">
        <p14:creationId xmlns:p14="http://schemas.microsoft.com/office/powerpoint/2010/main" val="27345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Use R for Visual Display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Data, calculations/statistics, text and any other information can be placed with code anywhere on any type of visual display</a:t>
            </a:r>
          </a:p>
          <a:p>
            <a:r>
              <a:rPr lang="en-US" altLang="en-US" sz="2400" smtClean="0"/>
              <a:t>Mind-blowing array of plotting functionality from core program and contributed packages</a:t>
            </a:r>
          </a:p>
          <a:p>
            <a:r>
              <a:rPr lang="en-US" altLang="en-US" sz="2400" smtClean="0"/>
              <a:t>Flexible system for getting data “in”</a:t>
            </a:r>
          </a:p>
          <a:p>
            <a:r>
              <a:rPr lang="en-US" altLang="en-US" sz="2400" smtClean="0"/>
              <a:t>Powerful system for organizing, processing, formatting and </a:t>
            </a:r>
            <a:r>
              <a:rPr lang="en-US" altLang="en-US" sz="2400" u="sng" smtClean="0"/>
              <a:t>analyzing</a:t>
            </a:r>
            <a:r>
              <a:rPr lang="en-US" altLang="en-US" sz="2400" smtClean="0"/>
              <a:t> data</a:t>
            </a:r>
          </a:p>
          <a:p>
            <a:r>
              <a:rPr lang="en-US" altLang="en-US" sz="2400" smtClean="0"/>
              <a:t>Flexible system for getting visual displays out</a:t>
            </a:r>
          </a:p>
        </p:txBody>
      </p:sp>
    </p:spTree>
    <p:extLst>
      <p:ext uri="{BB962C8B-B14F-4D97-AF65-F5344CB8AC3E}">
        <p14:creationId xmlns:p14="http://schemas.microsoft.com/office/powerpoint/2010/main" val="32465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0" y="0"/>
          <a:ext cx="9026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Chart" r:id="rId3" imgW="9191549" imgH="6496202" progId="MSGraph.Chart.8">
                  <p:embed followColorScheme="full"/>
                </p:oleObj>
              </mc:Choice>
              <mc:Fallback>
                <p:oleObj name="Chart" r:id="rId3" imgW="9191549" imgH="6496202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26525" cy="685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553200" y="6492875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Note: The rate for the last category is calculated for persons aged 45 to 100 years.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09600" y="6324600"/>
            <a:ext cx="8839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800" b="1"/>
              <a:t>0</a:t>
            </a:r>
            <a:r>
              <a:rPr lang="en-US" altLang="en-US" sz="500"/>
              <a:t>     1     2      3     4    </a:t>
            </a:r>
            <a:r>
              <a:rPr lang="en-US" altLang="en-US" sz="800" b="1"/>
              <a:t>5</a:t>
            </a:r>
            <a:r>
              <a:rPr lang="en-US" altLang="en-US" sz="500"/>
              <a:t>     6     7     8     9   </a:t>
            </a:r>
            <a:r>
              <a:rPr lang="en-US" altLang="en-US" sz="800" b="1"/>
              <a:t>10</a:t>
            </a:r>
            <a:r>
              <a:rPr lang="en-US" altLang="en-US" sz="800"/>
              <a:t> </a:t>
            </a:r>
            <a:r>
              <a:rPr lang="en-US" altLang="en-US" sz="500"/>
              <a:t>11   12  13   14  </a:t>
            </a:r>
            <a:r>
              <a:rPr lang="en-US" altLang="en-US" sz="800" b="1"/>
              <a:t>15</a:t>
            </a:r>
            <a:r>
              <a:rPr lang="en-US" altLang="en-US" sz="800"/>
              <a:t>  </a:t>
            </a:r>
            <a:r>
              <a:rPr lang="en-US" altLang="en-US" sz="500"/>
              <a:t>16  17   18   19  </a:t>
            </a:r>
            <a:r>
              <a:rPr lang="en-US" altLang="en-US" sz="800" b="1"/>
              <a:t>20</a:t>
            </a:r>
            <a:r>
              <a:rPr lang="en-US" altLang="en-US" sz="800"/>
              <a:t>  </a:t>
            </a:r>
            <a:r>
              <a:rPr lang="en-US" altLang="en-US" sz="500"/>
              <a:t>21  22   23   24  </a:t>
            </a:r>
            <a:r>
              <a:rPr lang="en-US" altLang="en-US" sz="800" b="1"/>
              <a:t>25</a:t>
            </a:r>
            <a:r>
              <a:rPr lang="en-US" altLang="en-US" sz="800"/>
              <a:t> </a:t>
            </a:r>
            <a:r>
              <a:rPr lang="en-US" altLang="en-US" sz="500"/>
              <a:t>26    27   28   29  </a:t>
            </a:r>
            <a:r>
              <a:rPr lang="en-US" altLang="en-US" sz="800" b="1"/>
              <a:t>30</a:t>
            </a:r>
            <a:r>
              <a:rPr lang="en-US" altLang="en-US" sz="800"/>
              <a:t> </a:t>
            </a:r>
            <a:r>
              <a:rPr lang="en-US" altLang="en-US" sz="500"/>
              <a:t>31   32   33   34  </a:t>
            </a:r>
            <a:r>
              <a:rPr lang="en-US" altLang="en-US" sz="800" b="1"/>
              <a:t>35</a:t>
            </a:r>
            <a:r>
              <a:rPr lang="en-US" altLang="en-US" sz="800"/>
              <a:t> </a:t>
            </a:r>
            <a:r>
              <a:rPr lang="en-US" altLang="en-US" sz="500"/>
              <a:t>36    37   38   39  </a:t>
            </a:r>
            <a:r>
              <a:rPr lang="en-US" altLang="en-US" sz="800" b="1"/>
              <a:t>40</a:t>
            </a:r>
            <a:r>
              <a:rPr lang="en-US" altLang="en-US" sz="800"/>
              <a:t> </a:t>
            </a:r>
            <a:r>
              <a:rPr lang="en-US" altLang="en-US" sz="500"/>
              <a:t>41   42   43   44  </a:t>
            </a:r>
            <a:r>
              <a:rPr lang="en-US" altLang="en-US" sz="800" b="1"/>
              <a:t>45</a:t>
            </a:r>
            <a:r>
              <a:rPr lang="en-US" altLang="en-US" sz="800"/>
              <a:t> </a:t>
            </a:r>
            <a:r>
              <a:rPr lang="en-US" altLang="en-US" sz="500"/>
              <a:t>46    47   48   49  </a:t>
            </a:r>
            <a:r>
              <a:rPr lang="en-US" altLang="en-US" sz="800" b="1"/>
              <a:t>50</a:t>
            </a:r>
            <a:r>
              <a:rPr lang="en-US" altLang="en-US" sz="800"/>
              <a:t> </a:t>
            </a:r>
            <a:r>
              <a:rPr lang="en-US" altLang="en-US" sz="500"/>
              <a:t>51   52   53   54  </a:t>
            </a:r>
            <a:r>
              <a:rPr lang="en-US" altLang="en-US" sz="800" b="1"/>
              <a:t>55</a:t>
            </a:r>
            <a:r>
              <a:rPr lang="en-US" altLang="en-US" sz="800"/>
              <a:t> </a:t>
            </a:r>
            <a:r>
              <a:rPr lang="en-US" altLang="en-US" sz="500"/>
              <a:t>56   57   58   59  </a:t>
            </a:r>
            <a:r>
              <a:rPr lang="en-US" altLang="en-US" sz="800" b="1"/>
              <a:t>60</a:t>
            </a:r>
            <a:r>
              <a:rPr lang="en-US" altLang="en-US" sz="800"/>
              <a:t> </a:t>
            </a:r>
            <a:r>
              <a:rPr lang="en-US" altLang="en-US" sz="500"/>
              <a:t>61   62   63   64   </a:t>
            </a:r>
            <a:r>
              <a:rPr lang="en-US" altLang="en-US" sz="800" b="1"/>
              <a:t>65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629400" y="2133600"/>
            <a:ext cx="1828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Rates: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By category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By single age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100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7620000" y="2362200"/>
            <a:ext cx="304800" cy="152400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7620000" y="2590800"/>
            <a:ext cx="304800" cy="1524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685800" y="6334125"/>
            <a:ext cx="1219200" cy="0"/>
          </a:xfrm>
          <a:prstGeom prst="line">
            <a:avLst/>
          </a:prstGeom>
          <a:noFill/>
          <a:ln w="9525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905000" y="6205538"/>
            <a:ext cx="639763" cy="128587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2559050" y="3408363"/>
            <a:ext cx="609600" cy="2925762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3171825" y="2678113"/>
            <a:ext cx="609600" cy="3657600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3792538" y="4551363"/>
            <a:ext cx="609600" cy="1782762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4414838" y="5575300"/>
            <a:ext cx="639762" cy="762000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5054600" y="6132513"/>
            <a:ext cx="1219200" cy="209550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6278563" y="6288088"/>
            <a:ext cx="2590800" cy="46037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67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04800" y="304800"/>
          <a:ext cx="6400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7" name="Graph Sheet" r:id="rId3" imgW="446147" imgH="2576151" progId="SPLUSGraphSheetFileType">
                  <p:embed/>
                </p:oleObj>
              </mc:Choice>
              <mc:Fallback>
                <p:oleObj name="Graph Sheet" r:id="rId3" imgW="446147" imgH="2576151" progId="SPLUSGraphSheetFileTyp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6400800" cy="480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762000"/>
            <a:ext cx="6400800" cy="480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231900"/>
            <a:ext cx="6400800" cy="480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633538"/>
            <a:ext cx="6400800" cy="480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3566"/>
          <a:stretch>
            <a:fillRect/>
          </a:stretch>
        </p:blipFill>
        <p:spPr bwMode="auto">
          <a:xfrm>
            <a:off x="65088" y="2103438"/>
            <a:ext cx="8978900" cy="3276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 Shiny Files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60412" y="1219200"/>
          <a:ext cx="8915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0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31236"/>
            <a:ext cx="3759200" cy="206813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64841" y="6577968"/>
            <a:ext cx="2940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https://phdataviz.shinyapps.io/chvpecon/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76201"/>
            <a:ext cx="5430982" cy="301049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66" y="990600"/>
            <a:ext cx="4655827" cy="292573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4720" y="3246704"/>
            <a:ext cx="3696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https://phdataviz.shinyapps.io/myCBD/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HIV and Hepatitis among Injection Drug Users</a:t>
            </a:r>
            <a:br>
              <a:rPr lang="en-US" altLang="en-US" sz="2800" smtClean="0"/>
            </a:br>
            <a:r>
              <a:rPr lang="en-US" altLang="en-US" sz="2800" smtClean="0"/>
              <a:t>New Mexico, 1997</a:t>
            </a:r>
          </a:p>
        </p:txBody>
      </p:sp>
      <p:graphicFrame>
        <p:nvGraphicFramePr>
          <p:cNvPr id="753667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1828800"/>
          <a:ext cx="6934200" cy="3943350"/>
        </p:xfrm>
        <a:graphic>
          <a:graphicData uri="http://schemas.openxmlformats.org/drawingml/2006/table">
            <a:tbl>
              <a:tblPr/>
              <a:tblGrid>
                <a:gridCol w="1509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9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alt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tested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</a:t>
                      </a:r>
                      <a:r>
                        <a:rPr kumimoji="0" lang="en-US" alt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Positive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95% C.I.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18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HIV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1002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.16-1.6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34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Hep A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696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66.1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62.4-69.6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0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Hep B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61.1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57.9-64.2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18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Hep C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945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82.2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79.6-84.6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04800" y="1279525"/>
          <a:ext cx="822642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Chart" r:id="rId4" imgW="7791602" imgH="4438802" progId="MSGraph.Chart.8">
                  <p:embed followColorScheme="full"/>
                </p:oleObj>
              </mc:Choice>
              <mc:Fallback>
                <p:oleObj name="Chart" r:id="rId4" imgW="7791602" imgH="4438802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79525"/>
                        <a:ext cx="8226425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HIV and Hepatitis Among Injection Drug Users</a:t>
            </a:r>
            <a:br>
              <a:rPr lang="en-US" altLang="en-US" sz="2400" smtClean="0"/>
            </a:br>
            <a:r>
              <a:rPr lang="en-US" altLang="en-US" sz="2400" smtClean="0"/>
              <a:t>New Mexico,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457200" y="685800"/>
          <a:ext cx="7924800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Presentation" r:id="rId3" imgW="5394960" imgH="3419640" progId="HGW.Pres.4">
                  <p:embed/>
                </p:oleObj>
              </mc:Choice>
              <mc:Fallback>
                <p:oleObj name="Presentation" r:id="rId3" imgW="5394960" imgH="3419640" progId="HGW.Pres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85800"/>
                        <a:ext cx="7924800" cy="502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90600" y="533400"/>
            <a:ext cx="7772400" cy="5791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62013"/>
            <a:ext cx="71628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Keeping it Clean - New Mexico is leading the way when it comes to its drug addic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81724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514600" cy="18859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568700" y="2174875"/>
            <a:ext cx="1371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8000" y="1701800"/>
            <a:ext cx="966788" cy="5286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178300" y="2806700"/>
            <a:ext cx="1522413" cy="5286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19100"/>
            <a:ext cx="8610600" cy="11049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accent2"/>
                </a:solidFill>
              </a:rPr>
              <a:t>Guidelines for Effective Visual Display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Complexity is good, and…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Keep it simple, stupid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Know your audience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Data integrity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Clear labels and annotations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 appropriate scale(s)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 appropriate type of chart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Pay attention to details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Less is 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Avoid extraneous “Chart Junk”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t="35356" r="5812" b="19186"/>
          <a:stretch>
            <a:fillRect/>
          </a:stretch>
        </p:blipFill>
        <p:spPr>
          <a:xfrm>
            <a:off x="304800" y="381000"/>
            <a:ext cx="8305800" cy="3429000"/>
          </a:xfrm>
          <a:noFill/>
        </p:spPr>
      </p:pic>
      <p:pic>
        <p:nvPicPr>
          <p:cNvPr id="28676" name="Picture 4" descr="Photo of Edward Tuf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4114800"/>
            <a:ext cx="2921000" cy="212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8373" name="Picture 5" descr="book_stalincover2_full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4191000"/>
            <a:ext cx="1893888" cy="2339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8" name="Picture 6" descr="Beautiful Evidenc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38600"/>
            <a:ext cx="21812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</TotalTime>
  <Words>696</Words>
  <Application>Microsoft Office PowerPoint</Application>
  <PresentationFormat>On-screen Show (4:3)</PresentationFormat>
  <Paragraphs>120</Paragraphs>
  <Slides>26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Default Design</vt:lpstr>
      <vt:lpstr>2_Default Design</vt:lpstr>
      <vt:lpstr>3_Default Design</vt:lpstr>
      <vt:lpstr>1_Office Theme</vt:lpstr>
      <vt:lpstr>Chart</vt:lpstr>
      <vt:lpstr>Presentation</vt:lpstr>
      <vt:lpstr>Microsoft Excel Chart</vt:lpstr>
      <vt:lpstr>Graph Sheet</vt:lpstr>
      <vt:lpstr>Use of R for Visual Display of Public Health Data </vt:lpstr>
      <vt:lpstr>PowerPoint Presentation</vt:lpstr>
      <vt:lpstr>HIV and Hepatitis among Injection Drug Users New Mexico, 1997</vt:lpstr>
      <vt:lpstr>HIV and Hepatitis Among Injection Drug Users New Mexico, 1997</vt:lpstr>
      <vt:lpstr>PowerPoint Presentation</vt:lpstr>
      <vt:lpstr>PowerPoint Presentation</vt:lpstr>
      <vt:lpstr>PowerPoint Presentation</vt:lpstr>
      <vt:lpstr>Guidelines for Effective Visual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Types</vt:lpstr>
      <vt:lpstr>“Nut and Bolts”</vt:lpstr>
      <vt:lpstr>PowerPoint Presentation</vt:lpstr>
      <vt:lpstr>PowerPoint Presentation</vt:lpstr>
      <vt:lpstr>Gonorrhea, Rates for Males by Race/Ethnicity  California, 1990–2012</vt:lpstr>
      <vt:lpstr>Gonorrhea, Rates for Males by Race/Ethnicity  California, 1990–2012</vt:lpstr>
      <vt:lpstr>For More Information:</vt:lpstr>
      <vt:lpstr>Why Use R for Visual Display</vt:lpstr>
      <vt:lpstr>PowerPoint Presentation</vt:lpstr>
      <vt:lpstr>PowerPoint Presentation</vt:lpstr>
      <vt:lpstr>PowerPoint Presentation</vt:lpstr>
      <vt:lpstr>R Shiny Files</vt:lpstr>
      <vt:lpstr>PowerPoint Presentation</vt:lpstr>
    </vt:vector>
  </TitlesOfParts>
  <Company>DHS-DCDC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 Samuel</dc:creator>
  <cp:lastModifiedBy>SamFam</cp:lastModifiedBy>
  <cp:revision>381</cp:revision>
  <cp:lastPrinted>2014-11-05T05:10:38Z</cp:lastPrinted>
  <dcterms:created xsi:type="dcterms:W3CDTF">2003-04-15T18:53:31Z</dcterms:created>
  <dcterms:modified xsi:type="dcterms:W3CDTF">2019-10-18T18:47:54Z</dcterms:modified>
</cp:coreProperties>
</file>