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2192000" cy="3108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202B"/>
    <a:srgbClr val="FF5050"/>
    <a:srgbClr val="006F91"/>
    <a:srgbClr val="E9F6FB"/>
    <a:srgbClr val="5B9BD5"/>
    <a:srgbClr val="9933FF"/>
    <a:srgbClr val="C54F00"/>
    <a:srgbClr val="007F8D"/>
    <a:srgbClr val="00883B"/>
    <a:srgbClr val="0F5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42" autoAdjust="0"/>
    <p:restoredTop sz="94660"/>
  </p:normalViewPr>
  <p:slideViewPr>
    <p:cSldViewPr snapToGrid="0">
      <p:cViewPr>
        <p:scale>
          <a:sx n="33" d="100"/>
          <a:sy n="33" d="100"/>
        </p:scale>
        <p:origin x="355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Number of Deaths</a:t>
            </a:r>
          </a:p>
          <a:p>
            <a:pPr>
              <a:defRPr/>
            </a:pP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9933FF"/>
            </a:solidFill>
            <a:ln>
              <a:noFill/>
            </a:ln>
            <a:effectLst/>
          </c:spPr>
          <c:invertIfNegative val="0"/>
          <c:cat>
            <c:strRef>
              <c:f>Sheet1!$A$2:$A$11</c:f>
              <c:strCache>
                <c:ptCount val="10"/>
                <c:pt idx="0">
                  <c:v>Category 2</c:v>
                </c:pt>
                <c:pt idx="1">
                  <c:v>Category 3</c:v>
                </c:pt>
                <c:pt idx="2">
                  <c:v>Category 6</c:v>
                </c:pt>
                <c:pt idx="3">
                  <c:v>Category 9</c:v>
                </c:pt>
                <c:pt idx="4">
                  <c:v>Category 7</c:v>
                </c:pt>
                <c:pt idx="5">
                  <c:v>Category 5</c:v>
                </c:pt>
                <c:pt idx="6">
                  <c:v>Category 1</c:v>
                </c:pt>
                <c:pt idx="7">
                  <c:v>Category 10</c:v>
                </c:pt>
                <c:pt idx="8">
                  <c:v>Category 4</c:v>
                </c:pt>
                <c:pt idx="9">
                  <c:v>Category 8</c:v>
                </c:pt>
              </c:strCache>
            </c:strRef>
          </c:cat>
          <c:val>
            <c:numRef>
              <c:f>Sheet1!$B$2:$B$11</c:f>
              <c:numCache>
                <c:formatCode>General</c:formatCode>
                <c:ptCount val="10"/>
                <c:pt idx="0">
                  <c:v>2.5</c:v>
                </c:pt>
                <c:pt idx="1">
                  <c:v>3.5</c:v>
                </c:pt>
                <c:pt idx="2">
                  <c:v>3.5</c:v>
                </c:pt>
                <c:pt idx="3">
                  <c:v>3.5</c:v>
                </c:pt>
                <c:pt idx="4">
                  <c:v>4</c:v>
                </c:pt>
                <c:pt idx="5">
                  <c:v>4.0999999999999996</c:v>
                </c:pt>
                <c:pt idx="6">
                  <c:v>4.3</c:v>
                </c:pt>
                <c:pt idx="7">
                  <c:v>4.4000000000000004</c:v>
                </c:pt>
                <c:pt idx="8">
                  <c:v>4.5</c:v>
                </c:pt>
                <c:pt idx="9">
                  <c:v>5</c:v>
                </c:pt>
              </c:numCache>
            </c:numRef>
          </c:val>
          <c:extLst>
            <c:ext xmlns:c16="http://schemas.microsoft.com/office/drawing/2014/chart" uri="{C3380CC4-5D6E-409C-BE32-E72D297353CC}">
              <c16:uniqueId val="{00000000-A919-4A03-B494-BE40D5326D52}"/>
            </c:ext>
          </c:extLst>
        </c:ser>
        <c:dLbls>
          <c:showLegendKey val="0"/>
          <c:showVal val="0"/>
          <c:showCatName val="0"/>
          <c:showSerName val="0"/>
          <c:showPercent val="0"/>
          <c:showBubbleSize val="0"/>
        </c:dLbls>
        <c:gapWidth val="182"/>
        <c:axId val="203026232"/>
        <c:axId val="203026560"/>
      </c:barChart>
      <c:catAx>
        <c:axId val="203026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026560"/>
        <c:crosses val="autoZero"/>
        <c:auto val="1"/>
        <c:lblAlgn val="ctr"/>
        <c:lblOffset val="100"/>
        <c:noMultiLvlLbl val="0"/>
      </c:catAx>
      <c:valAx>
        <c:axId val="203026560"/>
        <c:scaling>
          <c:orientation val="minMax"/>
        </c:scaling>
        <c:delete val="1"/>
        <c:axPos val="b"/>
        <c:numFmt formatCode="General" sourceLinked="1"/>
        <c:majorTickMark val="none"/>
        <c:minorTickMark val="none"/>
        <c:tickLblPos val="nextTo"/>
        <c:crossAx val="20302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Premature Deaths</a:t>
            </a:r>
          </a:p>
          <a:p>
            <a:pPr>
              <a:defRPr/>
            </a:pPr>
            <a:r>
              <a:rPr lang="en-US" sz="1600" dirty="0" smtClean="0"/>
              <a:t>Years of Life Lost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FFC000"/>
            </a:solidFill>
            <a:ln>
              <a:noFill/>
            </a:ln>
            <a:effectLst/>
          </c:spPr>
          <c:invertIfNegative val="0"/>
          <c:cat>
            <c:strRef>
              <c:f>Sheet1!$A$2:$A$11</c:f>
              <c:strCache>
                <c:ptCount val="10"/>
                <c:pt idx="0">
                  <c:v>Category 2</c:v>
                </c:pt>
                <c:pt idx="1">
                  <c:v>Category 3</c:v>
                </c:pt>
                <c:pt idx="2">
                  <c:v>Category 6</c:v>
                </c:pt>
                <c:pt idx="3">
                  <c:v>Category 9</c:v>
                </c:pt>
                <c:pt idx="4">
                  <c:v>Category 7</c:v>
                </c:pt>
                <c:pt idx="5">
                  <c:v>Category 5</c:v>
                </c:pt>
                <c:pt idx="6">
                  <c:v>Category 1</c:v>
                </c:pt>
                <c:pt idx="7">
                  <c:v>Category 10</c:v>
                </c:pt>
                <c:pt idx="8">
                  <c:v>Category 4</c:v>
                </c:pt>
                <c:pt idx="9">
                  <c:v>Category 8</c:v>
                </c:pt>
              </c:strCache>
            </c:strRef>
          </c:cat>
          <c:val>
            <c:numRef>
              <c:f>Sheet1!$B$2:$B$11</c:f>
              <c:numCache>
                <c:formatCode>General</c:formatCode>
                <c:ptCount val="10"/>
                <c:pt idx="0">
                  <c:v>2.5</c:v>
                </c:pt>
                <c:pt idx="1">
                  <c:v>3.5</c:v>
                </c:pt>
                <c:pt idx="2">
                  <c:v>3.5</c:v>
                </c:pt>
                <c:pt idx="3">
                  <c:v>3.5</c:v>
                </c:pt>
                <c:pt idx="4">
                  <c:v>4</c:v>
                </c:pt>
                <c:pt idx="5">
                  <c:v>4.0999999999999996</c:v>
                </c:pt>
                <c:pt idx="6">
                  <c:v>4.3</c:v>
                </c:pt>
                <c:pt idx="7">
                  <c:v>4.4000000000000004</c:v>
                </c:pt>
                <c:pt idx="8">
                  <c:v>4.5</c:v>
                </c:pt>
                <c:pt idx="9">
                  <c:v>5</c:v>
                </c:pt>
              </c:numCache>
            </c:numRef>
          </c:val>
          <c:extLst>
            <c:ext xmlns:c16="http://schemas.microsoft.com/office/drawing/2014/chart" uri="{C3380CC4-5D6E-409C-BE32-E72D297353CC}">
              <c16:uniqueId val="{00000000-8FB8-4DC7-B6EA-0E6ED16CD97F}"/>
            </c:ext>
          </c:extLst>
        </c:ser>
        <c:dLbls>
          <c:showLegendKey val="0"/>
          <c:showVal val="0"/>
          <c:showCatName val="0"/>
          <c:showSerName val="0"/>
          <c:showPercent val="0"/>
          <c:showBubbleSize val="0"/>
        </c:dLbls>
        <c:gapWidth val="182"/>
        <c:axId val="203026232"/>
        <c:axId val="203026560"/>
      </c:barChart>
      <c:catAx>
        <c:axId val="203026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026560"/>
        <c:crosses val="autoZero"/>
        <c:auto val="1"/>
        <c:lblAlgn val="ctr"/>
        <c:lblOffset val="100"/>
        <c:noMultiLvlLbl val="0"/>
      </c:catAx>
      <c:valAx>
        <c:axId val="203026560"/>
        <c:scaling>
          <c:orientation val="minMax"/>
        </c:scaling>
        <c:delete val="1"/>
        <c:axPos val="b"/>
        <c:numFmt formatCode="General" sourceLinked="1"/>
        <c:majorTickMark val="none"/>
        <c:minorTickMark val="none"/>
        <c:tickLblPos val="nextTo"/>
        <c:crossAx val="20302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Years Lived With Disability</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5B9BD5"/>
            </a:solidFill>
            <a:ln>
              <a:noFill/>
            </a:ln>
            <a:effectLst/>
          </c:spPr>
          <c:invertIfNegative val="0"/>
          <c:cat>
            <c:strRef>
              <c:f>Sheet1!$A$2:$A$11</c:f>
              <c:strCache>
                <c:ptCount val="10"/>
                <c:pt idx="0">
                  <c:v>Category 2</c:v>
                </c:pt>
                <c:pt idx="1">
                  <c:v>Category 3</c:v>
                </c:pt>
                <c:pt idx="2">
                  <c:v>Category 6</c:v>
                </c:pt>
                <c:pt idx="3">
                  <c:v>Category 9</c:v>
                </c:pt>
                <c:pt idx="4">
                  <c:v>Category 7</c:v>
                </c:pt>
                <c:pt idx="5">
                  <c:v>Category 5</c:v>
                </c:pt>
                <c:pt idx="6">
                  <c:v>Category 1</c:v>
                </c:pt>
                <c:pt idx="7">
                  <c:v>Category 10</c:v>
                </c:pt>
                <c:pt idx="8">
                  <c:v>Category 4</c:v>
                </c:pt>
                <c:pt idx="9">
                  <c:v>Category 8</c:v>
                </c:pt>
              </c:strCache>
            </c:strRef>
          </c:cat>
          <c:val>
            <c:numRef>
              <c:f>Sheet1!$B$2:$B$11</c:f>
              <c:numCache>
                <c:formatCode>General</c:formatCode>
                <c:ptCount val="10"/>
                <c:pt idx="0">
                  <c:v>2.5</c:v>
                </c:pt>
                <c:pt idx="1">
                  <c:v>3.5</c:v>
                </c:pt>
                <c:pt idx="2">
                  <c:v>3.5</c:v>
                </c:pt>
                <c:pt idx="3">
                  <c:v>3.5</c:v>
                </c:pt>
                <c:pt idx="4">
                  <c:v>4</c:v>
                </c:pt>
                <c:pt idx="5">
                  <c:v>4.0999999999999996</c:v>
                </c:pt>
                <c:pt idx="6">
                  <c:v>4.3</c:v>
                </c:pt>
                <c:pt idx="7">
                  <c:v>4.4000000000000004</c:v>
                </c:pt>
                <c:pt idx="8">
                  <c:v>4.5</c:v>
                </c:pt>
                <c:pt idx="9">
                  <c:v>5</c:v>
                </c:pt>
              </c:numCache>
            </c:numRef>
          </c:val>
          <c:extLst>
            <c:ext xmlns:c16="http://schemas.microsoft.com/office/drawing/2014/chart" uri="{C3380CC4-5D6E-409C-BE32-E72D297353CC}">
              <c16:uniqueId val="{00000000-95E6-4F61-84A9-DBA10684FC09}"/>
            </c:ext>
          </c:extLst>
        </c:ser>
        <c:dLbls>
          <c:showLegendKey val="0"/>
          <c:showVal val="0"/>
          <c:showCatName val="0"/>
          <c:showSerName val="0"/>
          <c:showPercent val="0"/>
          <c:showBubbleSize val="0"/>
        </c:dLbls>
        <c:gapWidth val="182"/>
        <c:axId val="203026232"/>
        <c:axId val="203026560"/>
      </c:barChart>
      <c:catAx>
        <c:axId val="203026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026560"/>
        <c:crosses val="autoZero"/>
        <c:auto val="1"/>
        <c:lblAlgn val="ctr"/>
        <c:lblOffset val="100"/>
        <c:noMultiLvlLbl val="0"/>
      </c:catAx>
      <c:valAx>
        <c:axId val="203026560"/>
        <c:scaling>
          <c:orientation val="minMax"/>
        </c:scaling>
        <c:delete val="1"/>
        <c:axPos val="b"/>
        <c:numFmt formatCode="General" sourceLinked="1"/>
        <c:majorTickMark val="none"/>
        <c:minorTickMark val="none"/>
        <c:tickLblPos val="nextTo"/>
        <c:crossAx val="203026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088045"/>
            <a:ext cx="10363200" cy="1082378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16329239"/>
            <a:ext cx="9144000" cy="7506121"/>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59221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59408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655233"/>
            <a:ext cx="262890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1655233"/>
            <a:ext cx="7734300" cy="26346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27841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23AEB-90D6-4F56-B98C-11C8C800B02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38055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750819"/>
            <a:ext cx="10515600" cy="12932408"/>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20805572"/>
            <a:ext cx="10515600" cy="680084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B23AEB-90D6-4F56-B98C-11C8C800B024}"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59680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8276166"/>
            <a:ext cx="5181600" cy="197260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8276166"/>
            <a:ext cx="5181600" cy="197260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23AEB-90D6-4F56-B98C-11C8C800B02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62973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55240"/>
            <a:ext cx="1051560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7621272"/>
            <a:ext cx="5157787" cy="373506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839789" y="11356340"/>
            <a:ext cx="5157787" cy="167034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7621272"/>
            <a:ext cx="5183188" cy="373506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72201" y="11356340"/>
            <a:ext cx="5183188" cy="167034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B23AEB-90D6-4F56-B98C-11C8C800B024}"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07239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B23AEB-90D6-4F56-B98C-11C8C800B024}"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132014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23AEB-90D6-4F56-B98C-11C8C800B024}"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90173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072640"/>
            <a:ext cx="3932237" cy="725424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4476333"/>
            <a:ext cx="6172200" cy="220937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9326880"/>
            <a:ext cx="3932237" cy="1727919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D2B23AEB-90D6-4F56-B98C-11C8C800B02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270392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2072640"/>
            <a:ext cx="3932237" cy="725424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4476333"/>
            <a:ext cx="6172200" cy="220937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9326880"/>
            <a:ext cx="3932237" cy="1727919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Edit Master text styles</a:t>
            </a:r>
          </a:p>
        </p:txBody>
      </p:sp>
      <p:sp>
        <p:nvSpPr>
          <p:cNvPr id="5" name="Date Placeholder 4"/>
          <p:cNvSpPr>
            <a:spLocks noGrp="1"/>
          </p:cNvSpPr>
          <p:nvPr>
            <p:ph type="dt" sz="half" idx="10"/>
          </p:nvPr>
        </p:nvSpPr>
        <p:spPr/>
        <p:txBody>
          <a:bodyPr/>
          <a:lstStyle/>
          <a:p>
            <a:fld id="{D2B23AEB-90D6-4F56-B98C-11C8C800B024}"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8664B-070D-4DD9-A0A2-59B876D3B520}" type="slidenum">
              <a:rPr lang="en-US" smtClean="0"/>
              <a:t>‹#›</a:t>
            </a:fld>
            <a:endParaRPr lang="en-US"/>
          </a:p>
        </p:txBody>
      </p:sp>
    </p:spTree>
    <p:extLst>
      <p:ext uri="{BB962C8B-B14F-4D97-AF65-F5344CB8AC3E}">
        <p14:creationId xmlns:p14="http://schemas.microsoft.com/office/powerpoint/2010/main" val="332029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655240"/>
            <a:ext cx="1051560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8276166"/>
            <a:ext cx="10515600" cy="197260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28815460"/>
            <a:ext cx="2743200" cy="1655233"/>
          </a:xfrm>
          <a:prstGeom prst="rect">
            <a:avLst/>
          </a:prstGeom>
        </p:spPr>
        <p:txBody>
          <a:bodyPr vert="horz" lIns="91440" tIns="45720" rIns="91440" bIns="45720" rtlCol="0" anchor="ctr"/>
          <a:lstStyle>
            <a:lvl1pPr algn="l">
              <a:defRPr sz="1600">
                <a:solidFill>
                  <a:schemeClr val="tx1">
                    <a:tint val="75000"/>
                  </a:schemeClr>
                </a:solidFill>
              </a:defRPr>
            </a:lvl1pPr>
          </a:lstStyle>
          <a:p>
            <a:fld id="{D2B23AEB-90D6-4F56-B98C-11C8C800B024}" type="datetimeFigureOut">
              <a:rPr lang="en-US" smtClean="0"/>
              <a:t>8/28/2019</a:t>
            </a:fld>
            <a:endParaRPr lang="en-US"/>
          </a:p>
        </p:txBody>
      </p:sp>
      <p:sp>
        <p:nvSpPr>
          <p:cNvPr id="5" name="Footer Placeholder 4"/>
          <p:cNvSpPr>
            <a:spLocks noGrp="1"/>
          </p:cNvSpPr>
          <p:nvPr>
            <p:ph type="ftr" sz="quarter" idx="3"/>
          </p:nvPr>
        </p:nvSpPr>
        <p:spPr>
          <a:xfrm>
            <a:off x="4038600" y="28815460"/>
            <a:ext cx="4114800" cy="16552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28815460"/>
            <a:ext cx="2743200" cy="1655233"/>
          </a:xfrm>
          <a:prstGeom prst="rect">
            <a:avLst/>
          </a:prstGeom>
        </p:spPr>
        <p:txBody>
          <a:bodyPr vert="horz" lIns="91440" tIns="45720" rIns="91440" bIns="45720" rtlCol="0" anchor="ctr"/>
          <a:lstStyle>
            <a:lvl1pPr algn="r">
              <a:defRPr sz="1600">
                <a:solidFill>
                  <a:schemeClr val="tx1">
                    <a:tint val="75000"/>
                  </a:schemeClr>
                </a:solidFill>
              </a:defRPr>
            </a:lvl1pPr>
          </a:lstStyle>
          <a:p>
            <a:fld id="{1908664B-070D-4DD9-A0A2-59B876D3B520}" type="slidenum">
              <a:rPr lang="en-US" smtClean="0"/>
              <a:t>‹#›</a:t>
            </a:fld>
            <a:endParaRPr lang="en-US"/>
          </a:p>
        </p:txBody>
      </p:sp>
    </p:spTree>
    <p:extLst>
      <p:ext uri="{BB962C8B-B14F-4D97-AF65-F5344CB8AC3E}">
        <p14:creationId xmlns:p14="http://schemas.microsoft.com/office/powerpoint/2010/main" val="17204641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hyperlink" Target="http://www.cdph.ca.gov/Programs/CHSI/Pages/Data-andStatistics-.aspx"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0" y="4530693"/>
            <a:ext cx="12192000" cy="4964525"/>
          </a:xfrm>
          <a:prstGeom prst="rect">
            <a:avLst/>
          </a:prstGeom>
          <a:solidFill>
            <a:srgbClr val="E9F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9" y="0"/>
            <a:ext cx="12192001" cy="1290465"/>
          </a:xfrm>
          <a:prstGeom prst="rect">
            <a:avLst/>
          </a:prstGeom>
        </p:spPr>
      </p:pic>
      <p:sp>
        <p:nvSpPr>
          <p:cNvPr id="5" name="Rectangle 4"/>
          <p:cNvSpPr/>
          <p:nvPr/>
        </p:nvSpPr>
        <p:spPr>
          <a:xfrm>
            <a:off x="-33" y="1290465"/>
            <a:ext cx="12192001" cy="1109836"/>
          </a:xfrm>
          <a:prstGeom prst="rect">
            <a:avLst/>
          </a:prstGeom>
          <a:solidFill>
            <a:srgbClr val="0F4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smtClean="0"/>
              <a:t>Measuring Public Health </a:t>
            </a:r>
            <a:r>
              <a:rPr lang="en-US" sz="4000" dirty="0" smtClean="0"/>
              <a:t>Status</a:t>
            </a:r>
            <a:endParaRPr lang="en-US" dirty="0"/>
          </a:p>
        </p:txBody>
      </p:sp>
      <p:sp>
        <p:nvSpPr>
          <p:cNvPr id="6" name="Rectangle 5"/>
          <p:cNvSpPr/>
          <p:nvPr/>
        </p:nvSpPr>
        <p:spPr>
          <a:xfrm>
            <a:off x="-20" y="2400301"/>
            <a:ext cx="12192001" cy="2130392"/>
          </a:xfrm>
          <a:prstGeom prst="rect">
            <a:avLst/>
          </a:prstGeom>
          <a:solidFill>
            <a:srgbClr val="006F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5138"/>
            <a:r>
              <a:rPr lang="en-US" sz="2400" dirty="0"/>
              <a:t>There are many ways to view the health status of Californians, but the limited allocation of resources can create “either/or” situations. Expanding our tools and measures in public health helps create “yes/and” innovative solutions which target resources to improve health.</a:t>
            </a:r>
          </a:p>
        </p:txBody>
      </p:sp>
      <p:sp>
        <p:nvSpPr>
          <p:cNvPr id="8" name="Rectangle 7"/>
          <p:cNvSpPr/>
          <p:nvPr/>
        </p:nvSpPr>
        <p:spPr>
          <a:xfrm>
            <a:off x="0" y="24455912"/>
            <a:ext cx="12181638" cy="3177106"/>
          </a:xfrm>
          <a:prstGeom prst="rect">
            <a:avLst/>
          </a:prstGeom>
          <a:solidFill>
            <a:srgbClr val="C44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Share Your Story</a:t>
            </a:r>
          </a:p>
          <a:p>
            <a:pPr algn="ctr"/>
            <a:endParaRPr lang="en-US" dirty="0">
              <a:solidFill>
                <a:schemeClr val="bg1"/>
              </a:solidFill>
            </a:endParaRPr>
          </a:p>
          <a:p>
            <a:pPr algn="ctr"/>
            <a:r>
              <a:rPr lang="en-US" sz="2800" dirty="0">
                <a:solidFill>
                  <a:schemeClr val="bg1"/>
                </a:solidFill>
              </a:rPr>
              <a:t>Want to engage in moving the dial on reducing disparities?</a:t>
            </a:r>
          </a:p>
          <a:p>
            <a:pPr algn="ctr"/>
            <a:r>
              <a:rPr lang="en-US" sz="2800" dirty="0">
                <a:solidFill>
                  <a:schemeClr val="bg1"/>
                </a:solidFill>
              </a:rPr>
              <a:t> Share your impact story!</a:t>
            </a: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0" name="Rectangle 9"/>
          <p:cNvSpPr/>
          <p:nvPr/>
        </p:nvSpPr>
        <p:spPr>
          <a:xfrm>
            <a:off x="0" y="17400204"/>
            <a:ext cx="12192000" cy="1896853"/>
          </a:xfrm>
          <a:prstGeom prst="rect">
            <a:avLst/>
          </a:prstGeom>
          <a:solidFill>
            <a:srgbClr val="006F91"/>
          </a:solidFill>
          <a:ln w="3175">
            <a:solidFill>
              <a:schemeClr val="bg1">
                <a:lumMod val="8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solidFill>
                  <a:schemeClr val="bg1"/>
                </a:solidFill>
              </a:rPr>
              <a:t>Written R generated data summary of overall observations state display/county 2019</a:t>
            </a:r>
          </a:p>
        </p:txBody>
      </p:sp>
      <p:sp>
        <p:nvSpPr>
          <p:cNvPr id="11" name="Rectangle 10"/>
          <p:cNvSpPr/>
          <p:nvPr/>
        </p:nvSpPr>
        <p:spPr>
          <a:xfrm>
            <a:off x="0" y="27633020"/>
            <a:ext cx="12181638" cy="2616200"/>
          </a:xfrm>
          <a:prstGeom prst="rect">
            <a:avLst/>
          </a:prstGeom>
          <a:solidFill>
            <a:srgbClr val="0F4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73772" y="13838472"/>
            <a:ext cx="9778091" cy="3539430"/>
          </a:xfrm>
          <a:prstGeom prst="rect">
            <a:avLst/>
          </a:prstGeom>
          <a:noFill/>
        </p:spPr>
        <p:txBody>
          <a:bodyPr wrap="square" rtlCol="0">
            <a:spAutoFit/>
          </a:bodyPr>
          <a:lstStyle/>
          <a:p>
            <a:pPr lvl="0"/>
            <a:r>
              <a:rPr lang="en-US" sz="1400" dirty="0"/>
              <a:t>Footnotes</a:t>
            </a:r>
          </a:p>
          <a:p>
            <a:pPr marL="228600" indent="-228600">
              <a:buAutoNum type="alphaUcPeriod"/>
            </a:pPr>
            <a:r>
              <a:rPr lang="en-US" sz="1400" dirty="0"/>
              <a:t>COPD refers to chronic obstructive pulmonary disease.</a:t>
            </a:r>
          </a:p>
          <a:p>
            <a:pPr marL="228600" indent="-228600">
              <a:buAutoNum type="alphaUcPeriod"/>
            </a:pPr>
            <a:r>
              <a:rPr lang="en-US" sz="1400" dirty="0"/>
              <a:t>Ill-defined conditions refer to symptoms and signs not elsewhere classified. More research is needed to determine whether the large number of deaths in this category relate to data coding issues and/or issues of health care access.</a:t>
            </a:r>
          </a:p>
          <a:p>
            <a:pPr marL="228600" indent="-228600">
              <a:buAutoNum type="alphaUcPeriod"/>
            </a:pPr>
            <a:r>
              <a:rPr lang="en-US" sz="1400" dirty="0"/>
              <a:t>Social determinants of health are social, economic, and environmental factors that create or limit opportunity for health and powerfully influence health outcomes for entire populations</a:t>
            </a:r>
          </a:p>
          <a:p>
            <a:pPr lvl="0"/>
            <a:endParaRPr lang="en-US" sz="1400" dirty="0"/>
          </a:p>
          <a:p>
            <a:pPr marL="228600" indent="-228600">
              <a:buFont typeface="+mj-lt"/>
              <a:buAutoNum type="arabicPeriod"/>
            </a:pPr>
            <a:r>
              <a:rPr lang="en-US" sz="1400" dirty="0"/>
              <a:t>Average of low and high estimates for 2015-2016 season based on national estimates for influenza.</a:t>
            </a:r>
          </a:p>
          <a:p>
            <a:pPr marL="228600" indent="-228600">
              <a:buFont typeface="+mj-lt"/>
              <a:buAutoNum type="arabicPeriod"/>
            </a:pPr>
            <a:r>
              <a:rPr lang="en-US" sz="1400" dirty="0"/>
              <a:t>Condition not reportable to Public Health.</a:t>
            </a:r>
          </a:p>
          <a:p>
            <a:pPr marL="228600" indent="-228600">
              <a:buFont typeface="+mj-lt"/>
              <a:buAutoNum type="arabicPeriod"/>
            </a:pPr>
            <a:r>
              <a:rPr lang="en-US" sz="1400" dirty="0"/>
              <a:t>2011 CDC national foodborne burden of illness estimate.</a:t>
            </a:r>
          </a:p>
          <a:p>
            <a:pPr marL="228600" indent="-228600">
              <a:buFont typeface="+mj-lt"/>
              <a:buAutoNum type="arabicPeriod"/>
            </a:pPr>
            <a:r>
              <a:rPr lang="en-US" sz="1400" dirty="0"/>
              <a:t>2008 national estimates adjusted by CA proportion of population and increasing reports from 2008-2016.</a:t>
            </a:r>
          </a:p>
          <a:p>
            <a:pPr marL="228600" indent="-228600">
              <a:buFont typeface="+mj-lt"/>
              <a:buAutoNum type="arabicPeriod"/>
            </a:pPr>
            <a:r>
              <a:rPr lang="en-US" sz="1400" dirty="0"/>
              <a:t>STEC O157 underreporting and underdiagnoses multipliers used for reports of shiga-toxin positive stools and hemolytic-uremic syndrome.</a:t>
            </a:r>
          </a:p>
          <a:p>
            <a:pPr marL="228600" indent="-228600">
              <a:buFont typeface="+mj-lt"/>
              <a:buAutoNum type="arabicPeriod"/>
            </a:pPr>
            <a:r>
              <a:rPr lang="en-US" sz="1400" dirty="0"/>
              <a:t>Number of cases of chronic infection newly reported in 2015.</a:t>
            </a:r>
          </a:p>
          <a:p>
            <a:pPr marL="228600" indent="-228600">
              <a:buFont typeface="+mj-lt"/>
              <a:buAutoNum type="arabicPeriod"/>
            </a:pPr>
            <a:r>
              <a:rPr lang="en-US" sz="1400" dirty="0"/>
              <a:t>Number of cases reported in 2016.</a:t>
            </a:r>
          </a:p>
          <a:p>
            <a:pPr marL="228600" indent="-228600">
              <a:buFont typeface="+mj-lt"/>
              <a:buAutoNum type="arabicPeriod"/>
            </a:pPr>
            <a:r>
              <a:rPr lang="en-US" sz="1400" dirty="0"/>
              <a:t>New HIV infections diagnosed and reported in 2016.</a:t>
            </a:r>
          </a:p>
        </p:txBody>
      </p:sp>
      <p:sp>
        <p:nvSpPr>
          <p:cNvPr id="22" name="TextBox 21"/>
          <p:cNvSpPr txBox="1"/>
          <p:nvPr/>
        </p:nvSpPr>
        <p:spPr>
          <a:xfrm>
            <a:off x="5704098" y="1271705"/>
            <a:ext cx="1233714" cy="800219"/>
          </a:xfrm>
          <a:prstGeom prst="rect">
            <a:avLst/>
          </a:prstGeom>
          <a:solidFill>
            <a:schemeClr val="bg1"/>
          </a:solidFill>
          <a:ln>
            <a:solidFill>
              <a:schemeClr val="accent1">
                <a:shade val="50000"/>
              </a:schemeClr>
            </a:solidFill>
          </a:ln>
        </p:spPr>
        <p:txBody>
          <a:bodyPr wrap="square" rtlCol="0">
            <a:spAutoFit/>
          </a:bodyPr>
          <a:lstStyle/>
          <a:p>
            <a:r>
              <a:rPr lang="en-US" sz="1600" dirty="0"/>
              <a:t>Exploring Disparities</a:t>
            </a:r>
          </a:p>
          <a:p>
            <a:endParaRPr lang="en-US" sz="1400" dirty="0"/>
          </a:p>
        </p:txBody>
      </p:sp>
      <p:sp>
        <p:nvSpPr>
          <p:cNvPr id="23" name="Rectangle 22"/>
          <p:cNvSpPr/>
          <p:nvPr/>
        </p:nvSpPr>
        <p:spPr>
          <a:xfrm>
            <a:off x="5704098" y="1244747"/>
            <a:ext cx="1233714" cy="457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704083" y="1864035"/>
            <a:ext cx="1233714" cy="1077218"/>
          </a:xfrm>
          <a:prstGeom prst="rect">
            <a:avLst/>
          </a:prstGeom>
          <a:solidFill>
            <a:schemeClr val="accent1"/>
          </a:solidFill>
          <a:ln>
            <a:solidFill>
              <a:schemeClr val="accent1">
                <a:shade val="50000"/>
              </a:schemeClr>
            </a:solidFill>
          </a:ln>
        </p:spPr>
        <p:txBody>
          <a:bodyPr wrap="square" rtlCol="0">
            <a:spAutoFit/>
          </a:bodyPr>
          <a:lstStyle/>
          <a:p>
            <a:r>
              <a:rPr lang="en-US" sz="1600" dirty="0" smtClean="0">
                <a:solidFill>
                  <a:schemeClr val="bg1"/>
                </a:solidFill>
              </a:rPr>
              <a:t>Measuring</a:t>
            </a:r>
          </a:p>
          <a:p>
            <a:r>
              <a:rPr lang="en-US" sz="1600" dirty="0" smtClean="0">
                <a:solidFill>
                  <a:schemeClr val="bg1"/>
                </a:solidFill>
              </a:rPr>
              <a:t>Public Health Status</a:t>
            </a:r>
            <a:endParaRPr lang="en-US" sz="1600" dirty="0">
              <a:solidFill>
                <a:schemeClr val="bg1"/>
              </a:solidFill>
            </a:endParaRPr>
          </a:p>
        </p:txBody>
      </p:sp>
      <p:pic>
        <p:nvPicPr>
          <p:cNvPr id="25" name="Picture 24"/>
          <p:cNvPicPr>
            <a:picLocks noChangeAspect="1"/>
          </p:cNvPicPr>
          <p:nvPr/>
        </p:nvPicPr>
        <p:blipFill rotWithShape="1">
          <a:blip r:embed="rId3"/>
          <a:srcRect t="1613" b="3752"/>
          <a:stretch/>
        </p:blipFill>
        <p:spPr>
          <a:xfrm>
            <a:off x="550757" y="27838013"/>
            <a:ext cx="3728761" cy="2280749"/>
          </a:xfrm>
          <a:prstGeom prst="rect">
            <a:avLst/>
          </a:prstGeom>
        </p:spPr>
      </p:pic>
      <p:pic>
        <p:nvPicPr>
          <p:cNvPr id="29" name="Picture 28"/>
          <p:cNvPicPr>
            <a:picLocks noChangeAspect="1"/>
          </p:cNvPicPr>
          <p:nvPr/>
        </p:nvPicPr>
        <p:blipFill rotWithShape="1">
          <a:blip r:embed="rId4"/>
          <a:srcRect t="16230"/>
          <a:stretch/>
        </p:blipFill>
        <p:spPr>
          <a:xfrm>
            <a:off x="3747257" y="26383147"/>
            <a:ext cx="4840412" cy="1219093"/>
          </a:xfrm>
          <a:prstGeom prst="rect">
            <a:avLst/>
          </a:prstGeom>
        </p:spPr>
      </p:pic>
      <p:sp>
        <p:nvSpPr>
          <p:cNvPr id="13" name="Rectangle 12"/>
          <p:cNvSpPr/>
          <p:nvPr/>
        </p:nvSpPr>
        <p:spPr>
          <a:xfrm>
            <a:off x="-8369" y="30239694"/>
            <a:ext cx="12147894" cy="728974"/>
          </a:xfrm>
          <a:prstGeom prst="rect">
            <a:avLst/>
          </a:prstGeom>
          <a:solidFill>
            <a:srgbClr val="032C45"/>
          </a:solidFill>
          <a:ln>
            <a:solidFill>
              <a:srgbClr val="032C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37598" y="30271523"/>
            <a:ext cx="11976910" cy="818077"/>
          </a:xfrm>
          <a:prstGeom prst="rect">
            <a:avLst/>
          </a:prstGeom>
        </p:spPr>
      </p:pic>
      <p:pic>
        <p:nvPicPr>
          <p:cNvPr id="17" name="Picture 16"/>
          <p:cNvPicPr>
            <a:picLocks noChangeAspect="1"/>
          </p:cNvPicPr>
          <p:nvPr/>
        </p:nvPicPr>
        <p:blipFill rotWithShape="1">
          <a:blip r:embed="rId6"/>
          <a:srcRect t="4052"/>
          <a:stretch/>
        </p:blipFill>
        <p:spPr>
          <a:xfrm>
            <a:off x="4291093" y="27845461"/>
            <a:ext cx="7154123" cy="2257567"/>
          </a:xfrm>
          <a:prstGeom prst="rect">
            <a:avLst/>
          </a:prstGeom>
        </p:spPr>
      </p:pic>
      <p:sp>
        <p:nvSpPr>
          <p:cNvPr id="15" name="Right Arrow 14"/>
          <p:cNvSpPr/>
          <p:nvPr/>
        </p:nvSpPr>
        <p:spPr>
          <a:xfrm>
            <a:off x="-1915886" y="2902857"/>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endParaRPr lang="en-US" dirty="0"/>
          </a:p>
        </p:txBody>
      </p:sp>
      <p:pic>
        <p:nvPicPr>
          <p:cNvPr id="33" name="Picture 32"/>
          <p:cNvPicPr>
            <a:picLocks noChangeAspect="1"/>
          </p:cNvPicPr>
          <p:nvPr/>
        </p:nvPicPr>
        <p:blipFill>
          <a:blip r:embed="rId7"/>
          <a:stretch>
            <a:fillRect/>
          </a:stretch>
        </p:blipFill>
        <p:spPr>
          <a:xfrm>
            <a:off x="14718346" y="17165370"/>
            <a:ext cx="19331308" cy="2366517"/>
          </a:xfrm>
          <a:prstGeom prst="rect">
            <a:avLst/>
          </a:prstGeom>
        </p:spPr>
      </p:pic>
      <p:sp>
        <p:nvSpPr>
          <p:cNvPr id="35" name="Right Arrow 34"/>
          <p:cNvSpPr/>
          <p:nvPr/>
        </p:nvSpPr>
        <p:spPr>
          <a:xfrm>
            <a:off x="12736467" y="18020698"/>
            <a:ext cx="1480457" cy="655862"/>
          </a:xfrm>
          <a:prstGeom prst="rightArrow">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7" name="Group 46"/>
          <p:cNvGrpSpPr/>
          <p:nvPr/>
        </p:nvGrpSpPr>
        <p:grpSpPr>
          <a:xfrm>
            <a:off x="723001" y="4784285"/>
            <a:ext cx="11191875" cy="4270413"/>
            <a:chOff x="14718894" y="6949065"/>
            <a:chExt cx="12506632" cy="4524632"/>
          </a:xfrm>
        </p:grpSpPr>
        <p:grpSp>
          <p:nvGrpSpPr>
            <p:cNvPr id="44" name="Group 43"/>
            <p:cNvGrpSpPr/>
            <p:nvPr/>
          </p:nvGrpSpPr>
          <p:grpSpPr>
            <a:xfrm>
              <a:off x="15421442" y="8028834"/>
              <a:ext cx="10992942" cy="3444863"/>
              <a:chOff x="15611743" y="18848252"/>
              <a:chExt cx="10992942" cy="3444863"/>
            </a:xfrm>
          </p:grpSpPr>
          <p:sp>
            <p:nvSpPr>
              <p:cNvPr id="9" name="Rectangle 8"/>
              <p:cNvSpPr/>
              <p:nvPr/>
            </p:nvSpPr>
            <p:spPr>
              <a:xfrm>
                <a:off x="18462171" y="18848252"/>
                <a:ext cx="8142514" cy="3444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dirty="0" smtClean="0">
                    <a:solidFill>
                      <a:schemeClr val="tx1">
                        <a:lumMod val="50000"/>
                        <a:lumOff val="50000"/>
                      </a:schemeClr>
                    </a:solidFill>
                    <a:latin typeface="Century Gothic" panose="020B0502020202020204" pitchFamily="34" charset="0"/>
                  </a:rPr>
                  <a:t>This measure presents a ways </a:t>
                </a:r>
                <a:r>
                  <a:rPr lang="en-US" sz="1600" b="1" dirty="0">
                    <a:solidFill>
                      <a:schemeClr val="tx1">
                        <a:lumMod val="50000"/>
                        <a:lumOff val="50000"/>
                      </a:schemeClr>
                    </a:solidFill>
                    <a:latin typeface="Century Gothic" panose="020B0502020202020204" pitchFamily="34" charset="0"/>
                  </a:rPr>
                  <a:t>of ranking conditions that </a:t>
                </a:r>
                <a:r>
                  <a:rPr lang="en-US" sz="1600" b="1" u="sng" dirty="0">
                    <a:solidFill>
                      <a:schemeClr val="tx1">
                        <a:lumMod val="50000"/>
                        <a:lumOff val="50000"/>
                      </a:schemeClr>
                    </a:solidFill>
                    <a:latin typeface="Century Gothic" panose="020B0502020202020204" pitchFamily="34" charset="0"/>
                  </a:rPr>
                  <a:t>cause </a:t>
                </a:r>
                <a:r>
                  <a:rPr lang="en-US" sz="1600" b="1" u="sng" dirty="0" smtClean="0">
                    <a:solidFill>
                      <a:schemeClr val="tx1">
                        <a:lumMod val="50000"/>
                        <a:lumOff val="50000"/>
                      </a:schemeClr>
                    </a:solidFill>
                    <a:latin typeface="Century Gothic" panose="020B0502020202020204" pitchFamily="34" charset="0"/>
                  </a:rPr>
                  <a:t>death</a:t>
                </a:r>
                <a:r>
                  <a:rPr lang="en-US" sz="1600" b="1" dirty="0" smtClean="0">
                    <a:solidFill>
                      <a:schemeClr val="tx1">
                        <a:lumMod val="50000"/>
                        <a:lumOff val="50000"/>
                      </a:schemeClr>
                    </a:solidFill>
                    <a:latin typeface="Century Gothic" panose="020B0502020202020204" pitchFamily="34" charset="0"/>
                  </a:rPr>
                  <a:t>.</a:t>
                </a:r>
                <a:endParaRPr lang="en-US" sz="1600" dirty="0">
                  <a:solidFill>
                    <a:schemeClr val="tx1">
                      <a:lumMod val="50000"/>
                      <a:lumOff val="50000"/>
                    </a:schemeClr>
                  </a:solidFill>
                  <a:latin typeface="Century Gothic" panose="020B0502020202020204" pitchFamily="34" charset="0"/>
                </a:endParaRPr>
              </a:p>
              <a:p>
                <a:endParaRPr lang="en-US" sz="1600" dirty="0" smtClean="0">
                  <a:solidFill>
                    <a:schemeClr val="tx1">
                      <a:lumMod val="50000"/>
                      <a:lumOff val="50000"/>
                    </a:schemeClr>
                  </a:solidFill>
                  <a:latin typeface="Century Gothic" panose="020B0502020202020204" pitchFamily="34" charset="0"/>
                </a:endParaRPr>
              </a:p>
              <a:p>
                <a:r>
                  <a:rPr lang="en-US" sz="1600" b="1" dirty="0">
                    <a:solidFill>
                      <a:schemeClr val="tx1">
                        <a:lumMod val="50000"/>
                        <a:lumOff val="50000"/>
                      </a:schemeClr>
                    </a:solidFill>
                    <a:latin typeface="Century Gothic" panose="020B0502020202020204" pitchFamily="34" charset="0"/>
                  </a:rPr>
                  <a:t>Number of deaths</a:t>
                </a:r>
                <a:r>
                  <a:rPr lang="en-US" sz="1600" dirty="0">
                    <a:solidFill>
                      <a:schemeClr val="tx1">
                        <a:lumMod val="50000"/>
                        <a:lumOff val="50000"/>
                      </a:schemeClr>
                    </a:solidFill>
                    <a:latin typeface="Century Gothic" panose="020B0502020202020204" pitchFamily="34" charset="0"/>
                  </a:rPr>
                  <a:t> describes the absolute magnitude of the disease or condition and is a clear and easily understood measure. This measure does not take into account the “age distribution” or size of the population, so can be misleading if making comparisons. All measures using vital statistics death data are limited based on the accuracy of the coding of cause of death on the death certificate</a:t>
                </a:r>
                <a:r>
                  <a:rPr lang="en-US" sz="1600" dirty="0" smtClean="0">
                    <a:solidFill>
                      <a:schemeClr val="tx1">
                        <a:lumMod val="50000"/>
                        <a:lumOff val="50000"/>
                      </a:schemeClr>
                    </a:solidFill>
                    <a:latin typeface="Century Gothic" panose="020B0502020202020204" pitchFamily="34" charset="0"/>
                  </a:rPr>
                  <a:t>.</a:t>
                </a:r>
              </a:p>
            </p:txBody>
          </p:sp>
          <p:sp>
            <p:nvSpPr>
              <p:cNvPr id="30" name="Rectangle 29"/>
              <p:cNvSpPr/>
              <p:nvPr/>
            </p:nvSpPr>
            <p:spPr>
              <a:xfrm>
                <a:off x="15617372" y="18848253"/>
                <a:ext cx="2844800" cy="513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accent1"/>
                    </a:solidFill>
                  </a:rPr>
                  <a:t>Number of deaths</a:t>
                </a:r>
                <a:endParaRPr lang="en-US" sz="1600" b="1" dirty="0">
                  <a:solidFill>
                    <a:schemeClr val="accent1"/>
                  </a:solidFill>
                </a:endParaRPr>
              </a:p>
            </p:txBody>
          </p:sp>
          <p:sp>
            <p:nvSpPr>
              <p:cNvPr id="38" name="Rectangle 37"/>
              <p:cNvSpPr/>
              <p:nvPr/>
            </p:nvSpPr>
            <p:spPr>
              <a:xfrm>
                <a:off x="15617372" y="19433766"/>
                <a:ext cx="2714171" cy="513260"/>
              </a:xfrm>
              <a:prstGeom prst="rect">
                <a:avLst/>
              </a:prstGeom>
              <a:solidFill>
                <a:srgbClr val="C54F00"/>
              </a:solidFill>
              <a:ln>
                <a:solidFill>
                  <a:srgbClr val="C54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Premature Deaths: Years of Life Lost (YLL)</a:t>
                </a:r>
                <a:endParaRPr lang="en-US" sz="1600" dirty="0"/>
              </a:p>
            </p:txBody>
          </p:sp>
          <p:sp>
            <p:nvSpPr>
              <p:cNvPr id="39" name="Rectangle 38"/>
              <p:cNvSpPr/>
              <p:nvPr/>
            </p:nvSpPr>
            <p:spPr>
              <a:xfrm>
                <a:off x="15611744" y="20004449"/>
                <a:ext cx="2714171" cy="513260"/>
              </a:xfrm>
              <a:prstGeom prst="rect">
                <a:avLst/>
              </a:prstGeom>
              <a:solidFill>
                <a:srgbClr val="B4202B"/>
              </a:solidFill>
              <a:ln>
                <a:solidFill>
                  <a:srgbClr val="B42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Percent Increase</a:t>
                </a:r>
                <a:endParaRPr lang="en-US" sz="1600" dirty="0"/>
              </a:p>
            </p:txBody>
          </p:sp>
          <p:sp>
            <p:nvSpPr>
              <p:cNvPr id="40" name="Rectangle 39"/>
              <p:cNvSpPr/>
              <p:nvPr/>
            </p:nvSpPr>
            <p:spPr>
              <a:xfrm>
                <a:off x="15611743" y="20561627"/>
                <a:ext cx="2714171" cy="513260"/>
              </a:xfrm>
              <a:prstGeom prst="rect">
                <a:avLst/>
              </a:prstGeom>
              <a:solidFill>
                <a:srgbClr val="0F58B3"/>
              </a:solidFill>
              <a:ln>
                <a:solidFill>
                  <a:srgbClr val="0F58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Disparity Ratio</a:t>
                </a:r>
                <a:endParaRPr lang="en-US" sz="1600" dirty="0"/>
              </a:p>
            </p:txBody>
          </p:sp>
          <p:sp>
            <p:nvSpPr>
              <p:cNvPr id="41" name="Rectangle 40"/>
              <p:cNvSpPr/>
              <p:nvPr/>
            </p:nvSpPr>
            <p:spPr>
              <a:xfrm>
                <a:off x="15620185" y="21117777"/>
                <a:ext cx="2714171" cy="513260"/>
              </a:xfrm>
              <a:prstGeom prst="rect">
                <a:avLst/>
              </a:prstGeom>
              <a:solidFill>
                <a:srgbClr val="00883B"/>
              </a:solidFill>
              <a:ln>
                <a:solidFill>
                  <a:srgbClr val="0088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Years Lived with Disability</a:t>
                </a:r>
                <a:endParaRPr lang="en-US" sz="1600" dirty="0"/>
              </a:p>
            </p:txBody>
          </p:sp>
          <p:sp>
            <p:nvSpPr>
              <p:cNvPr id="42" name="Rectangle 41"/>
              <p:cNvSpPr/>
              <p:nvPr/>
            </p:nvSpPr>
            <p:spPr>
              <a:xfrm>
                <a:off x="15620185" y="21687790"/>
                <a:ext cx="2714171" cy="513260"/>
              </a:xfrm>
              <a:prstGeom prst="rect">
                <a:avLst/>
              </a:prstGeom>
              <a:solidFill>
                <a:srgbClr val="007F8D"/>
              </a:solidFill>
              <a:ln>
                <a:solidFill>
                  <a:srgbClr val="007F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Infectious Disease</a:t>
                </a:r>
                <a:endParaRPr lang="en-US" sz="1600" dirty="0"/>
              </a:p>
            </p:txBody>
          </p:sp>
        </p:grpSp>
        <p:sp>
          <p:nvSpPr>
            <p:cNvPr id="45" name="TextBox 44"/>
            <p:cNvSpPr txBox="1"/>
            <p:nvPr/>
          </p:nvSpPr>
          <p:spPr>
            <a:xfrm>
              <a:off x="14718894" y="6949065"/>
              <a:ext cx="12506632" cy="880467"/>
            </a:xfrm>
            <a:prstGeom prst="rect">
              <a:avLst/>
            </a:prstGeom>
            <a:noFill/>
          </p:spPr>
          <p:txBody>
            <a:bodyPr wrap="square" rtlCol="0">
              <a:spAutoFit/>
            </a:bodyPr>
            <a:lstStyle/>
            <a:p>
              <a:pPr algn="ctr"/>
              <a:r>
                <a:rPr lang="en-US" sz="2400" dirty="0" smtClean="0">
                  <a:solidFill>
                    <a:schemeClr val="accent1">
                      <a:lumMod val="50000"/>
                    </a:schemeClr>
                  </a:solidFill>
                </a:rPr>
                <a:t>Public health looks across multiple measures to identify significant trends and public health challenges.</a:t>
              </a:r>
              <a:endParaRPr lang="en-US" sz="2400" dirty="0">
                <a:solidFill>
                  <a:schemeClr val="accent1">
                    <a:lumMod val="50000"/>
                  </a:schemeClr>
                </a:solidFill>
              </a:endParaRPr>
            </a:p>
          </p:txBody>
        </p:sp>
      </p:grpSp>
      <p:sp>
        <p:nvSpPr>
          <p:cNvPr id="51" name="Rectangle 50"/>
          <p:cNvSpPr/>
          <p:nvPr/>
        </p:nvSpPr>
        <p:spPr>
          <a:xfrm>
            <a:off x="-1" y="21111898"/>
            <a:ext cx="12181639" cy="3321711"/>
          </a:xfrm>
          <a:prstGeom prst="rect">
            <a:avLst/>
          </a:prstGeom>
          <a:solidFill>
            <a:srgbClr val="E9F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C54F00"/>
                </a:solidFill>
              </a:rPr>
              <a:t>CDPH </a:t>
            </a:r>
            <a:r>
              <a:rPr lang="en-US" sz="3200" dirty="0">
                <a:solidFill>
                  <a:srgbClr val="C54F00"/>
                </a:solidFill>
              </a:rPr>
              <a:t>Actions/Stories - CCB </a:t>
            </a:r>
            <a:r>
              <a:rPr lang="en-US" sz="3200" dirty="0" smtClean="0">
                <a:solidFill>
                  <a:srgbClr val="C54F00"/>
                </a:solidFill>
              </a:rPr>
              <a:t>highlight</a:t>
            </a:r>
          </a:p>
          <a:p>
            <a:pPr algn="ctr"/>
            <a:r>
              <a:rPr lang="en-US" sz="2800" dirty="0" smtClean="0">
                <a:solidFill>
                  <a:schemeClr val="tx1"/>
                </a:solidFill>
              </a:rPr>
              <a:t>Information about</a:t>
            </a:r>
          </a:p>
          <a:p>
            <a:pPr algn="ctr"/>
            <a:r>
              <a:rPr lang="en-US" sz="2800" dirty="0" smtClean="0">
                <a:solidFill>
                  <a:schemeClr val="tx1"/>
                </a:solidFill>
              </a:rPr>
              <a:t>the CCB</a:t>
            </a:r>
          </a:p>
          <a:p>
            <a:pPr algn="ctr"/>
            <a:r>
              <a:rPr lang="en-US" sz="2400" dirty="0" smtClean="0">
                <a:solidFill>
                  <a:schemeClr val="tx1"/>
                </a:solidFill>
              </a:rPr>
              <a:t>This is a link to the CCB</a:t>
            </a:r>
            <a:endParaRPr lang="en-US" sz="2000" dirty="0" smtClean="0">
              <a:solidFill>
                <a:schemeClr val="tx1"/>
              </a:solidFill>
            </a:endParaRPr>
          </a:p>
          <a:p>
            <a:pPr algn="ctr"/>
            <a:endParaRPr lang="en-US" sz="3200" dirty="0" smtClean="0">
              <a:solidFill>
                <a:schemeClr val="accent2"/>
              </a:solidFill>
            </a:endParaRPr>
          </a:p>
          <a:p>
            <a:pPr algn="ctr"/>
            <a:endParaRPr lang="en-US" sz="3200" dirty="0">
              <a:solidFill>
                <a:schemeClr val="accent2"/>
              </a:solidFill>
            </a:endParaRPr>
          </a:p>
        </p:txBody>
      </p:sp>
      <p:sp>
        <p:nvSpPr>
          <p:cNvPr id="53" name="Isosceles Triangle 52"/>
          <p:cNvSpPr/>
          <p:nvPr/>
        </p:nvSpPr>
        <p:spPr>
          <a:xfrm rot="16200000">
            <a:off x="2929228" y="22527955"/>
            <a:ext cx="497378" cy="2942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Isosceles Triangle 53"/>
          <p:cNvSpPr/>
          <p:nvPr/>
        </p:nvSpPr>
        <p:spPr>
          <a:xfrm rot="5400000" flipH="1">
            <a:off x="8883046" y="22560917"/>
            <a:ext cx="497378" cy="294259"/>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61" name="Group 60"/>
          <p:cNvGrpSpPr/>
          <p:nvPr/>
        </p:nvGrpSpPr>
        <p:grpSpPr>
          <a:xfrm>
            <a:off x="5177783" y="23570253"/>
            <a:ext cx="1842981" cy="309504"/>
            <a:chOff x="-5102942" y="20359583"/>
            <a:chExt cx="1847427" cy="309504"/>
          </a:xfrm>
        </p:grpSpPr>
        <p:sp>
          <p:nvSpPr>
            <p:cNvPr id="55" name="Oval 54"/>
            <p:cNvSpPr/>
            <p:nvPr/>
          </p:nvSpPr>
          <p:spPr>
            <a:xfrm>
              <a:off x="-5102942"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4596840"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4115578"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p:cNvSpPr/>
            <p:nvPr/>
          </p:nvSpPr>
          <p:spPr>
            <a:xfrm>
              <a:off x="-3609476" y="20359583"/>
              <a:ext cx="353961" cy="30950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5053452" y="20412075"/>
              <a:ext cx="248090" cy="2045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37" name="Chart 36"/>
          <p:cNvGraphicFramePr/>
          <p:nvPr>
            <p:extLst>
              <p:ext uri="{D42A27DB-BD31-4B8C-83A1-F6EECF244321}">
                <p14:modId xmlns:p14="http://schemas.microsoft.com/office/powerpoint/2010/main" val="4097200068"/>
              </p:ext>
            </p:extLst>
          </p:nvPr>
        </p:nvGraphicFramePr>
        <p:xfrm>
          <a:off x="2424101" y="10708178"/>
          <a:ext cx="2623257" cy="284254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2" name="Chart 61"/>
          <p:cNvGraphicFramePr/>
          <p:nvPr>
            <p:extLst>
              <p:ext uri="{D42A27DB-BD31-4B8C-83A1-F6EECF244321}">
                <p14:modId xmlns:p14="http://schemas.microsoft.com/office/powerpoint/2010/main" val="333588800"/>
              </p:ext>
            </p:extLst>
          </p:nvPr>
        </p:nvGraphicFramePr>
        <p:xfrm>
          <a:off x="5219898" y="10656835"/>
          <a:ext cx="2623257" cy="292684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3" name="Chart 62"/>
          <p:cNvGraphicFramePr/>
          <p:nvPr>
            <p:extLst>
              <p:ext uri="{D42A27DB-BD31-4B8C-83A1-F6EECF244321}">
                <p14:modId xmlns:p14="http://schemas.microsoft.com/office/powerpoint/2010/main" val="2891314273"/>
              </p:ext>
            </p:extLst>
          </p:nvPr>
        </p:nvGraphicFramePr>
        <p:xfrm>
          <a:off x="7992098" y="10656836"/>
          <a:ext cx="2623257" cy="2926845"/>
        </p:xfrm>
        <a:graphic>
          <a:graphicData uri="http://schemas.openxmlformats.org/drawingml/2006/chart">
            <c:chart xmlns:c="http://schemas.openxmlformats.org/drawingml/2006/chart" xmlns:r="http://schemas.openxmlformats.org/officeDocument/2006/relationships" r:id="rId10"/>
          </a:graphicData>
        </a:graphic>
      </p:graphicFrame>
      <p:pic>
        <p:nvPicPr>
          <p:cNvPr id="43" name="Picture 42"/>
          <p:cNvPicPr>
            <a:picLocks noChangeAspect="1"/>
          </p:cNvPicPr>
          <p:nvPr/>
        </p:nvPicPr>
        <p:blipFill>
          <a:blip r:embed="rId11"/>
          <a:stretch>
            <a:fillRect/>
          </a:stretch>
        </p:blipFill>
        <p:spPr>
          <a:xfrm>
            <a:off x="723002" y="9701421"/>
            <a:ext cx="11191875" cy="885825"/>
          </a:xfrm>
          <a:prstGeom prst="rect">
            <a:avLst/>
          </a:prstGeom>
        </p:spPr>
      </p:pic>
      <p:sp>
        <p:nvSpPr>
          <p:cNvPr id="19" name="TextBox 18"/>
          <p:cNvSpPr txBox="1"/>
          <p:nvPr/>
        </p:nvSpPr>
        <p:spPr>
          <a:xfrm>
            <a:off x="12559545" y="9490543"/>
            <a:ext cx="2412991" cy="461665"/>
          </a:xfrm>
          <a:prstGeom prst="rect">
            <a:avLst/>
          </a:prstGeom>
          <a:noFill/>
        </p:spPr>
        <p:txBody>
          <a:bodyPr wrap="square" rtlCol="0">
            <a:spAutoFit/>
          </a:bodyPr>
          <a:lstStyle/>
          <a:p>
            <a:r>
              <a:rPr lang="en-US" sz="2400" b="1" dirty="0">
                <a:solidFill>
                  <a:schemeClr val="accent6"/>
                </a:solidFill>
              </a:rPr>
              <a:t>Embedded </a:t>
            </a:r>
            <a:r>
              <a:rPr lang="en-US" sz="2400" b="1" dirty="0" smtClean="0">
                <a:solidFill>
                  <a:schemeClr val="accent6"/>
                </a:solidFill>
              </a:rPr>
              <a:t>object</a:t>
            </a:r>
            <a:endParaRPr lang="en-US" sz="2400" b="1" dirty="0">
              <a:solidFill>
                <a:schemeClr val="accent6"/>
              </a:solidFill>
            </a:endParaRPr>
          </a:p>
        </p:txBody>
      </p:sp>
      <p:cxnSp>
        <p:nvCxnSpPr>
          <p:cNvPr id="67" name="Straight Connector 66"/>
          <p:cNvCxnSpPr/>
          <p:nvPr/>
        </p:nvCxnSpPr>
        <p:spPr>
          <a:xfrm flipH="1">
            <a:off x="12192000" y="9490543"/>
            <a:ext cx="29497" cy="9806514"/>
          </a:xfrm>
          <a:prstGeom prst="line">
            <a:avLst/>
          </a:prstGeom>
          <a:ln w="73025"/>
        </p:spPr>
        <p:style>
          <a:lnRef idx="3">
            <a:schemeClr val="accent6"/>
          </a:lnRef>
          <a:fillRef idx="0">
            <a:schemeClr val="accent6"/>
          </a:fillRef>
          <a:effectRef idx="2">
            <a:schemeClr val="accent6"/>
          </a:effectRef>
          <a:fontRef idx="minor">
            <a:schemeClr val="tx1"/>
          </a:fontRef>
        </p:style>
      </p:cxnSp>
      <p:sp>
        <p:nvSpPr>
          <p:cNvPr id="69" name="Rectangle 2"/>
          <p:cNvSpPr>
            <a:spLocks noChangeArrowheads="1"/>
          </p:cNvSpPr>
          <p:nvPr/>
        </p:nvSpPr>
        <p:spPr bwMode="auto">
          <a:xfrm>
            <a:off x="0" y="-17108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253615"/>
            <a:ext cx="85725" cy="85725"/>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3"/>
          <p:cNvSpPr>
            <a:spLocks noChangeArrowheads="1"/>
          </p:cNvSpPr>
          <p:nvPr/>
        </p:nvSpPr>
        <p:spPr bwMode="auto">
          <a:xfrm>
            <a:off x="1784605" y="19485592"/>
            <a:ext cx="956725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  </a:t>
            </a:r>
            <a:r>
              <a:rPr kumimoji="0" lang="en-US" altLang="en-US" sz="1200" b="0" i="0" u="none" strike="noStrike" cap="none" normalizeH="0" baseline="0" dirty="0" smtClean="0">
                <a:ln>
                  <a:noFill/>
                </a:ln>
                <a:solidFill>
                  <a:srgbClr val="E36C0A"/>
                </a:solidFill>
                <a:effectLst/>
                <a:latin typeface="+mn-lt"/>
                <a:ea typeface="Calibri" panose="020F0502020204030204" pitchFamily="34" charset="0"/>
                <a:cs typeface="Arial" panose="020B0604020202020204" pitchFamily="34" charset="0"/>
              </a:rPr>
              <a:t>Data Sources</a:t>
            </a:r>
            <a:endParaRPr kumimoji="0" lang="en-US" alt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Number of Deaths , Years of Life Lost.  Percent Increase and disparity Ratio: Fusion Center analysis prepared using CDPH Vital Statistics Death Data Files, 2007-2017. </a:t>
            </a:r>
            <a:r>
              <a:rPr kumimoji="0" lang="en-US" altLang="en-US" sz="1200" b="0" i="0" u="sng" strike="noStrike" cap="none" normalizeH="0" baseline="0" dirty="0" smtClean="0">
                <a:ln>
                  <a:noFill/>
                </a:ln>
                <a:solidFill>
                  <a:srgbClr val="0000FF"/>
                </a:solidFill>
                <a:effectLst/>
                <a:latin typeface="+mn-lt"/>
                <a:ea typeface="Calibri" panose="020F0502020204030204" pitchFamily="34" charset="0"/>
                <a:cs typeface="Arial" panose="020B0604020202020204" pitchFamily="34" charset="0"/>
                <a:hlinkClick r:id="rId13"/>
              </a:rPr>
              <a:t>www.cdph.ca.gov/Programs/CHSI/Pages/Data-andStatistics-.aspx</a:t>
            </a:r>
            <a:endParaRPr kumimoji="0" lang="en-US" alt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Years Lived With disability: Institute for health Metrics and Evaluation (IHME). CBD Compare Seattle, WA: IHME. University of Washington. 2015. vizhub.healthdata.org/</a:t>
            </a:r>
            <a:r>
              <a:rPr kumimoji="0" lang="en-US" altLang="en-US" sz="1200" b="0" i="0" u="none" strike="noStrike" cap="none" normalizeH="0" baseline="0" dirty="0" err="1" smtClean="0">
                <a:ln>
                  <a:noFill/>
                </a:ln>
                <a:solidFill>
                  <a:schemeClr val="tx1"/>
                </a:solidFill>
                <a:effectLst/>
                <a:latin typeface="+mn-lt"/>
                <a:ea typeface="Calibri" panose="020F0502020204030204" pitchFamily="34" charset="0"/>
                <a:cs typeface="Arial" panose="020B0604020202020204" pitchFamily="34" charset="0"/>
              </a:rPr>
              <a:t>gbdcompare</a:t>
            </a:r>
            <a:r>
              <a:rPr kumimoji="0" lang="en-US" altLang="en-US" sz="1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 </a:t>
            </a:r>
            <a:endParaRPr kumimoji="0" lang="en-US" altLang="en-US" sz="1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mn-lt"/>
                <a:ea typeface="Calibri" panose="020F0502020204030204" pitchFamily="34" charset="0"/>
                <a:cs typeface="Arial" panose="020B0604020202020204" pitchFamily="34" charset="0"/>
              </a:rPr>
              <a:t>Infectious disease Center for Infectious Diseases, California Department of Public Health. www.cdph.ca.gov/Programs/CID/Pages/CID.aspx</a:t>
            </a:r>
            <a:endParaRPr kumimoji="0" lang="en-US" altLang="en-US" sz="4000" b="0" i="0" u="none" strike="noStrike" cap="none" normalizeH="0" baseline="0" dirty="0" smtClean="0">
              <a:ln>
                <a:noFill/>
              </a:ln>
              <a:solidFill>
                <a:schemeClr val="tx1"/>
              </a:solidFill>
              <a:effectLst/>
              <a:latin typeface="+mn-lt"/>
            </a:endParaRPr>
          </a:p>
        </p:txBody>
      </p:sp>
      <p:pic>
        <p:nvPicPr>
          <p:cNvPr id="72" name="Picture 71"/>
          <p:cNvPicPr/>
          <p:nvPr/>
        </p:nvPicPr>
        <p:blipFill>
          <a:blip r:embed="rId12"/>
          <a:stretch>
            <a:fillRect/>
          </a:stretch>
        </p:blipFill>
        <p:spPr>
          <a:xfrm>
            <a:off x="1782278" y="19350455"/>
            <a:ext cx="238073" cy="171142"/>
          </a:xfrm>
          <a:prstGeom prst="rect">
            <a:avLst/>
          </a:prstGeom>
        </p:spPr>
      </p:pic>
      <p:sp>
        <p:nvSpPr>
          <p:cNvPr id="56" name="Right Arrow 55"/>
          <p:cNvSpPr/>
          <p:nvPr/>
        </p:nvSpPr>
        <p:spPr>
          <a:xfrm>
            <a:off x="-1915889" y="6633674"/>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64" name="Right Arrow 63"/>
          <p:cNvSpPr/>
          <p:nvPr/>
        </p:nvSpPr>
        <p:spPr>
          <a:xfrm>
            <a:off x="-1915889" y="14594374"/>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5</a:t>
            </a:r>
            <a:endParaRPr lang="en-US" dirty="0"/>
          </a:p>
        </p:txBody>
      </p:sp>
      <p:sp>
        <p:nvSpPr>
          <p:cNvPr id="66" name="Right Arrow 65"/>
          <p:cNvSpPr/>
          <p:nvPr/>
        </p:nvSpPr>
        <p:spPr>
          <a:xfrm flipH="1">
            <a:off x="12426195" y="9634746"/>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3, 4</a:t>
            </a:r>
            <a:endParaRPr lang="en-US" dirty="0"/>
          </a:p>
        </p:txBody>
      </p:sp>
      <p:sp>
        <p:nvSpPr>
          <p:cNvPr id="68" name="Right Arrow 67"/>
          <p:cNvSpPr/>
          <p:nvPr/>
        </p:nvSpPr>
        <p:spPr>
          <a:xfrm>
            <a:off x="-1915890" y="17692768"/>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4</a:t>
            </a:r>
            <a:endParaRPr lang="en-US" dirty="0"/>
          </a:p>
        </p:txBody>
      </p:sp>
      <p:sp>
        <p:nvSpPr>
          <p:cNvPr id="71" name="Right Arrow 70"/>
          <p:cNvSpPr/>
          <p:nvPr/>
        </p:nvSpPr>
        <p:spPr>
          <a:xfrm>
            <a:off x="-1915891" y="22116891"/>
            <a:ext cx="1480457" cy="1311723"/>
          </a:xfrm>
          <a:prstGeom prst="rightArrow">
            <a:avLst/>
          </a:prstGeom>
          <a:solidFill>
            <a:srgbClr val="FF5050"/>
          </a:solidFill>
          <a:ln>
            <a:solidFill>
              <a:srgbClr val="B4202B"/>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a:t>
            </a:r>
            <a:endParaRPr lang="en-US" dirty="0"/>
          </a:p>
        </p:txBody>
      </p:sp>
    </p:spTree>
    <p:extLst>
      <p:ext uri="{BB962C8B-B14F-4D97-AF65-F5344CB8AC3E}">
        <p14:creationId xmlns:p14="http://schemas.microsoft.com/office/powerpoint/2010/main" val="1010881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492</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Company>CDPH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Hicks, Benjamin@CDPH</dc:creator>
  <cp:lastModifiedBy>Hicks, Benjamin@CDPH</cp:lastModifiedBy>
  <cp:revision>54</cp:revision>
  <dcterms:created xsi:type="dcterms:W3CDTF">2019-07-09T20:55:46Z</dcterms:created>
  <dcterms:modified xsi:type="dcterms:W3CDTF">2019-08-28T16:02:18Z</dcterms:modified>
</cp:coreProperties>
</file>