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71" r:id="rId4"/>
    <p:sldId id="266" r:id="rId5"/>
    <p:sldId id="267" r:id="rId6"/>
    <p:sldId id="270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0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411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9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65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148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1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19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8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72DE6-5384-4309-B4C9-3B21B4830FF8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D2B3BB-9D27-48CF-BE84-2C4A3B00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0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5141" y="2374900"/>
            <a:ext cx="8915672" cy="3914388"/>
          </a:xfrm>
        </p:spPr>
        <p:txBody>
          <a:bodyPr>
            <a:normAutofit/>
          </a:bodyPr>
          <a:lstStyle/>
          <a:p>
            <a:r>
              <a:rPr lang="en-IN" sz="3300" b="1" dirty="0" smtClean="0"/>
              <a:t>COLOR BALANCE AND FUSION FOR UNDERWATER IMAGE ENHANCEMENT</a:t>
            </a:r>
          </a:p>
          <a:p>
            <a:endParaRPr lang="en-IN" sz="3200" b="1" dirty="0" smtClean="0"/>
          </a:p>
          <a:p>
            <a:endParaRPr lang="en-IN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GUIDE</a:t>
            </a:r>
          </a:p>
          <a:p>
            <a:r>
              <a:rPr lang="en-IN" b="1" dirty="0" smtClean="0"/>
              <a:t>PROF.NATHEERA BEEVI.M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                                                                        THASLIMA LATIF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                                                                                S6 MCA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190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25" y="649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INTRODUCTION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600" y="1816100"/>
            <a:ext cx="9829800" cy="411480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Clr>
                <a:srgbClr val="4A66AC"/>
              </a:buClr>
              <a:buNone/>
            </a:pPr>
            <a:r>
              <a:rPr lang="en-IN" sz="2000" b="1" dirty="0" smtClean="0">
                <a:solidFill>
                  <a:schemeClr val="tx1"/>
                </a:solidFill>
              </a:rPr>
              <a:t> Introducing  </a:t>
            </a:r>
            <a:r>
              <a:rPr lang="en-IN" sz="2000" b="1" dirty="0">
                <a:solidFill>
                  <a:schemeClr val="tx1"/>
                </a:solidFill>
              </a:rPr>
              <a:t>an effective technique to enhance </a:t>
            </a:r>
            <a:r>
              <a:rPr lang="en-IN" sz="2000" b="1" dirty="0" smtClean="0">
                <a:solidFill>
                  <a:schemeClr val="tx1"/>
                </a:solidFill>
              </a:rPr>
              <a:t>the images captured underwater </a:t>
            </a:r>
            <a:r>
              <a:rPr lang="en-IN" sz="2000" b="1" dirty="0">
                <a:solidFill>
                  <a:schemeClr val="tx1"/>
                </a:solidFill>
              </a:rPr>
              <a:t>and degraded due to the </a:t>
            </a:r>
            <a:r>
              <a:rPr lang="en-IN" sz="2000" b="1" dirty="0" smtClean="0">
                <a:solidFill>
                  <a:schemeClr val="tx1"/>
                </a:solidFill>
              </a:rPr>
              <a:t>medium </a:t>
            </a:r>
            <a:r>
              <a:rPr lang="en-IN" sz="2000" b="1" dirty="0">
                <a:solidFill>
                  <a:schemeClr val="tx1"/>
                </a:solidFill>
              </a:rPr>
              <a:t>scattering and </a:t>
            </a:r>
            <a:r>
              <a:rPr lang="en-IN" sz="2000" b="1" dirty="0" smtClean="0">
                <a:solidFill>
                  <a:schemeClr val="tx1"/>
                </a:solidFill>
              </a:rPr>
              <a:t>absorption. </a:t>
            </a:r>
            <a:r>
              <a:rPr lang="en-IN" sz="2000" b="1" dirty="0">
                <a:solidFill>
                  <a:schemeClr val="tx1"/>
                </a:solidFill>
              </a:rPr>
              <a:t>It builds on </a:t>
            </a:r>
            <a:r>
              <a:rPr lang="en-IN" sz="2000" b="1" dirty="0" smtClean="0">
                <a:solidFill>
                  <a:schemeClr val="tx1"/>
                </a:solidFill>
              </a:rPr>
              <a:t>the blending </a:t>
            </a:r>
            <a:r>
              <a:rPr lang="en-IN" sz="2000" b="1" dirty="0">
                <a:solidFill>
                  <a:schemeClr val="tx1"/>
                </a:solidFill>
              </a:rPr>
              <a:t>of two images that are directly derived </a:t>
            </a:r>
            <a:r>
              <a:rPr lang="en-IN" sz="2000" b="1" dirty="0" smtClean="0">
                <a:solidFill>
                  <a:schemeClr val="tx1"/>
                </a:solidFill>
              </a:rPr>
              <a:t>from a color compensated and </a:t>
            </a:r>
            <a:r>
              <a:rPr lang="en-IN" sz="2000" b="1" dirty="0">
                <a:solidFill>
                  <a:schemeClr val="tx1"/>
                </a:solidFill>
              </a:rPr>
              <a:t>white-balanced version of the original </a:t>
            </a:r>
            <a:r>
              <a:rPr lang="en-IN" sz="2000" b="1" dirty="0" smtClean="0">
                <a:solidFill>
                  <a:schemeClr val="tx1"/>
                </a:solidFill>
              </a:rPr>
              <a:t>degraded image</a:t>
            </a:r>
            <a:r>
              <a:rPr lang="en-IN" sz="2000" b="1" dirty="0">
                <a:solidFill>
                  <a:schemeClr val="tx1"/>
                </a:solidFill>
              </a:rPr>
              <a:t>. The two images to fusion, as well as their associated weight maps, are defined to promote the transfer of edges and </a:t>
            </a:r>
            <a:r>
              <a:rPr lang="en-IN" sz="2000" b="1" dirty="0" smtClean="0">
                <a:solidFill>
                  <a:schemeClr val="tx1"/>
                </a:solidFill>
              </a:rPr>
              <a:t>color contrast </a:t>
            </a:r>
            <a:r>
              <a:rPr lang="en-IN" sz="2000" b="1" dirty="0">
                <a:solidFill>
                  <a:schemeClr val="tx1"/>
                </a:solidFill>
              </a:rPr>
              <a:t>to the output </a:t>
            </a:r>
            <a:r>
              <a:rPr lang="en-IN" sz="2000" b="1" dirty="0" smtClean="0">
                <a:solidFill>
                  <a:schemeClr val="tx1"/>
                </a:solidFill>
              </a:rPr>
              <a:t>image.</a:t>
            </a:r>
          </a:p>
          <a:p>
            <a:pPr marL="0" lvl="0" indent="0">
              <a:lnSpc>
                <a:spcPct val="150000"/>
              </a:lnSpc>
              <a:buClr>
                <a:srgbClr val="4A66AC"/>
              </a:buClr>
              <a:buNone/>
            </a:pPr>
            <a:endParaRPr lang="en-IN" sz="2000" b="1" spc="100" dirty="0" smtClean="0">
              <a:solidFill>
                <a:schemeClr val="tx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061" y="423388"/>
            <a:ext cx="8911687" cy="1280890"/>
          </a:xfrm>
        </p:spPr>
        <p:txBody>
          <a:bodyPr/>
          <a:lstStyle/>
          <a:p>
            <a:pPr algn="ctr"/>
            <a:r>
              <a:rPr lang="en-IN" b="1" u="sng" dirty="0" smtClean="0"/>
              <a:t>PHASES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02" y="1980456"/>
            <a:ext cx="6354434" cy="3178098"/>
          </a:xfrm>
        </p:spPr>
      </p:pic>
    </p:spTree>
    <p:extLst>
      <p:ext uri="{BB962C8B-B14F-4D97-AF65-F5344CB8AC3E}">
        <p14:creationId xmlns:p14="http://schemas.microsoft.com/office/powerpoint/2010/main" val="50541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TECHNIQUES USED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WHITE BALANCING </a:t>
            </a:r>
          </a:p>
          <a:p>
            <a:pPr marL="0" indent="0">
              <a:buNone/>
            </a:pPr>
            <a:r>
              <a:rPr lang="en-IN" sz="2800" b="1" dirty="0" smtClean="0">
                <a:latin typeface="Arial Black" panose="020B0A04020102020204" pitchFamily="34" charset="0"/>
              </a:rPr>
              <a:t>   IMAGE FUSION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7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WHITE BALANCING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White-balancing aims at improving the image aspect, </a:t>
            </a:r>
            <a:r>
              <a:rPr lang="en-IN" sz="2400" dirty="0" smtClean="0">
                <a:latin typeface="Arial Rounded MT Bold" panose="020F0704030504030204" pitchFamily="34" charset="0"/>
              </a:rPr>
              <a:t>primarily</a:t>
            </a:r>
            <a:r>
              <a:rPr lang="en-IN" sz="2400" dirty="0">
                <a:latin typeface="Arial Rounded MT Bold" panose="020F0704030504030204" pitchFamily="34" charset="0"/>
              </a:rPr>
              <a:t> </a:t>
            </a:r>
            <a:r>
              <a:rPr lang="en-IN" sz="2400" dirty="0" smtClean="0">
                <a:latin typeface="Arial Rounded MT Bold" panose="020F0704030504030204" pitchFamily="34" charset="0"/>
              </a:rPr>
              <a:t>by </a:t>
            </a:r>
            <a:r>
              <a:rPr lang="en-IN" sz="2400" dirty="0">
                <a:latin typeface="Arial Rounded MT Bold" panose="020F0704030504030204" pitchFamily="34" charset="0"/>
              </a:rPr>
              <a:t>removing the undesired color castings due to </a:t>
            </a:r>
            <a:r>
              <a:rPr lang="en-IN" sz="2400" dirty="0" smtClean="0">
                <a:latin typeface="Arial Rounded MT Bold" panose="020F0704030504030204" pitchFamily="34" charset="0"/>
              </a:rPr>
              <a:t>various illumination </a:t>
            </a:r>
            <a:r>
              <a:rPr lang="en-IN" sz="2400" dirty="0">
                <a:latin typeface="Arial Rounded MT Bold" panose="020F0704030504030204" pitchFamily="34" charset="0"/>
              </a:rPr>
              <a:t>or medium attenuation </a:t>
            </a:r>
            <a:r>
              <a:rPr lang="en-IN" sz="2400" dirty="0" smtClean="0">
                <a:latin typeface="Arial Rounded MT Bold" panose="020F0704030504030204" pitchFamily="34" charset="0"/>
              </a:rPr>
              <a:t>properties.</a:t>
            </a:r>
          </a:p>
          <a:p>
            <a:r>
              <a:rPr lang="en-IN" sz="2400" dirty="0" smtClean="0">
                <a:latin typeface="Arial Rounded MT Bold" panose="020F0704030504030204" pitchFamily="34" charset="0"/>
              </a:rPr>
              <a:t>Achieved by using </a:t>
            </a:r>
            <a:r>
              <a:rPr lang="en-IN" sz="2400" u="sng" dirty="0" err="1" smtClean="0">
                <a:latin typeface="Arial Rounded MT Bold" panose="020F0704030504030204" pitchFamily="34" charset="0"/>
              </a:rPr>
              <a:t>Color</a:t>
            </a:r>
            <a:r>
              <a:rPr lang="en-IN" sz="2400" u="sng" dirty="0" smtClean="0">
                <a:latin typeface="Arial Rounded MT Bold" panose="020F0704030504030204" pitchFamily="34" charset="0"/>
              </a:rPr>
              <a:t> correction</a:t>
            </a:r>
            <a:r>
              <a:rPr lang="en-IN" sz="2400" dirty="0" smtClean="0">
                <a:latin typeface="Arial Rounded MT Bold" panose="020F0704030504030204" pitchFamily="34" charset="0"/>
              </a:rPr>
              <a:t> and </a:t>
            </a:r>
            <a:r>
              <a:rPr lang="en-IN" sz="2400" u="sng" dirty="0" err="1" smtClean="0">
                <a:latin typeface="Arial Rounded MT Bold" panose="020F0704030504030204" pitchFamily="34" charset="0"/>
              </a:rPr>
              <a:t>Gray</a:t>
            </a:r>
            <a:r>
              <a:rPr lang="en-IN" sz="2400" u="sng" dirty="0" smtClean="0">
                <a:latin typeface="Arial Rounded MT Bold" panose="020F0704030504030204" pitchFamily="34" charset="0"/>
              </a:rPr>
              <a:t> World Algorithm</a:t>
            </a:r>
          </a:p>
          <a:p>
            <a:pPr marL="0" indent="0">
              <a:buNone/>
            </a:pP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WHITE BALANCING OUTPUT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6" y="1905000"/>
            <a:ext cx="7941749" cy="3715292"/>
          </a:xfrm>
        </p:spPr>
      </p:pic>
    </p:spTree>
    <p:extLst>
      <p:ext uri="{BB962C8B-B14F-4D97-AF65-F5344CB8AC3E}">
        <p14:creationId xmlns:p14="http://schemas.microsoft.com/office/powerpoint/2010/main" val="41536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TOOLS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Language</a:t>
            </a:r>
            <a:r>
              <a:rPr lang="en-IN" dirty="0" smtClean="0"/>
              <a:t>    :    </a:t>
            </a:r>
            <a:r>
              <a:rPr lang="en-IN" b="1" dirty="0" smtClean="0"/>
              <a:t>Python</a:t>
            </a:r>
          </a:p>
          <a:p>
            <a:r>
              <a:rPr lang="en-IN" b="1" dirty="0" smtClean="0"/>
              <a:t>IDE    </a:t>
            </a:r>
            <a:r>
              <a:rPr lang="en-IN" dirty="0" smtClean="0"/>
              <a:t>             :    </a:t>
            </a:r>
            <a:r>
              <a:rPr lang="en-IN" b="1" dirty="0" smtClean="0"/>
              <a:t>PyCharm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u="sng" dirty="0" smtClean="0"/>
              <a:t>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0100" y="14859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algn="ctr"/>
            <a:r>
              <a:rPr lang="en-IN" dirty="0" smtClean="0"/>
              <a:t>		</a:t>
            </a:r>
            <a:r>
              <a:rPr lang="en-IN" sz="3600" b="1" dirty="0" smtClean="0"/>
              <a:t>THANK YOU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086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833</TotalTime>
  <Words>149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Rounded MT Bold</vt:lpstr>
      <vt:lpstr>Century Gothic</vt:lpstr>
      <vt:lpstr>Georgia</vt:lpstr>
      <vt:lpstr>Times New Roman</vt:lpstr>
      <vt:lpstr>Wingdings</vt:lpstr>
      <vt:lpstr>Wingdings 3</vt:lpstr>
      <vt:lpstr>Wisp</vt:lpstr>
      <vt:lpstr>PowerPoint Presentation</vt:lpstr>
      <vt:lpstr>INTRODUCTION</vt:lpstr>
      <vt:lpstr>PHASES</vt:lpstr>
      <vt:lpstr>TECHNIQUES USED</vt:lpstr>
      <vt:lpstr>WHITE BALANCING</vt:lpstr>
      <vt:lpstr>WHITE BALANCING OUTPUT</vt:lpstr>
      <vt:lpstr>TOOLS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Thaslima Latheef</dc:creator>
  <cp:lastModifiedBy>Thaslima Latheef</cp:lastModifiedBy>
  <cp:revision>58</cp:revision>
  <dcterms:created xsi:type="dcterms:W3CDTF">2018-07-24T14:40:44Z</dcterms:created>
  <dcterms:modified xsi:type="dcterms:W3CDTF">2019-03-19T05:13:22Z</dcterms:modified>
</cp:coreProperties>
</file>