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sldIdLst>
    <p:sldId id="256" r:id="rId2"/>
    <p:sldId id="257" r:id="rId3"/>
    <p:sldId id="259" r:id="rId4"/>
    <p:sldId id="260" r:id="rId5"/>
    <p:sldId id="269" r:id="rId6"/>
    <p:sldId id="270" r:id="rId7"/>
    <p:sldId id="271" r:id="rId8"/>
    <p:sldId id="272" r:id="rId9"/>
    <p:sldId id="267" r:id="rId10"/>
    <p:sldId id="268" r:id="rId1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haz.p.p@gmail.co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89459" autoAdjust="0"/>
  </p:normalViewPr>
  <p:slideViewPr>
    <p:cSldViewPr snapToGrid="0">
      <p:cViewPr varScale="1">
        <p:scale>
          <a:sx n="78" d="100"/>
          <a:sy n="78" d="100"/>
        </p:scale>
        <p:origin x="762"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3-16T10:44:14.691" idx="1">
    <p:pos x="6000" y="0"/>
    <p:text>Muhammed Nihaz p p</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3007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8012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89026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21994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8336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3/19/2019</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09499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3/19/2019</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08289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01541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59071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94943" y="453339"/>
            <a:ext cx="7354112" cy="185673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4367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966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7074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8057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4799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3/19/2019</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9139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3/19/2019</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8835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3/19/2019</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658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2248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3/19/2019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217097717"/>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Big_O_not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
        <p:cNvGrpSpPr/>
        <p:nvPr/>
      </p:nvGrpSpPr>
      <p:grpSpPr>
        <a:xfrm>
          <a:off x="0" y="0"/>
          <a:ext cx="0" cy="0"/>
          <a:chOff x="0" y="0"/>
          <a:chExt cx="0" cy="0"/>
        </a:xfrm>
      </p:grpSpPr>
      <p:sp>
        <p:nvSpPr>
          <p:cNvPr id="10" name="Google Shape;10;p1"/>
          <p:cNvSpPr txBox="1"/>
          <p:nvPr/>
        </p:nvSpPr>
        <p:spPr>
          <a:xfrm>
            <a:off x="899566" y="453339"/>
            <a:ext cx="7349400" cy="1860746"/>
          </a:xfrm>
          <a:prstGeom prst="rect">
            <a:avLst/>
          </a:prstGeom>
          <a:noFill/>
          <a:ln>
            <a:noFill/>
          </a:ln>
        </p:spPr>
        <p:txBody>
          <a:bodyPr spcFirstLastPara="1" wrap="square" lIns="0" tIns="13950" rIns="0" bIns="0" anchor="t" anchorCtr="0">
            <a:spAutoFit/>
          </a:bodyPr>
          <a:lstStyle/>
          <a:p>
            <a:pPr marL="12700" marR="5080" lvl="0" algn="ctr"/>
            <a:r>
              <a:rPr lang="en-US" sz="4000" dirty="0" smtClean="0">
                <a:latin typeface="Times New Roman"/>
                <a:ea typeface="Times New Roman"/>
                <a:cs typeface="Times New Roman"/>
                <a:sym typeface="Times New Roman"/>
              </a:rPr>
              <a:t>IMPLEMENTING MERKLE TREE USING RANK BALANCED TREE</a:t>
            </a:r>
            <a:endParaRPr lang="en-US" sz="4000" b="0" i="0" u="none" strike="noStrike" cap="none" dirty="0" smtClean="0">
              <a:latin typeface="Times New Roman"/>
              <a:ea typeface="Times New Roman"/>
              <a:cs typeface="Times New Roman"/>
              <a:sym typeface="Times New Roman"/>
            </a:endParaRPr>
          </a:p>
        </p:txBody>
      </p:sp>
      <p:sp>
        <p:nvSpPr>
          <p:cNvPr id="11" name="Google Shape;11;p1"/>
          <p:cNvSpPr txBox="1"/>
          <p:nvPr/>
        </p:nvSpPr>
        <p:spPr>
          <a:xfrm>
            <a:off x="3978377" y="5001300"/>
            <a:ext cx="7315200" cy="185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600" dirty="0" smtClean="0">
                <a:solidFill>
                  <a:schemeClr val="tx1"/>
                </a:solidFill>
              </a:rPr>
              <a:t>MUHAMMED RISHAL </a:t>
            </a:r>
            <a:r>
              <a:rPr lang="en-US" sz="2600" dirty="0" smtClean="0">
                <a:solidFill>
                  <a:schemeClr val="tx1"/>
                </a:solidFill>
              </a:rPr>
              <a:t>P.K.</a:t>
            </a:r>
            <a:endParaRPr sz="2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2562694" y="2589576"/>
            <a:ext cx="5174100" cy="5661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77272" y="480453"/>
            <a:ext cx="3717000" cy="958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17" name="Google Shape;17;p3"/>
          <p:cNvSpPr txBox="1"/>
          <p:nvPr/>
        </p:nvSpPr>
        <p:spPr>
          <a:xfrm>
            <a:off x="144379" y="1323474"/>
            <a:ext cx="8262665" cy="7954090"/>
          </a:xfrm>
          <a:prstGeom prst="rect">
            <a:avLst/>
          </a:prstGeom>
          <a:noFill/>
          <a:ln>
            <a:noFill/>
          </a:ln>
        </p:spPr>
        <p:txBody>
          <a:bodyPr spcFirstLastPara="1" wrap="square" lIns="0" tIns="13325" rIns="0" bIns="0" anchor="t" anchorCtr="0">
            <a:spAutoFit/>
          </a:bodyPr>
          <a:lstStyle/>
          <a:p>
            <a:pPr marL="356870" marR="5080" lvl="0" indent="-344805">
              <a:buSzPts val="2200"/>
              <a:buFont typeface="Arial"/>
              <a:buChar char="•"/>
            </a:pPr>
            <a:r>
              <a:rPr lang="en-IN" sz="3600" dirty="0"/>
              <a:t>Binary Search </a:t>
            </a:r>
            <a:r>
              <a:rPr lang="en-IN" sz="3600" dirty="0" smtClean="0"/>
              <a:t>Tree</a:t>
            </a:r>
          </a:p>
          <a:p>
            <a:pPr marL="356870" marR="5080" lvl="0" indent="-344805">
              <a:buSzPts val="2200"/>
              <a:buFont typeface="Arial"/>
              <a:buChar char="•"/>
            </a:pPr>
            <a:endParaRPr lang="en-IN" dirty="0"/>
          </a:p>
          <a:p>
            <a:pPr fontAlgn="base"/>
            <a:r>
              <a:rPr lang="en-IN" b="1" dirty="0"/>
              <a:t>Binary Search Tree</a:t>
            </a:r>
            <a:r>
              <a:rPr lang="en-IN" dirty="0"/>
              <a:t> is a node-based binary tree data structure which has the following properties:</a:t>
            </a:r>
          </a:p>
          <a:p>
            <a:pPr fontAlgn="base"/>
            <a:r>
              <a:rPr lang="en-IN" dirty="0"/>
              <a:t>The left subtree of a node contains only nodes with keys lesser than the node’s key.</a:t>
            </a:r>
          </a:p>
          <a:p>
            <a:pPr fontAlgn="base"/>
            <a:r>
              <a:rPr lang="en-IN" dirty="0"/>
              <a:t>The right subtree of a node contains only nodes with keys greater than the node’s key.</a:t>
            </a:r>
          </a:p>
          <a:p>
            <a:pPr fontAlgn="base"/>
            <a:r>
              <a:rPr lang="en-IN" dirty="0"/>
              <a:t>The left and right subtree each must also be a binary search tree</a:t>
            </a:r>
            <a:r>
              <a:rPr lang="en-IN" dirty="0" smtClean="0"/>
              <a:t>.</a:t>
            </a:r>
          </a:p>
          <a:p>
            <a:pPr fontAlgn="base"/>
            <a:endParaRPr lang="en-IN" dirty="0"/>
          </a:p>
          <a:p>
            <a:pPr fontAlgn="base"/>
            <a:endParaRPr lang="en-IN" dirty="0"/>
          </a:p>
          <a:p>
            <a:r>
              <a:rPr lang="en-IN" sz="3600" dirty="0"/>
              <a:t/>
            </a:r>
            <a:br>
              <a:rPr lang="en-IN" sz="3600" dirty="0"/>
            </a:br>
            <a:endParaRPr lang="en-IN" sz="3600" dirty="0" smtClean="0"/>
          </a:p>
          <a:p>
            <a:pPr marL="356870" marR="5080" lvl="0" indent="-344805">
              <a:buSzPts val="2200"/>
              <a:buFont typeface="Arial"/>
              <a:buChar char="•"/>
            </a:pPr>
            <a:endParaRPr lang="en-IN" sz="2200" b="0" i="0" u="none" strike="noStrike" cap="none" dirty="0">
              <a:latin typeface="Times New Roman"/>
              <a:ea typeface="Times New Roman"/>
              <a:cs typeface="Times New Roman"/>
              <a:sym typeface="Times New Roman"/>
            </a:endParaRPr>
          </a:p>
          <a:p>
            <a:pPr marL="356870" marR="5080" lvl="0" indent="-344805">
              <a:buSzPts val="2200"/>
              <a:buFont typeface="Arial"/>
              <a:buChar char="•"/>
            </a:pPr>
            <a:endParaRPr lang="en-IN" sz="2200" dirty="0" smtClean="0">
              <a:latin typeface="Times New Roman"/>
              <a:ea typeface="Times New Roman"/>
              <a:cs typeface="Times New Roman"/>
              <a:sym typeface="Times New Roman"/>
            </a:endParaRPr>
          </a:p>
          <a:p>
            <a:pPr marL="356870" marR="5080" lvl="0" indent="-344805">
              <a:buSzPts val="2200"/>
              <a:buFont typeface="Arial"/>
              <a:buChar char="•"/>
            </a:pPr>
            <a:endParaRPr lang="en-IN" sz="2200" b="0" i="0" u="none" strike="noStrike" cap="none" dirty="0">
              <a:latin typeface="Times New Roman"/>
              <a:ea typeface="Times New Roman"/>
              <a:cs typeface="Times New Roman"/>
              <a:sym typeface="Times New Roman"/>
            </a:endParaRPr>
          </a:p>
          <a:p>
            <a:pPr marL="356870" marR="5080" lvl="0" indent="-344805">
              <a:buSzPts val="2200"/>
              <a:buFont typeface="Arial"/>
              <a:buChar char="•"/>
            </a:pPr>
            <a:endParaRPr lang="en-IN" sz="2200" dirty="0" smtClean="0">
              <a:latin typeface="Times New Roman"/>
              <a:ea typeface="Times New Roman"/>
              <a:cs typeface="Times New Roman"/>
              <a:sym typeface="Times New Roman"/>
            </a:endParaRPr>
          </a:p>
          <a:p>
            <a:pPr marL="356870" marR="5080" lvl="0" indent="-344805">
              <a:buSzPts val="2200"/>
              <a:buFont typeface="Arial"/>
              <a:buChar char="•"/>
            </a:pPr>
            <a:endParaRPr lang="en-IN" sz="2200" b="0" i="0" u="none" strike="noStrike" cap="none" dirty="0">
              <a:latin typeface="Times New Roman"/>
              <a:ea typeface="Times New Roman"/>
              <a:cs typeface="Times New Roman"/>
              <a:sym typeface="Times New Roman"/>
            </a:endParaRPr>
          </a:p>
          <a:p>
            <a:pPr marL="356870" marR="5080" lvl="0" indent="-344805">
              <a:buSzPts val="2200"/>
              <a:buFont typeface="Arial"/>
              <a:buChar char="•"/>
            </a:pPr>
            <a:endParaRPr lang="en-IN" sz="2200" dirty="0" smtClean="0">
              <a:latin typeface="Times New Roman"/>
              <a:ea typeface="Times New Roman"/>
              <a:cs typeface="Times New Roman"/>
              <a:sym typeface="Times New Roman"/>
            </a:endParaRPr>
          </a:p>
          <a:p>
            <a:pPr marL="356870" marR="5080" lvl="0" indent="-344805">
              <a:buSzPts val="2200"/>
              <a:buFont typeface="Arial"/>
              <a:buChar char="•"/>
            </a:pPr>
            <a:endParaRPr lang="en-IN" sz="2200" b="0" i="0" u="none" strike="noStrike" cap="none" dirty="0">
              <a:latin typeface="Times New Roman"/>
              <a:ea typeface="Times New Roman"/>
              <a:cs typeface="Times New Roman"/>
              <a:sym typeface="Times New Roman"/>
            </a:endParaRPr>
          </a:p>
          <a:p>
            <a:pPr marL="356870" marR="5080" lvl="0" indent="-344805">
              <a:buSzPts val="2200"/>
              <a:buFont typeface="Arial"/>
              <a:buChar char="•"/>
            </a:pPr>
            <a:endParaRPr lang="en-IN" sz="2200" dirty="0" smtClean="0">
              <a:latin typeface="Times New Roman"/>
              <a:ea typeface="Times New Roman"/>
              <a:cs typeface="Times New Roman"/>
              <a:sym typeface="Times New Roman"/>
            </a:endParaRPr>
          </a:p>
          <a:p>
            <a:pPr marL="356870" marR="5080" lvl="0" indent="-344805">
              <a:buSzPts val="2200"/>
              <a:buFont typeface="Arial"/>
              <a:buChar char="•"/>
            </a:pPr>
            <a:endParaRPr lang="en-IN" sz="2200" b="0" i="0" u="none" strike="noStrike" cap="none" dirty="0">
              <a:latin typeface="Times New Roman"/>
              <a:ea typeface="Times New Roman"/>
              <a:cs typeface="Times New Roman"/>
              <a:sym typeface="Times New Roman"/>
            </a:endParaRPr>
          </a:p>
          <a:p>
            <a:pPr marL="356870" marR="5080" lvl="0" indent="-344805">
              <a:buSzPts val="2200"/>
              <a:buFont typeface="Arial"/>
              <a:buChar char="•"/>
            </a:pPr>
            <a:endParaRPr lang="en-IN" sz="2200" dirty="0" smtClean="0">
              <a:latin typeface="Times New Roman"/>
              <a:ea typeface="Times New Roman"/>
              <a:cs typeface="Times New Roman"/>
              <a:sym typeface="Times New Roman"/>
            </a:endParaRPr>
          </a:p>
          <a:p>
            <a:pPr marL="356870" marR="5080" lvl="0" indent="-344805">
              <a:buSzPts val="2200"/>
              <a:buFont typeface="Arial"/>
              <a:buChar char="•"/>
            </a:pPr>
            <a:endParaRPr lang="en-IN" sz="2200" b="0" i="0" u="none" strike="noStrike" cap="none" dirty="0">
              <a:latin typeface="Times New Roman"/>
              <a:ea typeface="Times New Roman"/>
              <a:cs typeface="Times New Roman"/>
              <a:sym typeface="Times New Roman"/>
            </a:endParaRPr>
          </a:p>
          <a:p>
            <a:pPr marL="356870" marR="5080" lvl="0" indent="-344805">
              <a:buSzPts val="2200"/>
              <a:buFont typeface="Arial"/>
              <a:buChar char="•"/>
            </a:pPr>
            <a:endParaRPr sz="2200" b="0" i="0" u="none" strike="noStrike" cap="none" dirty="0">
              <a:latin typeface="Times New Roman"/>
              <a:ea typeface="Times New Roman"/>
              <a:cs typeface="Times New Roman"/>
              <a:sym typeface="Times New Roman"/>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372" y="4219073"/>
            <a:ext cx="4171950" cy="2438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AVL TREE</a:t>
            </a:r>
            <a:endParaRPr lang="en-IN" dirty="0"/>
          </a:p>
        </p:txBody>
      </p:sp>
      <p:sp>
        <p:nvSpPr>
          <p:cNvPr id="5" name="Text Placeholder 4"/>
          <p:cNvSpPr>
            <a:spLocks noGrp="1"/>
          </p:cNvSpPr>
          <p:nvPr>
            <p:ph idx="1"/>
          </p:nvPr>
        </p:nvSpPr>
        <p:spPr>
          <a:xfrm>
            <a:off x="539014" y="1288204"/>
            <a:ext cx="7476788" cy="5449625"/>
          </a:xfrm>
        </p:spPr>
        <p:txBody>
          <a:bodyPr>
            <a:normAutofit fontScale="92500" lnSpcReduction="20000"/>
          </a:bodyPr>
          <a:lstStyle/>
          <a:p>
            <a:r>
              <a:rPr lang="en-IN" sz="2400" dirty="0"/>
              <a:t>AVL tree is a self-balancing Binary Search Tree (BST) where the difference between heights of left and right subtrees cannot be more than one for all nodes</a:t>
            </a:r>
            <a:r>
              <a:rPr lang="en-IN" sz="2400" dirty="0" smtClean="0"/>
              <a:t>.</a:t>
            </a:r>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r>
              <a:rPr lang="en-IN" dirty="0" smtClean="0"/>
              <a:t>Complexity</a:t>
            </a:r>
          </a:p>
          <a:p>
            <a:r>
              <a:rPr lang="en-IN" sz="2000" dirty="0"/>
              <a:t>insertion, and deletion all take </a:t>
            </a:r>
            <a:r>
              <a:rPr lang="en-IN" sz="2000" dirty="0">
                <a:hlinkClick r:id="rId2" tooltip="Big O notation"/>
              </a:rPr>
              <a:t>O</a:t>
            </a:r>
            <a:r>
              <a:rPr lang="en-IN" sz="2000" dirty="0"/>
              <a:t>(log </a:t>
            </a:r>
            <a:r>
              <a:rPr lang="en-IN" sz="2000" i="1" dirty="0"/>
              <a:t>n</a:t>
            </a:r>
            <a:r>
              <a:rPr lang="en-IN" sz="2000" dirty="0"/>
              <a:t>) time in both the average and worst cases</a:t>
            </a:r>
            <a:endParaRPr lang="en-IN" sz="20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911" y="2814221"/>
            <a:ext cx="3324689" cy="27435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010" y="337421"/>
            <a:ext cx="5245968" cy="657872"/>
          </a:xfrm>
          <a:prstGeom prst="rect">
            <a:avLst/>
          </a:prstGeom>
        </p:spPr>
        <p:txBody>
          <a:bodyPr vert="horz" wrap="square" lIns="0" tIns="11430" rIns="0" bIns="0" rtlCol="0">
            <a:spAutoFit/>
          </a:bodyPr>
          <a:lstStyle/>
          <a:p>
            <a:pPr marL="12700">
              <a:lnSpc>
                <a:spcPct val="100000"/>
              </a:lnSpc>
              <a:spcBef>
                <a:spcPts val="90"/>
              </a:spcBef>
            </a:pPr>
            <a:r>
              <a:rPr spc="-5" dirty="0" smtClean="0"/>
              <a:t>Proposed</a:t>
            </a:r>
            <a:r>
              <a:rPr lang="en-IN" dirty="0"/>
              <a:t> </a:t>
            </a:r>
            <a:r>
              <a:rPr dirty="0" smtClean="0"/>
              <a:t>system</a:t>
            </a:r>
            <a:endParaRPr dirty="0"/>
          </a:p>
        </p:txBody>
      </p:sp>
      <p:sp>
        <p:nvSpPr>
          <p:cNvPr id="3" name="object 3"/>
          <p:cNvSpPr txBox="1"/>
          <p:nvPr/>
        </p:nvSpPr>
        <p:spPr>
          <a:xfrm>
            <a:off x="276727" y="1175766"/>
            <a:ext cx="8253967" cy="9177512"/>
          </a:xfrm>
          <a:prstGeom prst="rect">
            <a:avLst/>
          </a:prstGeom>
        </p:spPr>
        <p:txBody>
          <a:bodyPr vert="horz" wrap="square" lIns="0" tIns="13335" rIns="0" bIns="0" rtlCol="0">
            <a:spAutoFit/>
          </a:bodyPr>
          <a:lstStyle/>
          <a:p>
            <a:pPr marL="12065" marR="5080">
              <a:lnSpc>
                <a:spcPct val="100000"/>
              </a:lnSpc>
              <a:spcBef>
                <a:spcPts val="105"/>
              </a:spcBef>
              <a:tabLst>
                <a:tab pos="356870" algn="l"/>
                <a:tab pos="357505" algn="l"/>
              </a:tabLst>
            </a:pPr>
            <a:r>
              <a:rPr lang="en-IN" sz="2800" dirty="0" smtClean="0">
                <a:latin typeface="Times New Roman"/>
                <a:cs typeface="Times New Roman"/>
              </a:rPr>
              <a:t>MERKLE </a:t>
            </a:r>
            <a:r>
              <a:rPr lang="en-IN" sz="2800" dirty="0" smtClean="0">
                <a:latin typeface="Times New Roman"/>
                <a:cs typeface="Times New Roman"/>
              </a:rPr>
              <a:t>TREE</a:t>
            </a:r>
            <a:endParaRPr lang="en-IN" sz="2800" dirty="0" smtClean="0">
              <a:latin typeface="Times New Roman"/>
              <a:cs typeface="Times New Roman"/>
            </a:endParaRPr>
          </a:p>
          <a:p>
            <a:pPr marL="12065" marR="5080">
              <a:lnSpc>
                <a:spcPct val="100000"/>
              </a:lnSpc>
              <a:spcBef>
                <a:spcPts val="105"/>
              </a:spcBef>
              <a:tabLst>
                <a:tab pos="356870" algn="l"/>
                <a:tab pos="357505" algn="l"/>
              </a:tabLst>
            </a:pPr>
            <a:endParaRPr lang="en-IN" sz="2800" dirty="0">
              <a:latin typeface="Times New Roman"/>
              <a:cs typeface="Times New Roman"/>
            </a:endParaRPr>
          </a:p>
          <a:p>
            <a:pPr fontAlgn="base"/>
            <a:r>
              <a:rPr lang="en-IN" dirty="0" err="1"/>
              <a:t>Merkle</a:t>
            </a:r>
            <a:r>
              <a:rPr lang="en-IN" dirty="0"/>
              <a:t> tree also known as hash tree is a data structure used for data verification and synchronization</a:t>
            </a:r>
            <a:r>
              <a:rPr lang="en-IN" dirty="0" smtClean="0"/>
              <a:t>.</a:t>
            </a:r>
          </a:p>
          <a:p>
            <a:pPr fontAlgn="base"/>
            <a:r>
              <a:rPr lang="en-IN" dirty="0"/>
              <a:t/>
            </a:r>
            <a:br>
              <a:rPr lang="en-IN" dirty="0"/>
            </a:br>
            <a:r>
              <a:rPr lang="en-IN" dirty="0"/>
              <a:t>It is a tree data structure where each non-leaf node is a hash of it’s child nodes</a:t>
            </a:r>
            <a:r>
              <a:rPr lang="en-IN" dirty="0" smtClean="0"/>
              <a:t>.</a:t>
            </a:r>
          </a:p>
          <a:p>
            <a:pPr fontAlgn="base"/>
            <a:endParaRPr lang="en-IN" dirty="0" smtClean="0"/>
          </a:p>
          <a:p>
            <a:pPr fontAlgn="base"/>
            <a:r>
              <a:rPr lang="en-IN" dirty="0" smtClean="0"/>
              <a:t>All </a:t>
            </a:r>
            <a:r>
              <a:rPr lang="en-IN" dirty="0"/>
              <a:t>the leaf nodes are at the same depth and are as far left as possible</a:t>
            </a:r>
            <a:r>
              <a:rPr lang="en-IN" dirty="0" smtClean="0"/>
              <a:t>.</a:t>
            </a:r>
          </a:p>
          <a:p>
            <a:pPr fontAlgn="base"/>
            <a:endParaRPr lang="en-IN" dirty="0"/>
          </a:p>
          <a:p>
            <a:pPr fontAlgn="base"/>
            <a:r>
              <a:rPr lang="en-IN" dirty="0"/>
              <a:t>It maintains data integrity and uses hash functions for this purpose</a:t>
            </a:r>
            <a:r>
              <a:rPr lang="en-IN" dirty="0" smtClean="0"/>
              <a:t>.</a:t>
            </a:r>
          </a:p>
          <a:p>
            <a:pPr fontAlgn="base"/>
            <a:endParaRPr lang="en-IN" dirty="0"/>
          </a:p>
          <a:p>
            <a:pPr fontAlgn="base"/>
            <a:r>
              <a:rPr lang="en-IN" dirty="0"/>
              <a:t>A hash function maps an input to a fixed output and this output is called hash.</a:t>
            </a:r>
            <a:br>
              <a:rPr lang="en-IN" dirty="0"/>
            </a:br>
            <a:r>
              <a:rPr lang="en-IN" dirty="0"/>
              <a:t>The output is unique for every input and this enables fingerprinting of data.</a:t>
            </a:r>
            <a:br>
              <a:rPr lang="en-IN" dirty="0"/>
            </a:br>
            <a:r>
              <a:rPr lang="en-IN" dirty="0"/>
              <a:t>So, huge amounts of data can be easily identified through their hash.</a:t>
            </a:r>
          </a:p>
          <a:p>
            <a:r>
              <a:rPr lang="en-IN" sz="2800" dirty="0"/>
              <a:t/>
            </a:r>
            <a:br>
              <a:rPr lang="en-IN" sz="2800" dirty="0"/>
            </a:br>
            <a:endParaRPr lang="en-IN" sz="2800" dirty="0" smtClean="0">
              <a:latin typeface="Times New Roman"/>
              <a:cs typeface="Times New Roman"/>
            </a:endParaRPr>
          </a:p>
          <a:p>
            <a:pPr marL="12065" marR="5080">
              <a:lnSpc>
                <a:spcPct val="100000"/>
              </a:lnSpc>
              <a:spcBef>
                <a:spcPts val="105"/>
              </a:spcBef>
              <a:tabLst>
                <a:tab pos="356870" algn="l"/>
                <a:tab pos="357505" algn="l"/>
              </a:tabLst>
            </a:pPr>
            <a:endParaRPr lang="en-IN" sz="2800" dirty="0">
              <a:latin typeface="Times New Roman"/>
              <a:cs typeface="Times New Roman"/>
            </a:endParaRPr>
          </a:p>
          <a:p>
            <a:pPr marL="12065" marR="5080">
              <a:lnSpc>
                <a:spcPct val="100000"/>
              </a:lnSpc>
              <a:spcBef>
                <a:spcPts val="105"/>
              </a:spcBef>
              <a:tabLst>
                <a:tab pos="356870" algn="l"/>
                <a:tab pos="357505" algn="l"/>
              </a:tabLst>
            </a:pPr>
            <a:endParaRPr lang="en-IN" sz="2800" dirty="0" smtClean="0">
              <a:latin typeface="Times New Roman"/>
              <a:cs typeface="Times New Roman"/>
            </a:endParaRPr>
          </a:p>
          <a:p>
            <a:pPr marL="12065" marR="5080">
              <a:lnSpc>
                <a:spcPct val="100000"/>
              </a:lnSpc>
              <a:spcBef>
                <a:spcPts val="105"/>
              </a:spcBef>
              <a:tabLst>
                <a:tab pos="356870" algn="l"/>
                <a:tab pos="357505" algn="l"/>
              </a:tabLst>
            </a:pPr>
            <a:endParaRPr lang="en-IN" sz="2800" dirty="0">
              <a:latin typeface="Times New Roman"/>
              <a:cs typeface="Times New Roman"/>
            </a:endParaRPr>
          </a:p>
          <a:p>
            <a:pPr marL="12065" marR="5080">
              <a:lnSpc>
                <a:spcPct val="100000"/>
              </a:lnSpc>
              <a:spcBef>
                <a:spcPts val="105"/>
              </a:spcBef>
              <a:tabLst>
                <a:tab pos="356870" algn="l"/>
                <a:tab pos="357505" algn="l"/>
              </a:tabLst>
            </a:pPr>
            <a:endParaRPr lang="en-IN" sz="2800" dirty="0">
              <a:latin typeface="Times New Roman"/>
              <a:cs typeface="Times New Roman"/>
            </a:endParaRPr>
          </a:p>
          <a:p>
            <a:pPr marL="356870" marR="5080" indent="-344805">
              <a:lnSpc>
                <a:spcPct val="100000"/>
              </a:lnSpc>
              <a:spcBef>
                <a:spcPts val="105"/>
              </a:spcBef>
              <a:buFont typeface="Arial"/>
              <a:buChar char="•"/>
              <a:tabLst>
                <a:tab pos="356870" algn="l"/>
                <a:tab pos="357505" algn="l"/>
              </a:tabLst>
            </a:pPr>
            <a:endParaRPr lang="en-IN" sz="2800" dirty="0" smtClean="0">
              <a:latin typeface="Times New Roman"/>
              <a:cs typeface="Times New Roman"/>
            </a:endParaRPr>
          </a:p>
          <a:p>
            <a:pPr marL="356870" marR="5080" indent="-344805">
              <a:lnSpc>
                <a:spcPct val="100000"/>
              </a:lnSpc>
              <a:spcBef>
                <a:spcPts val="105"/>
              </a:spcBef>
              <a:buFont typeface="Arial"/>
              <a:buChar char="•"/>
              <a:tabLst>
                <a:tab pos="356870" algn="l"/>
                <a:tab pos="357505" algn="l"/>
              </a:tabLst>
            </a:pPr>
            <a:endParaRPr lang="en-IN" sz="2800" dirty="0">
              <a:latin typeface="Times New Roman"/>
              <a:cs typeface="Times New Roman"/>
            </a:endParaRPr>
          </a:p>
          <a:p>
            <a:pPr marL="356870" marR="5080" indent="-344805">
              <a:lnSpc>
                <a:spcPct val="100000"/>
              </a:lnSpc>
              <a:spcBef>
                <a:spcPts val="105"/>
              </a:spcBef>
              <a:buFont typeface="Arial"/>
              <a:buChar char="•"/>
              <a:tabLst>
                <a:tab pos="356870" algn="l"/>
                <a:tab pos="357505" algn="l"/>
              </a:tabLst>
            </a:pPr>
            <a:endParaRPr lang="en-IN" sz="2800" dirty="0" smtClean="0">
              <a:latin typeface="Times New Roman"/>
              <a:cs typeface="Times New Roman"/>
            </a:endParaRPr>
          </a:p>
          <a:p>
            <a:pPr marL="12065" marR="5080">
              <a:lnSpc>
                <a:spcPct val="100000"/>
              </a:lnSpc>
              <a:spcBef>
                <a:spcPts val="105"/>
              </a:spcBef>
              <a:tabLst>
                <a:tab pos="356870" algn="l"/>
                <a:tab pos="357505" algn="l"/>
              </a:tabLst>
            </a:pPr>
            <a:endParaRPr lang="en-IN" sz="28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536244" y="2049017"/>
            <a:ext cx="7019588" cy="3593793"/>
          </a:xfrm>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349" y="1215418"/>
            <a:ext cx="7314284" cy="4547708"/>
          </a:xfrm>
          <a:prstGeom prst="rect">
            <a:avLst/>
          </a:prstGeom>
        </p:spPr>
      </p:pic>
    </p:spTree>
    <p:extLst>
      <p:ext uri="{BB962C8B-B14F-4D97-AF65-F5344CB8AC3E}">
        <p14:creationId xmlns:p14="http://schemas.microsoft.com/office/powerpoint/2010/main" val="341436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88758" y="1820418"/>
            <a:ext cx="8578515" cy="2954655"/>
          </a:xfrm>
        </p:spPr>
        <p:txBody>
          <a:bodyPr>
            <a:normAutofit fontScale="85000" lnSpcReduction="20000"/>
          </a:bodyPr>
          <a:lstStyle/>
          <a:p>
            <a:pPr fontAlgn="base"/>
            <a:r>
              <a:rPr lang="en-IN" sz="2400" dirty="0"/>
              <a:t>This structure of the tree allows efficient mapping of huge data and small changes made to the data can be easily identified</a:t>
            </a:r>
            <a:r>
              <a:rPr lang="en-IN" sz="2400" dirty="0" smtClean="0"/>
              <a:t>.</a:t>
            </a:r>
          </a:p>
          <a:p>
            <a:pPr fontAlgn="base"/>
            <a:endParaRPr lang="en-IN" sz="2400" dirty="0"/>
          </a:p>
          <a:p>
            <a:pPr fontAlgn="base"/>
            <a:r>
              <a:rPr lang="en-IN" sz="2400" dirty="0"/>
              <a:t>If we want to know where data change has occurred then we can check if data is consistent with root hash and we will not have to traverse the whole structure but only a small part of the structure</a:t>
            </a:r>
            <a:r>
              <a:rPr lang="en-IN" sz="2400" dirty="0" smtClean="0"/>
              <a:t>.</a:t>
            </a:r>
          </a:p>
          <a:p>
            <a:pPr fontAlgn="base"/>
            <a:endParaRPr lang="en-IN" sz="2400" dirty="0"/>
          </a:p>
          <a:p>
            <a:pPr fontAlgn="base"/>
            <a:r>
              <a:rPr lang="en-IN" sz="2400" dirty="0"/>
              <a:t>The root hash is used as the fingerprint for the entire data.</a:t>
            </a:r>
          </a:p>
        </p:txBody>
      </p:sp>
    </p:spTree>
    <p:extLst>
      <p:ext uri="{BB962C8B-B14F-4D97-AF65-F5344CB8AC3E}">
        <p14:creationId xmlns:p14="http://schemas.microsoft.com/office/powerpoint/2010/main" val="354977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324851" y="1182745"/>
            <a:ext cx="8482263" cy="5170646"/>
          </a:xfrm>
        </p:spPr>
        <p:txBody>
          <a:bodyPr/>
          <a:lstStyle/>
          <a:p>
            <a:r>
              <a:rPr lang="en-IN" dirty="0" smtClean="0"/>
              <a:t>COMPLEXITY</a:t>
            </a:r>
          </a:p>
          <a:p>
            <a:endParaRPr lang="en-IN" sz="2400"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20443718"/>
              </p:ext>
            </p:extLst>
          </p:nvPr>
        </p:nvGraphicFramePr>
        <p:xfrm>
          <a:off x="601579" y="2091487"/>
          <a:ext cx="7267072" cy="3569730"/>
        </p:xfrm>
        <a:graphic>
          <a:graphicData uri="http://schemas.openxmlformats.org/drawingml/2006/table">
            <a:tbl>
              <a:tblPr/>
              <a:tblGrid>
                <a:gridCol w="3633536">
                  <a:extLst>
                    <a:ext uri="{9D8B030D-6E8A-4147-A177-3AD203B41FA5}">
                      <a16:colId xmlns:a16="http://schemas.microsoft.com/office/drawing/2014/main" val="1155423654"/>
                    </a:ext>
                  </a:extLst>
                </a:gridCol>
                <a:gridCol w="3633536">
                  <a:extLst>
                    <a:ext uri="{9D8B030D-6E8A-4147-A177-3AD203B41FA5}">
                      <a16:colId xmlns:a16="http://schemas.microsoft.com/office/drawing/2014/main" val="3342836002"/>
                    </a:ext>
                  </a:extLst>
                </a:gridCol>
              </a:tblGrid>
              <a:tr h="594955">
                <a:tc>
                  <a:txBody>
                    <a:bodyPr/>
                    <a:lstStyle/>
                    <a:p>
                      <a:pPr algn="l" fontAlgn="base"/>
                      <a:r>
                        <a:rPr lang="en-IN" sz="2000" b="0" dirty="0">
                          <a:solidFill>
                            <a:schemeClr val="bg2"/>
                          </a:solidFill>
                          <a:effectLst/>
                        </a:rPr>
                        <a:t>Space</a:t>
                      </a:r>
                    </a:p>
                  </a:txBody>
                  <a:tcPr marL="75901" marR="75901" marT="37950" marB="37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2000" b="0" dirty="0">
                          <a:solidFill>
                            <a:schemeClr val="bg2"/>
                          </a:solidFill>
                          <a:effectLst/>
                        </a:rPr>
                        <a:t>O(n)</a:t>
                      </a:r>
                    </a:p>
                  </a:txBody>
                  <a:tcPr marL="75901" marR="75901" marT="37950" marB="37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688450021"/>
                  </a:ext>
                </a:extLst>
              </a:tr>
              <a:tr h="594955">
                <a:tc>
                  <a:txBody>
                    <a:bodyPr/>
                    <a:lstStyle/>
                    <a:p>
                      <a:pPr algn="l" fontAlgn="base"/>
                      <a:r>
                        <a:rPr lang="en-IN" sz="2000" b="0" dirty="0">
                          <a:solidFill>
                            <a:schemeClr val="bg2"/>
                          </a:solidFill>
                          <a:effectLst/>
                        </a:rPr>
                        <a:t>Searching</a:t>
                      </a:r>
                    </a:p>
                  </a:txBody>
                  <a:tcPr marL="75901" marR="75901" marT="37950" marB="37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2000" b="0" dirty="0">
                          <a:solidFill>
                            <a:schemeClr val="bg2"/>
                          </a:solidFill>
                          <a:effectLst/>
                        </a:rPr>
                        <a:t>O(</a:t>
                      </a:r>
                      <a:r>
                        <a:rPr lang="en-IN" sz="2000" b="0" dirty="0" err="1">
                          <a:solidFill>
                            <a:schemeClr val="bg2"/>
                          </a:solidFill>
                          <a:effectLst/>
                        </a:rPr>
                        <a:t>logn</a:t>
                      </a:r>
                      <a:r>
                        <a:rPr lang="en-IN" sz="2000" b="0" dirty="0">
                          <a:solidFill>
                            <a:schemeClr val="bg2"/>
                          </a:solidFill>
                          <a:effectLst/>
                        </a:rPr>
                        <a:t>)</a:t>
                      </a:r>
                    </a:p>
                  </a:txBody>
                  <a:tcPr marL="75901" marR="75901" marT="37950" marB="37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006719094"/>
                  </a:ext>
                </a:extLst>
              </a:tr>
              <a:tr h="594955">
                <a:tc>
                  <a:txBody>
                    <a:bodyPr/>
                    <a:lstStyle/>
                    <a:p>
                      <a:pPr algn="l" fontAlgn="base"/>
                      <a:r>
                        <a:rPr lang="en-IN" sz="2000" b="0" dirty="0">
                          <a:solidFill>
                            <a:schemeClr val="bg2"/>
                          </a:solidFill>
                          <a:effectLst/>
                        </a:rPr>
                        <a:t>Traversal</a:t>
                      </a:r>
                    </a:p>
                  </a:txBody>
                  <a:tcPr marL="75901" marR="75901" marT="37950" marB="37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2000" b="0" dirty="0">
                          <a:solidFill>
                            <a:schemeClr val="bg2"/>
                          </a:solidFill>
                          <a:effectLst/>
                        </a:rPr>
                        <a:t>O(n)</a:t>
                      </a:r>
                    </a:p>
                  </a:txBody>
                  <a:tcPr marL="75901" marR="75901" marT="37950" marB="37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597911792"/>
                  </a:ext>
                </a:extLst>
              </a:tr>
              <a:tr h="594955">
                <a:tc>
                  <a:txBody>
                    <a:bodyPr/>
                    <a:lstStyle/>
                    <a:p>
                      <a:pPr algn="l" fontAlgn="base"/>
                      <a:r>
                        <a:rPr lang="en-IN" sz="2000" b="0" dirty="0">
                          <a:solidFill>
                            <a:schemeClr val="bg2"/>
                          </a:solidFill>
                          <a:effectLst/>
                        </a:rPr>
                        <a:t>Insertion</a:t>
                      </a:r>
                    </a:p>
                  </a:txBody>
                  <a:tcPr marL="75901" marR="75901" marT="37950" marB="37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2000" b="0" dirty="0">
                          <a:solidFill>
                            <a:schemeClr val="bg2"/>
                          </a:solidFill>
                          <a:effectLst/>
                        </a:rPr>
                        <a:t>O(</a:t>
                      </a:r>
                      <a:r>
                        <a:rPr lang="en-IN" sz="2000" b="0" dirty="0" err="1">
                          <a:solidFill>
                            <a:schemeClr val="bg2"/>
                          </a:solidFill>
                          <a:effectLst/>
                        </a:rPr>
                        <a:t>logn</a:t>
                      </a:r>
                      <a:r>
                        <a:rPr lang="en-IN" sz="2000" b="0" dirty="0">
                          <a:solidFill>
                            <a:schemeClr val="bg2"/>
                          </a:solidFill>
                          <a:effectLst/>
                        </a:rPr>
                        <a:t>)</a:t>
                      </a:r>
                    </a:p>
                  </a:txBody>
                  <a:tcPr marL="75901" marR="75901" marT="37950" marB="37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694220063"/>
                  </a:ext>
                </a:extLst>
              </a:tr>
              <a:tr h="594955">
                <a:tc>
                  <a:txBody>
                    <a:bodyPr/>
                    <a:lstStyle/>
                    <a:p>
                      <a:pPr algn="l" fontAlgn="base"/>
                      <a:r>
                        <a:rPr lang="en-IN" sz="2000" b="0" dirty="0">
                          <a:solidFill>
                            <a:schemeClr val="bg2"/>
                          </a:solidFill>
                          <a:effectLst/>
                        </a:rPr>
                        <a:t>Deletion</a:t>
                      </a:r>
                    </a:p>
                  </a:txBody>
                  <a:tcPr marL="75901" marR="75901" marT="37950" marB="37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2000" b="0" dirty="0">
                          <a:solidFill>
                            <a:schemeClr val="bg2"/>
                          </a:solidFill>
                          <a:effectLst/>
                        </a:rPr>
                        <a:t>O(</a:t>
                      </a:r>
                      <a:r>
                        <a:rPr lang="en-IN" sz="2000" b="0" dirty="0" err="1">
                          <a:solidFill>
                            <a:schemeClr val="bg2"/>
                          </a:solidFill>
                          <a:effectLst/>
                        </a:rPr>
                        <a:t>logn</a:t>
                      </a:r>
                      <a:r>
                        <a:rPr lang="en-IN" sz="2000" b="0" dirty="0">
                          <a:solidFill>
                            <a:schemeClr val="bg2"/>
                          </a:solidFill>
                          <a:effectLst/>
                        </a:rPr>
                        <a:t>)</a:t>
                      </a:r>
                    </a:p>
                  </a:txBody>
                  <a:tcPr marL="75901" marR="75901" marT="37950" marB="37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161198636"/>
                  </a:ext>
                </a:extLst>
              </a:tr>
              <a:tr h="594955">
                <a:tc>
                  <a:txBody>
                    <a:bodyPr/>
                    <a:lstStyle/>
                    <a:p>
                      <a:pPr algn="l" fontAlgn="base"/>
                      <a:r>
                        <a:rPr lang="en-IN" sz="2000" b="0" dirty="0">
                          <a:solidFill>
                            <a:schemeClr val="bg2"/>
                          </a:solidFill>
                          <a:effectLst/>
                        </a:rPr>
                        <a:t>Synchronization</a:t>
                      </a:r>
                    </a:p>
                  </a:txBody>
                  <a:tcPr marL="75901" marR="75901" marT="37950" marB="37950"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IN" sz="2000" b="0" i="0" dirty="0" smtClean="0">
                          <a:solidFill>
                            <a:schemeClr val="bg2"/>
                          </a:solidFill>
                          <a:effectLst/>
                          <a:latin typeface="+mn-lt"/>
                          <a:ea typeface="+mn-ea"/>
                          <a:cs typeface="+mn-cs"/>
                        </a:rPr>
                        <a:t>O(</a:t>
                      </a:r>
                      <a:r>
                        <a:rPr lang="en-IN" sz="2000" b="0" i="0" dirty="0" err="1" smtClean="0">
                          <a:solidFill>
                            <a:schemeClr val="bg2"/>
                          </a:solidFill>
                          <a:effectLst/>
                          <a:latin typeface="+mn-lt"/>
                          <a:ea typeface="+mn-ea"/>
                          <a:cs typeface="+mn-cs"/>
                        </a:rPr>
                        <a:t>logn</a:t>
                      </a:r>
                      <a:r>
                        <a:rPr lang="en-IN" sz="2000" b="0" i="0" dirty="0" smtClean="0">
                          <a:solidFill>
                            <a:schemeClr val="bg2"/>
                          </a:solidFill>
                          <a:effectLst/>
                          <a:latin typeface="+mn-lt"/>
                          <a:ea typeface="+mn-ea"/>
                          <a:cs typeface="+mn-cs"/>
                        </a:rPr>
                        <a:t>)</a:t>
                      </a:r>
                      <a:endParaRPr lang="en-IN" sz="2000" b="0" dirty="0">
                        <a:solidFill>
                          <a:schemeClr val="bg2"/>
                        </a:solidFill>
                        <a:effectLst/>
                      </a:endParaRPr>
                    </a:p>
                  </a:txBody>
                  <a:tcPr marL="75901" marR="75901" marT="37950" marB="37950"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34346027"/>
                  </a:ext>
                </a:extLst>
              </a:tr>
            </a:tbl>
          </a:graphicData>
        </a:graphic>
      </p:graphicFrame>
    </p:spTree>
    <p:extLst>
      <p:ext uri="{BB962C8B-B14F-4D97-AF65-F5344CB8AC3E}">
        <p14:creationId xmlns:p14="http://schemas.microsoft.com/office/powerpoint/2010/main" val="410022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397040" y="387942"/>
            <a:ext cx="8470233" cy="7694414"/>
          </a:xfrm>
        </p:spPr>
        <p:txBody>
          <a:bodyPr/>
          <a:lstStyle/>
          <a:p>
            <a:r>
              <a:rPr lang="en-IN" b="1" dirty="0" smtClean="0"/>
              <a:t>Applications</a:t>
            </a:r>
          </a:p>
          <a:p>
            <a:endParaRPr lang="en-IN" b="1" dirty="0"/>
          </a:p>
          <a:p>
            <a:endParaRPr lang="en-IN" sz="2400" b="1" dirty="0" smtClean="0"/>
          </a:p>
          <a:p>
            <a:pPr fontAlgn="base"/>
            <a:r>
              <a:rPr lang="en-IN" dirty="0" err="1"/>
              <a:t>Merkle</a:t>
            </a:r>
            <a:r>
              <a:rPr lang="en-IN" dirty="0"/>
              <a:t> trees are useful in distributed systems where same data should exist in multiple places.</a:t>
            </a:r>
          </a:p>
          <a:p>
            <a:pPr fontAlgn="base"/>
            <a:r>
              <a:rPr lang="en-IN" dirty="0" err="1"/>
              <a:t>Merkle</a:t>
            </a:r>
            <a:r>
              <a:rPr lang="en-IN" dirty="0"/>
              <a:t> trees can be used to check inconsistencies.</a:t>
            </a:r>
          </a:p>
          <a:p>
            <a:pPr fontAlgn="base"/>
            <a:r>
              <a:rPr lang="en-IN" dirty="0"/>
              <a:t>Apache Cassandra uses </a:t>
            </a:r>
            <a:r>
              <a:rPr lang="en-IN" dirty="0" err="1"/>
              <a:t>Merkle</a:t>
            </a:r>
            <a:r>
              <a:rPr lang="en-IN" dirty="0"/>
              <a:t> trees to detect inconsistencies between replicas of entire databases.</a:t>
            </a:r>
          </a:p>
          <a:p>
            <a:pPr fontAlgn="base"/>
            <a:r>
              <a:rPr lang="en-IN" dirty="0"/>
              <a:t>It is used in bitcoin and </a:t>
            </a:r>
            <a:r>
              <a:rPr lang="en-IN" dirty="0" err="1"/>
              <a:t>blockchain</a:t>
            </a:r>
            <a:r>
              <a:rPr lang="en-IN" dirty="0" smtClean="0"/>
              <a:t>.</a:t>
            </a:r>
            <a:r>
              <a:rPr lang="en-IN" dirty="0"/>
              <a:t/>
            </a:r>
            <a:br>
              <a:rPr lang="en-IN" dirty="0"/>
            </a:br>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dirty="0"/>
          </a:p>
        </p:txBody>
      </p:sp>
    </p:spTree>
    <p:extLst>
      <p:ext uri="{BB962C8B-B14F-4D97-AF65-F5344CB8AC3E}">
        <p14:creationId xmlns:p14="http://schemas.microsoft.com/office/powerpoint/2010/main" val="416757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760103" y="480449"/>
            <a:ext cx="4850700" cy="591000"/>
          </a:xfrm>
          <a:prstGeom prst="rect">
            <a:avLst/>
          </a:prstGeom>
          <a:noFill/>
          <a:ln>
            <a:noFill/>
          </a:ln>
        </p:spPr>
        <p:txBody>
          <a:bodyPr spcFirstLastPara="1" wrap="square" lIns="0" tIns="11425" rIns="0" bIns="0" anchor="t" anchorCtr="0">
            <a:spAutoFit/>
          </a:bodyPr>
          <a:lstStyle/>
          <a:p>
            <a:pPr marL="14603" lvl="0" indent="0" algn="l" rtl="0">
              <a:lnSpc>
                <a:spcPct val="100000"/>
              </a:lnSpc>
              <a:spcBef>
                <a:spcPts val="0"/>
              </a:spcBef>
              <a:spcAft>
                <a:spcPts val="0"/>
              </a:spcAft>
              <a:buNone/>
            </a:pPr>
            <a:r>
              <a:rPr lang="en-US"/>
              <a:t>CONCLUSION</a:t>
            </a:r>
            <a:endParaRPr/>
          </a:p>
        </p:txBody>
      </p:sp>
      <p:sp>
        <p:nvSpPr>
          <p:cNvPr id="26" name="Google Shape;26;p5"/>
          <p:cNvSpPr txBox="1"/>
          <p:nvPr/>
        </p:nvSpPr>
        <p:spPr>
          <a:xfrm>
            <a:off x="132348" y="1561454"/>
            <a:ext cx="8819147" cy="7398805"/>
          </a:xfrm>
          <a:prstGeom prst="rect">
            <a:avLst/>
          </a:prstGeom>
          <a:noFill/>
          <a:ln>
            <a:noFill/>
          </a:ln>
        </p:spPr>
        <p:txBody>
          <a:bodyPr spcFirstLastPara="1" wrap="square" lIns="0" tIns="12050" rIns="0" bIns="0" anchor="t" anchorCtr="0">
            <a:spAutoFit/>
          </a:bodyPr>
          <a:lstStyle/>
          <a:p>
            <a:pPr marL="12065" marR="5080" lvl="0">
              <a:buSzPts val="3200"/>
            </a:pPr>
            <a:r>
              <a:rPr lang="en-IN" sz="2400" dirty="0"/>
              <a:t>Using a </a:t>
            </a:r>
            <a:r>
              <a:rPr lang="en-IN" sz="2400" dirty="0" err="1"/>
              <a:t>Merkle</a:t>
            </a:r>
            <a:r>
              <a:rPr lang="en-IN" sz="2400" dirty="0"/>
              <a:t> tree can significantly reduce the amount of data that a trusted authority has to maintain for verification purposes. It separates the validation of the data from the data itself. A </a:t>
            </a:r>
            <a:r>
              <a:rPr lang="en-IN" sz="2400" dirty="0" err="1"/>
              <a:t>Merkle</a:t>
            </a:r>
            <a:r>
              <a:rPr lang="en-IN" sz="2400" dirty="0"/>
              <a:t> tree can reside locally, or on a distributed </a:t>
            </a:r>
            <a:r>
              <a:rPr lang="en-IN" sz="2400" dirty="0" smtClean="0"/>
              <a:t>system</a:t>
            </a:r>
          </a:p>
          <a:p>
            <a:pPr marL="12065" marR="5080" lvl="0">
              <a:buSzPts val="3200"/>
            </a:pPr>
            <a:endParaRPr lang="en-IN" sz="2400" dirty="0"/>
          </a:p>
          <a:p>
            <a:r>
              <a:rPr lang="en-IN" dirty="0"/>
              <a:t>1</a:t>
            </a:r>
            <a:r>
              <a:rPr lang="en-IN" sz="2400" dirty="0"/>
              <a:t>. They provide a means to prove the integrity and validity of data</a:t>
            </a:r>
          </a:p>
          <a:p>
            <a:r>
              <a:rPr lang="en-IN" sz="2400" dirty="0"/>
              <a:t>2. They require little memory or disk space as the proofs are computationally easy and fast</a:t>
            </a:r>
          </a:p>
          <a:p>
            <a:r>
              <a:rPr lang="en-IN" sz="2400" dirty="0"/>
              <a:t>3. Their proofs and management only require tiny amounts of information to be transmitted across networks</a:t>
            </a:r>
          </a:p>
          <a:p>
            <a:pPr marL="12065" marR="5080" lvl="0">
              <a:buSzPts val="3200"/>
            </a:pPr>
            <a:endParaRPr lang="en-IN" sz="2400" dirty="0" smtClean="0"/>
          </a:p>
          <a:p>
            <a:pPr marL="12065" marR="5080" lvl="0">
              <a:buSzPts val="3200"/>
            </a:pPr>
            <a:endParaRPr lang="en-IN" sz="2400" dirty="0">
              <a:latin typeface="Times New Roman"/>
              <a:ea typeface="Times New Roman"/>
              <a:cs typeface="Times New Roman"/>
              <a:sym typeface="Times New Roman"/>
            </a:endParaRPr>
          </a:p>
          <a:p>
            <a:pPr marL="12065" marR="5080" lvl="0">
              <a:buSzPts val="3200"/>
            </a:pPr>
            <a:endParaRPr lang="en-IN" sz="2400" dirty="0" smtClean="0">
              <a:latin typeface="Times New Roman"/>
              <a:ea typeface="Times New Roman"/>
              <a:cs typeface="Times New Roman"/>
              <a:sym typeface="Times New Roman"/>
            </a:endParaRPr>
          </a:p>
          <a:p>
            <a:pPr marL="12065" marR="5080" lvl="0">
              <a:buSzPts val="3200"/>
            </a:pPr>
            <a:endParaRPr lang="en-IN" sz="2400" dirty="0">
              <a:latin typeface="Times New Roman"/>
              <a:ea typeface="Times New Roman"/>
              <a:cs typeface="Times New Roman"/>
              <a:sym typeface="Times New Roman"/>
            </a:endParaRPr>
          </a:p>
          <a:p>
            <a:pPr marL="12065" marR="5080" lvl="0">
              <a:buSzPts val="3200"/>
            </a:pPr>
            <a:endParaRPr lang="en-IN" sz="2400" dirty="0" smtClean="0">
              <a:latin typeface="Times New Roman"/>
              <a:ea typeface="Times New Roman"/>
              <a:cs typeface="Times New Roman"/>
              <a:sym typeface="Times New Roman"/>
            </a:endParaRPr>
          </a:p>
          <a:p>
            <a:pPr marL="12065" marR="5080" lvl="0">
              <a:buSzPts val="3200"/>
            </a:pPr>
            <a:endParaRPr lang="en-IN" sz="2400" dirty="0">
              <a:latin typeface="Times New Roman"/>
              <a:ea typeface="Times New Roman"/>
              <a:cs typeface="Times New Roman"/>
              <a:sym typeface="Times New Roman"/>
            </a:endParaRPr>
          </a:p>
          <a:p>
            <a:pPr marL="12065" marR="5080" lvl="0">
              <a:buSzPts val="3200"/>
            </a:pPr>
            <a:endParaRPr lang="en-IN" sz="2400" dirty="0" smtClean="0">
              <a:latin typeface="Times New Roman"/>
              <a:ea typeface="Times New Roman"/>
              <a:cs typeface="Times New Roman"/>
              <a:sym typeface="Times New Roman"/>
            </a:endParaRPr>
          </a:p>
          <a:p>
            <a:pPr marL="12065" marR="5080" lvl="0">
              <a:buSzPts val="3200"/>
            </a:pPr>
            <a:endParaRPr lang="en-IN" sz="2400" dirty="0">
              <a:latin typeface="Times New Roman"/>
              <a:ea typeface="Times New Roman"/>
              <a:cs typeface="Times New Roman"/>
              <a:sym typeface="Times New Roman"/>
            </a:endParaRPr>
          </a:p>
          <a:p>
            <a:pPr marL="12065" marR="5080" lvl="0">
              <a:buSzPts val="3200"/>
            </a:pPr>
            <a:endParaRPr lang="en-IN" sz="2400" dirty="0" smtClean="0">
              <a:latin typeface="Times New Roman"/>
              <a:ea typeface="Times New Roman"/>
              <a:cs typeface="Times New Roman"/>
              <a:sym typeface="Times New Roman"/>
            </a:endParaRPr>
          </a:p>
          <a:p>
            <a:pPr marL="12065" marR="5080" lvl="0">
              <a:buSzPts val="3200"/>
            </a:pPr>
            <a:endParaRPr sz="2400" dirty="0">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502</TotalTime>
  <Words>319</Words>
  <Application>Microsoft Office PowerPoint</Application>
  <PresentationFormat>On-screen Show (4:3)</PresentationFormat>
  <Paragraphs>111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vt:lpstr>
      <vt:lpstr>PowerPoint Presentation</vt:lpstr>
      <vt:lpstr>Introduction</vt:lpstr>
      <vt:lpstr>AVL TREE</vt:lpstr>
      <vt:lpstr>Proposed system</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Rejo</dc:creator>
  <cp:lastModifiedBy>Rejo R Varghese</cp:lastModifiedBy>
  <cp:revision>14</cp:revision>
  <dcterms:modified xsi:type="dcterms:W3CDTF">2019-03-19T11:52:12Z</dcterms:modified>
</cp:coreProperties>
</file>