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haz.p.p@gmail.co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89459" autoAdjust="0"/>
  </p:normalViewPr>
  <p:slideViewPr>
    <p:cSldViewPr snapToGrid="0">
      <p:cViewPr varScale="1">
        <p:scale>
          <a:sx n="70" d="100"/>
          <a:sy n="70" d="100"/>
        </p:scale>
        <p:origin x="594" y="6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3-16T10:44:14.691" idx="1">
    <p:pos x="6000" y="0"/>
    <p:text>Muhammed Nihaz p p</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94943" y="453339"/>
            <a:ext cx="7354112" cy="185673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60090" y="480441"/>
            <a:ext cx="3623818" cy="695325"/>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6244" y="2049018"/>
            <a:ext cx="4384675" cy="1392554"/>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3/17/2019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
        <p:cNvGrpSpPr/>
        <p:nvPr/>
      </p:nvGrpSpPr>
      <p:grpSpPr>
        <a:xfrm>
          <a:off x="0" y="0"/>
          <a:ext cx="0" cy="0"/>
          <a:chOff x="0" y="0"/>
          <a:chExt cx="0" cy="0"/>
        </a:xfrm>
      </p:grpSpPr>
      <p:sp>
        <p:nvSpPr>
          <p:cNvPr id="10" name="Google Shape;10;p1"/>
          <p:cNvSpPr txBox="1"/>
          <p:nvPr/>
        </p:nvSpPr>
        <p:spPr>
          <a:xfrm>
            <a:off x="899566" y="453339"/>
            <a:ext cx="7349400" cy="1245192"/>
          </a:xfrm>
          <a:prstGeom prst="rect">
            <a:avLst/>
          </a:prstGeom>
          <a:noFill/>
          <a:ln>
            <a:noFill/>
          </a:ln>
        </p:spPr>
        <p:txBody>
          <a:bodyPr spcFirstLastPara="1" wrap="square" lIns="0" tIns="13950" rIns="0" bIns="0" anchor="t" anchorCtr="0">
            <a:spAutoFit/>
          </a:bodyPr>
          <a:lstStyle/>
          <a:p>
            <a:pPr marL="12700" marR="5080" lvl="0" algn="ctr"/>
            <a:r>
              <a:rPr lang="en-US" sz="4000" b="0" i="0" u="none" strike="noStrike" cap="none" dirty="0" smtClean="0">
                <a:latin typeface="Times New Roman"/>
                <a:ea typeface="Times New Roman"/>
                <a:cs typeface="Times New Roman"/>
                <a:sym typeface="Times New Roman"/>
              </a:rPr>
              <a:t>SMART</a:t>
            </a:r>
            <a:r>
              <a:rPr lang="en-IN" dirty="0"/>
              <a:t>   </a:t>
            </a:r>
            <a:r>
              <a:rPr lang="en-US" sz="4000" b="0" i="0" u="none" strike="noStrike" cap="none" dirty="0" smtClean="0">
                <a:latin typeface="Times New Roman"/>
                <a:ea typeface="Times New Roman"/>
                <a:cs typeface="Times New Roman"/>
                <a:sym typeface="Times New Roman"/>
              </a:rPr>
              <a:t>TOURIST</a:t>
            </a:r>
          </a:p>
          <a:p>
            <a:pPr marL="12700" marR="5080" lvl="0" algn="ctr"/>
            <a:r>
              <a:rPr lang="en-US" sz="4000" dirty="0" smtClean="0">
                <a:latin typeface="Times New Roman"/>
                <a:ea typeface="Times New Roman"/>
                <a:cs typeface="Times New Roman"/>
                <a:sym typeface="Times New Roman"/>
              </a:rPr>
              <a:t>GUIDE</a:t>
            </a:r>
            <a:endParaRPr sz="4000" b="0" i="0" u="none" strike="noStrike" cap="none" dirty="0">
              <a:latin typeface="Times New Roman"/>
              <a:ea typeface="Times New Roman"/>
              <a:cs typeface="Times New Roman"/>
              <a:sym typeface="Times New Roman"/>
            </a:endParaRPr>
          </a:p>
        </p:txBody>
      </p:sp>
      <p:sp>
        <p:nvSpPr>
          <p:cNvPr id="11" name="Google Shape;11;p1"/>
          <p:cNvSpPr txBox="1"/>
          <p:nvPr/>
        </p:nvSpPr>
        <p:spPr>
          <a:xfrm>
            <a:off x="5634182" y="5001292"/>
            <a:ext cx="7315200" cy="185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600"/>
              <a:t>Muhammed Nihaz p p</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621612"/>
            <a:ext cx="7952740" cy="4210685"/>
          </a:xfrm>
          <a:prstGeom prst="rect">
            <a:avLst/>
          </a:prstGeom>
        </p:spPr>
        <p:txBody>
          <a:bodyPr vert="horz" wrap="square" lIns="0" tIns="13970" rIns="0" bIns="0" rtlCol="0">
            <a:spAutoFit/>
          </a:bodyPr>
          <a:lstStyle/>
          <a:p>
            <a:pPr marL="12700" marR="66040">
              <a:lnSpc>
                <a:spcPct val="100000"/>
              </a:lnSpc>
              <a:spcBef>
                <a:spcPts val="110"/>
              </a:spcBef>
            </a:pPr>
            <a:r>
              <a:rPr sz="2800" b="1" dirty="0">
                <a:latin typeface="Times New Roman"/>
                <a:cs typeface="Times New Roman"/>
              </a:rPr>
              <a:t>Users </a:t>
            </a:r>
            <a:r>
              <a:rPr sz="2800" dirty="0">
                <a:latin typeface="Times New Roman"/>
                <a:cs typeface="Times New Roman"/>
              </a:rPr>
              <a:t>are </a:t>
            </a:r>
            <a:r>
              <a:rPr sz="2800" spc="5" dirty="0">
                <a:latin typeface="Times New Roman"/>
                <a:cs typeface="Times New Roman"/>
              </a:rPr>
              <a:t>the next </a:t>
            </a:r>
            <a:r>
              <a:rPr sz="2800" dirty="0">
                <a:latin typeface="Times New Roman"/>
                <a:cs typeface="Times New Roman"/>
              </a:rPr>
              <a:t>participant </a:t>
            </a:r>
            <a:r>
              <a:rPr sz="2800" spc="5" dirty="0">
                <a:latin typeface="Times New Roman"/>
                <a:cs typeface="Times New Roman"/>
              </a:rPr>
              <a:t>of the </a:t>
            </a:r>
            <a:r>
              <a:rPr sz="2800" spc="-10" dirty="0">
                <a:latin typeface="Times New Roman"/>
                <a:cs typeface="Times New Roman"/>
              </a:rPr>
              <a:t>system. </a:t>
            </a:r>
            <a:r>
              <a:rPr sz="2800" dirty="0">
                <a:latin typeface="Times New Roman"/>
                <a:cs typeface="Times New Roman"/>
              </a:rPr>
              <a:t>Users</a:t>
            </a:r>
            <a:r>
              <a:rPr sz="2800" spc="-305" dirty="0">
                <a:latin typeface="Times New Roman"/>
                <a:cs typeface="Times New Roman"/>
              </a:rPr>
              <a:t> </a:t>
            </a:r>
            <a:r>
              <a:rPr sz="2800" dirty="0">
                <a:latin typeface="Times New Roman"/>
                <a:cs typeface="Times New Roman"/>
              </a:rPr>
              <a:t>who  are </a:t>
            </a:r>
            <a:r>
              <a:rPr sz="2800" spc="5" dirty="0">
                <a:latin typeface="Times New Roman"/>
                <a:cs typeface="Times New Roman"/>
              </a:rPr>
              <a:t>accepted by the </a:t>
            </a:r>
            <a:r>
              <a:rPr sz="2800" spc="-5" dirty="0">
                <a:latin typeface="Times New Roman"/>
                <a:cs typeface="Times New Roman"/>
              </a:rPr>
              <a:t>admin </a:t>
            </a:r>
            <a:r>
              <a:rPr sz="2800" dirty="0">
                <a:latin typeface="Times New Roman"/>
                <a:cs typeface="Times New Roman"/>
              </a:rPr>
              <a:t>can </a:t>
            </a:r>
            <a:r>
              <a:rPr sz="2800" spc="5" dirty="0">
                <a:latin typeface="Times New Roman"/>
                <a:cs typeface="Times New Roman"/>
              </a:rPr>
              <a:t>login to the </a:t>
            </a:r>
            <a:r>
              <a:rPr sz="2800" spc="-5" dirty="0">
                <a:latin typeface="Times New Roman"/>
                <a:cs typeface="Times New Roman"/>
              </a:rPr>
              <a:t>system </a:t>
            </a:r>
            <a:r>
              <a:rPr sz="2800" spc="5" dirty="0">
                <a:latin typeface="Times New Roman"/>
                <a:cs typeface="Times New Roman"/>
              </a:rPr>
              <a:t>and  those users </a:t>
            </a:r>
            <a:r>
              <a:rPr sz="2800" dirty="0">
                <a:latin typeface="Times New Roman"/>
                <a:cs typeface="Times New Roman"/>
              </a:rPr>
              <a:t>can </a:t>
            </a:r>
            <a:r>
              <a:rPr sz="2800" spc="5" dirty="0">
                <a:latin typeface="Times New Roman"/>
                <a:cs typeface="Times New Roman"/>
              </a:rPr>
              <a:t>do the </a:t>
            </a:r>
            <a:r>
              <a:rPr sz="2800" dirty="0">
                <a:latin typeface="Times New Roman"/>
                <a:cs typeface="Times New Roman"/>
              </a:rPr>
              <a:t>following</a:t>
            </a:r>
            <a:r>
              <a:rPr sz="2800" spc="-340" dirty="0">
                <a:latin typeface="Times New Roman"/>
                <a:cs typeface="Times New Roman"/>
              </a:rPr>
              <a:t> </a:t>
            </a:r>
            <a:r>
              <a:rPr sz="2800" spc="15" dirty="0">
                <a:latin typeface="Times New Roman"/>
                <a:cs typeface="Times New Roman"/>
              </a:rPr>
              <a:t>things:-</a:t>
            </a:r>
            <a:endParaRPr sz="2800">
              <a:latin typeface="Times New Roman"/>
              <a:cs typeface="Times New Roman"/>
            </a:endParaRPr>
          </a:p>
          <a:p>
            <a:pPr marL="356870" indent="-344805">
              <a:lnSpc>
                <a:spcPct val="100000"/>
              </a:lnSpc>
              <a:spcBef>
                <a:spcPts val="675"/>
              </a:spcBef>
              <a:buFont typeface="Arial"/>
              <a:buChar char="•"/>
              <a:tabLst>
                <a:tab pos="356870" algn="l"/>
                <a:tab pos="357505" algn="l"/>
              </a:tabLst>
            </a:pPr>
            <a:r>
              <a:rPr sz="2800" dirty="0">
                <a:latin typeface="Times New Roman"/>
                <a:cs typeface="Times New Roman"/>
              </a:rPr>
              <a:t>Search </a:t>
            </a:r>
            <a:r>
              <a:rPr sz="2800" spc="5" dirty="0">
                <a:latin typeface="Times New Roman"/>
                <a:cs typeface="Times New Roman"/>
              </a:rPr>
              <a:t>tourist</a:t>
            </a:r>
            <a:r>
              <a:rPr sz="2800" spc="-145" dirty="0">
                <a:latin typeface="Times New Roman"/>
                <a:cs typeface="Times New Roman"/>
              </a:rPr>
              <a:t> </a:t>
            </a:r>
            <a:r>
              <a:rPr sz="2800" spc="5" dirty="0">
                <a:latin typeface="Times New Roman"/>
                <a:cs typeface="Times New Roman"/>
              </a:rPr>
              <a:t>places:-</a:t>
            </a:r>
            <a:endParaRPr sz="2800">
              <a:latin typeface="Times New Roman"/>
              <a:cs typeface="Times New Roman"/>
            </a:endParaRPr>
          </a:p>
          <a:p>
            <a:pPr marL="12700" marR="5080">
              <a:lnSpc>
                <a:spcPct val="100000"/>
              </a:lnSpc>
              <a:spcBef>
                <a:spcPts val="675"/>
              </a:spcBef>
            </a:pPr>
            <a:r>
              <a:rPr sz="2800" spc="5" dirty="0">
                <a:latin typeface="Times New Roman"/>
                <a:cs typeface="Times New Roman"/>
              </a:rPr>
              <a:t>user </a:t>
            </a:r>
            <a:r>
              <a:rPr sz="2800" dirty="0">
                <a:latin typeface="Times New Roman"/>
                <a:cs typeface="Times New Roman"/>
              </a:rPr>
              <a:t>can </a:t>
            </a:r>
            <a:r>
              <a:rPr sz="2800" spc="5" dirty="0">
                <a:latin typeface="Times New Roman"/>
                <a:cs typeface="Times New Roman"/>
              </a:rPr>
              <a:t>search tourist places </a:t>
            </a:r>
            <a:r>
              <a:rPr sz="2800" dirty="0">
                <a:latin typeface="Times New Roman"/>
                <a:cs typeface="Times New Roman"/>
              </a:rPr>
              <a:t>as the </a:t>
            </a:r>
            <a:r>
              <a:rPr sz="2800" spc="5" dirty="0">
                <a:latin typeface="Times New Roman"/>
                <a:cs typeface="Times New Roman"/>
              </a:rPr>
              <a:t>user need. </a:t>
            </a:r>
            <a:r>
              <a:rPr sz="2800" dirty="0">
                <a:latin typeface="Times New Roman"/>
                <a:cs typeface="Times New Roman"/>
              </a:rPr>
              <a:t>User</a:t>
            </a:r>
            <a:r>
              <a:rPr sz="2800" spc="-405" dirty="0">
                <a:latin typeface="Times New Roman"/>
                <a:cs typeface="Times New Roman"/>
              </a:rPr>
              <a:t> </a:t>
            </a:r>
            <a:r>
              <a:rPr sz="2800" spc="5" dirty="0">
                <a:latin typeface="Times New Roman"/>
                <a:cs typeface="Times New Roman"/>
              </a:rPr>
              <a:t>can  search </a:t>
            </a:r>
            <a:r>
              <a:rPr sz="2800" dirty="0">
                <a:latin typeface="Times New Roman"/>
                <a:cs typeface="Times New Roman"/>
              </a:rPr>
              <a:t>according </a:t>
            </a:r>
            <a:r>
              <a:rPr sz="2800" spc="5" dirty="0">
                <a:latin typeface="Times New Roman"/>
                <a:cs typeface="Times New Roman"/>
              </a:rPr>
              <a:t>to the</a:t>
            </a:r>
            <a:r>
              <a:rPr sz="2800" spc="-229" dirty="0">
                <a:latin typeface="Times New Roman"/>
                <a:cs typeface="Times New Roman"/>
              </a:rPr>
              <a:t> </a:t>
            </a:r>
            <a:r>
              <a:rPr sz="2800" dirty="0">
                <a:latin typeface="Times New Roman"/>
                <a:cs typeface="Times New Roman"/>
              </a:rPr>
              <a:t>location.</a:t>
            </a:r>
            <a:endParaRPr sz="2800">
              <a:latin typeface="Times New Roman"/>
              <a:cs typeface="Times New Roman"/>
            </a:endParaRPr>
          </a:p>
          <a:p>
            <a:pPr marL="356870" indent="-344805">
              <a:lnSpc>
                <a:spcPct val="100000"/>
              </a:lnSpc>
              <a:spcBef>
                <a:spcPts val="675"/>
              </a:spcBef>
              <a:buFont typeface="Arial"/>
              <a:buChar char="•"/>
              <a:tabLst>
                <a:tab pos="356870" algn="l"/>
                <a:tab pos="357505" algn="l"/>
              </a:tabLst>
            </a:pPr>
            <a:r>
              <a:rPr sz="2800" spc="5" dirty="0">
                <a:latin typeface="Times New Roman"/>
                <a:cs typeface="Times New Roman"/>
              </a:rPr>
              <a:t>Upload</a:t>
            </a:r>
            <a:r>
              <a:rPr sz="2800" spc="-75" dirty="0">
                <a:latin typeface="Times New Roman"/>
                <a:cs typeface="Times New Roman"/>
              </a:rPr>
              <a:t> </a:t>
            </a:r>
            <a:r>
              <a:rPr sz="2800" dirty="0">
                <a:latin typeface="Times New Roman"/>
                <a:cs typeface="Times New Roman"/>
              </a:rPr>
              <a:t>image:-</a:t>
            </a:r>
            <a:endParaRPr sz="2800">
              <a:latin typeface="Times New Roman"/>
              <a:cs typeface="Times New Roman"/>
            </a:endParaRPr>
          </a:p>
          <a:p>
            <a:pPr marL="12700" marR="191770">
              <a:lnSpc>
                <a:spcPct val="100000"/>
              </a:lnSpc>
              <a:spcBef>
                <a:spcPts val="675"/>
              </a:spcBef>
            </a:pPr>
            <a:r>
              <a:rPr sz="2800" dirty="0">
                <a:latin typeface="Times New Roman"/>
                <a:cs typeface="Times New Roman"/>
              </a:rPr>
              <a:t>User can </a:t>
            </a:r>
            <a:r>
              <a:rPr sz="2800" spc="5" dirty="0">
                <a:latin typeface="Times New Roman"/>
                <a:cs typeface="Times New Roman"/>
              </a:rPr>
              <a:t>upload captured </a:t>
            </a:r>
            <a:r>
              <a:rPr sz="2800" spc="-5" dirty="0">
                <a:latin typeface="Times New Roman"/>
                <a:cs typeface="Times New Roman"/>
              </a:rPr>
              <a:t>image </a:t>
            </a:r>
            <a:r>
              <a:rPr sz="2800" spc="5" dirty="0">
                <a:latin typeface="Times New Roman"/>
                <a:cs typeface="Times New Roman"/>
              </a:rPr>
              <a:t>to the </a:t>
            </a:r>
            <a:r>
              <a:rPr sz="2800" dirty="0">
                <a:latin typeface="Times New Roman"/>
                <a:cs typeface="Times New Roman"/>
              </a:rPr>
              <a:t>system </a:t>
            </a:r>
            <a:r>
              <a:rPr sz="2800" spc="5" dirty="0">
                <a:latin typeface="Times New Roman"/>
                <a:cs typeface="Times New Roman"/>
              </a:rPr>
              <a:t>in</a:t>
            </a:r>
            <a:r>
              <a:rPr sz="2800" spc="-405" dirty="0">
                <a:latin typeface="Times New Roman"/>
                <a:cs typeface="Times New Roman"/>
              </a:rPr>
              <a:t> </a:t>
            </a:r>
            <a:r>
              <a:rPr sz="2800" spc="5" dirty="0">
                <a:latin typeface="Times New Roman"/>
                <a:cs typeface="Times New Roman"/>
              </a:rPr>
              <a:t>order  to </a:t>
            </a:r>
            <a:r>
              <a:rPr sz="2800" dirty="0">
                <a:latin typeface="Times New Roman"/>
                <a:cs typeface="Times New Roman"/>
              </a:rPr>
              <a:t>get </a:t>
            </a:r>
            <a:r>
              <a:rPr sz="2800" spc="5" dirty="0">
                <a:latin typeface="Times New Roman"/>
                <a:cs typeface="Times New Roman"/>
              </a:rPr>
              <a:t>the needed</a:t>
            </a:r>
            <a:r>
              <a:rPr sz="2800" spc="-204" dirty="0">
                <a:latin typeface="Times New Roman"/>
                <a:cs typeface="Times New Roman"/>
              </a:rPr>
              <a:t> </a:t>
            </a:r>
            <a:r>
              <a:rPr sz="2800" dirty="0">
                <a:latin typeface="Times New Roman"/>
                <a:cs typeface="Times New Roman"/>
              </a:rPr>
              <a:t>information.</a:t>
            </a:r>
            <a:endParaRPr sz="28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522842"/>
            <a:ext cx="7548880" cy="4319270"/>
          </a:xfrm>
          <a:prstGeom prst="rect">
            <a:avLst/>
          </a:prstGeom>
        </p:spPr>
        <p:txBody>
          <a:bodyPr vert="horz" wrap="square" lIns="0" tIns="110489" rIns="0" bIns="0" rtlCol="0">
            <a:spAutoFit/>
          </a:bodyPr>
          <a:lstStyle/>
          <a:p>
            <a:pPr marL="356870" indent="-344805">
              <a:lnSpc>
                <a:spcPct val="100000"/>
              </a:lnSpc>
              <a:spcBef>
                <a:spcPts val="869"/>
              </a:spcBef>
              <a:buFont typeface="Arial"/>
              <a:buChar char="•"/>
              <a:tabLst>
                <a:tab pos="356870" algn="l"/>
                <a:tab pos="357505" algn="l"/>
              </a:tabLst>
            </a:pPr>
            <a:r>
              <a:rPr sz="3200" spc="-10" dirty="0">
                <a:latin typeface="Times New Roman"/>
                <a:cs typeface="Times New Roman"/>
              </a:rPr>
              <a:t>Acknowledgements</a:t>
            </a:r>
            <a:r>
              <a:rPr sz="3200" spc="65" dirty="0">
                <a:latin typeface="Times New Roman"/>
                <a:cs typeface="Times New Roman"/>
              </a:rPr>
              <a:t> </a:t>
            </a:r>
            <a:r>
              <a:rPr sz="3200" dirty="0">
                <a:latin typeface="Times New Roman"/>
                <a:cs typeface="Times New Roman"/>
              </a:rPr>
              <a:t>viewing:-</a:t>
            </a:r>
            <a:endParaRPr sz="3200">
              <a:latin typeface="Times New Roman"/>
              <a:cs typeface="Times New Roman"/>
            </a:endParaRPr>
          </a:p>
          <a:p>
            <a:pPr marL="12700" marR="5080">
              <a:lnSpc>
                <a:spcPct val="100000"/>
              </a:lnSpc>
              <a:spcBef>
                <a:spcPts val="770"/>
              </a:spcBef>
            </a:pPr>
            <a:r>
              <a:rPr sz="3200" spc="-5" dirty="0">
                <a:latin typeface="Times New Roman"/>
                <a:cs typeface="Times New Roman"/>
              </a:rPr>
              <a:t>User will get </a:t>
            </a:r>
            <a:r>
              <a:rPr sz="3200" spc="-10" dirty="0">
                <a:latin typeface="Times New Roman"/>
                <a:cs typeface="Times New Roman"/>
              </a:rPr>
              <a:t>information </a:t>
            </a:r>
            <a:r>
              <a:rPr sz="3200" dirty="0">
                <a:latin typeface="Times New Roman"/>
                <a:cs typeface="Times New Roman"/>
              </a:rPr>
              <a:t>about </a:t>
            </a:r>
            <a:r>
              <a:rPr sz="3200" spc="-5" dirty="0">
                <a:latin typeface="Times New Roman"/>
                <a:cs typeface="Times New Roman"/>
              </a:rPr>
              <a:t>the </a:t>
            </a:r>
            <a:r>
              <a:rPr sz="3200" spc="-20" dirty="0">
                <a:latin typeface="Times New Roman"/>
                <a:cs typeface="Times New Roman"/>
              </a:rPr>
              <a:t>image </a:t>
            </a:r>
            <a:r>
              <a:rPr sz="3200" spc="-5" dirty="0">
                <a:latin typeface="Times New Roman"/>
                <a:cs typeface="Times New Roman"/>
              </a:rPr>
              <a:t>that  does not exist on the database at the </a:t>
            </a:r>
            <a:r>
              <a:rPr sz="3200" spc="-20" dirty="0">
                <a:latin typeface="Times New Roman"/>
                <a:cs typeface="Times New Roman"/>
              </a:rPr>
              <a:t>time </a:t>
            </a:r>
            <a:r>
              <a:rPr sz="3200" spc="-5" dirty="0">
                <a:latin typeface="Times New Roman"/>
                <a:cs typeface="Times New Roman"/>
              </a:rPr>
              <a:t>of  </a:t>
            </a:r>
            <a:r>
              <a:rPr sz="3200" dirty="0">
                <a:latin typeface="Times New Roman"/>
                <a:cs typeface="Times New Roman"/>
              </a:rPr>
              <a:t>uploading, </a:t>
            </a:r>
            <a:r>
              <a:rPr sz="3200" spc="-5" dirty="0">
                <a:latin typeface="Times New Roman"/>
                <a:cs typeface="Times New Roman"/>
              </a:rPr>
              <a:t>that </a:t>
            </a:r>
            <a:r>
              <a:rPr sz="3200" spc="-10" dirty="0">
                <a:latin typeface="Times New Roman"/>
                <a:cs typeface="Times New Roman"/>
              </a:rPr>
              <a:t>information </a:t>
            </a:r>
            <a:r>
              <a:rPr sz="3200" spc="-5" dirty="0">
                <a:latin typeface="Times New Roman"/>
                <a:cs typeface="Times New Roman"/>
              </a:rPr>
              <a:t>is provided by the  </a:t>
            </a:r>
            <a:r>
              <a:rPr sz="3200" spc="-15" dirty="0">
                <a:latin typeface="Times New Roman"/>
                <a:cs typeface="Times New Roman"/>
              </a:rPr>
              <a:t>admin</a:t>
            </a:r>
            <a:r>
              <a:rPr sz="3200" spc="60" dirty="0">
                <a:latin typeface="Times New Roman"/>
                <a:cs typeface="Times New Roman"/>
              </a:rPr>
              <a:t> </a:t>
            </a:r>
            <a:r>
              <a:rPr sz="3200" spc="-35" dirty="0">
                <a:latin typeface="Times New Roman"/>
                <a:cs typeface="Times New Roman"/>
              </a:rPr>
              <a:t>later.</a:t>
            </a:r>
            <a:endParaRPr sz="3200">
              <a:latin typeface="Times New Roman"/>
              <a:cs typeface="Times New Roman"/>
            </a:endParaRPr>
          </a:p>
          <a:p>
            <a:pPr marL="356870" indent="-344805">
              <a:lnSpc>
                <a:spcPct val="100000"/>
              </a:lnSpc>
              <a:spcBef>
                <a:spcPts val="775"/>
              </a:spcBef>
              <a:buFont typeface="Arial"/>
              <a:buChar char="•"/>
              <a:tabLst>
                <a:tab pos="356870" algn="l"/>
                <a:tab pos="357505" algn="l"/>
              </a:tabLst>
            </a:pPr>
            <a:r>
              <a:rPr sz="3200" spc="-5" dirty="0">
                <a:latin typeface="Times New Roman"/>
                <a:cs typeface="Times New Roman"/>
              </a:rPr>
              <a:t>Post </a:t>
            </a:r>
            <a:r>
              <a:rPr sz="3200" spc="-10" dirty="0">
                <a:latin typeface="Times New Roman"/>
                <a:cs typeface="Times New Roman"/>
              </a:rPr>
              <a:t>complaint </a:t>
            </a:r>
            <a:r>
              <a:rPr sz="3200" spc="-5" dirty="0">
                <a:latin typeface="Times New Roman"/>
                <a:cs typeface="Times New Roman"/>
              </a:rPr>
              <a:t>and view</a:t>
            </a:r>
            <a:r>
              <a:rPr sz="3200" spc="80" dirty="0">
                <a:latin typeface="Times New Roman"/>
                <a:cs typeface="Times New Roman"/>
              </a:rPr>
              <a:t> </a:t>
            </a:r>
            <a:r>
              <a:rPr sz="3200" spc="-5" dirty="0">
                <a:latin typeface="Times New Roman"/>
                <a:cs typeface="Times New Roman"/>
              </a:rPr>
              <a:t>reply:-</a:t>
            </a:r>
            <a:endParaRPr sz="3200">
              <a:latin typeface="Times New Roman"/>
              <a:cs typeface="Times New Roman"/>
            </a:endParaRPr>
          </a:p>
          <a:p>
            <a:pPr marL="12700" marR="407034">
              <a:lnSpc>
                <a:spcPct val="100000"/>
              </a:lnSpc>
              <a:spcBef>
                <a:spcPts val="770"/>
              </a:spcBef>
            </a:pPr>
            <a:r>
              <a:rPr sz="3200" spc="-5" dirty="0">
                <a:latin typeface="Times New Roman"/>
                <a:cs typeface="Times New Roman"/>
              </a:rPr>
              <a:t>User can </a:t>
            </a:r>
            <a:r>
              <a:rPr sz="3200" dirty="0">
                <a:latin typeface="Times New Roman"/>
                <a:cs typeface="Times New Roman"/>
              </a:rPr>
              <a:t>post </a:t>
            </a:r>
            <a:r>
              <a:rPr sz="3200" spc="-10" dirty="0">
                <a:latin typeface="Times New Roman"/>
                <a:cs typeface="Times New Roman"/>
              </a:rPr>
              <a:t>complaint </a:t>
            </a:r>
            <a:r>
              <a:rPr sz="3200" spc="-5" dirty="0">
                <a:latin typeface="Times New Roman"/>
                <a:cs typeface="Times New Roman"/>
              </a:rPr>
              <a:t>and view the  corresponding reply provided by the </a:t>
            </a:r>
            <a:r>
              <a:rPr sz="3200" spc="-15" dirty="0">
                <a:latin typeface="Times New Roman"/>
                <a:cs typeface="Times New Roman"/>
              </a:rPr>
              <a:t>admin.</a:t>
            </a:r>
            <a:endParaRPr sz="32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760103" y="480449"/>
            <a:ext cx="4850700" cy="591000"/>
          </a:xfrm>
          <a:prstGeom prst="rect">
            <a:avLst/>
          </a:prstGeom>
          <a:noFill/>
          <a:ln>
            <a:noFill/>
          </a:ln>
        </p:spPr>
        <p:txBody>
          <a:bodyPr spcFirstLastPara="1" wrap="square" lIns="0" tIns="11425" rIns="0" bIns="0" anchor="t" anchorCtr="0">
            <a:spAutoFit/>
          </a:bodyPr>
          <a:lstStyle/>
          <a:p>
            <a:pPr marL="14603" lvl="0" indent="0" algn="l" rtl="0">
              <a:lnSpc>
                <a:spcPct val="100000"/>
              </a:lnSpc>
              <a:spcBef>
                <a:spcPts val="0"/>
              </a:spcBef>
              <a:spcAft>
                <a:spcPts val="0"/>
              </a:spcAft>
              <a:buNone/>
            </a:pPr>
            <a:r>
              <a:rPr lang="en-US"/>
              <a:t>CONCLUSION</a:t>
            </a:r>
            <a:endParaRPr/>
          </a:p>
        </p:txBody>
      </p:sp>
      <p:sp>
        <p:nvSpPr>
          <p:cNvPr id="26" name="Google Shape;26;p5"/>
          <p:cNvSpPr txBox="1"/>
          <p:nvPr/>
        </p:nvSpPr>
        <p:spPr>
          <a:xfrm>
            <a:off x="536244" y="1621612"/>
            <a:ext cx="7759800" cy="3459265"/>
          </a:xfrm>
          <a:prstGeom prst="rect">
            <a:avLst/>
          </a:prstGeom>
          <a:noFill/>
          <a:ln>
            <a:noFill/>
          </a:ln>
        </p:spPr>
        <p:txBody>
          <a:bodyPr spcFirstLastPara="1" wrap="square" lIns="0" tIns="12050" rIns="0" bIns="0" anchor="t" anchorCtr="0">
            <a:spAutoFit/>
          </a:bodyPr>
          <a:lstStyle/>
          <a:p>
            <a:pPr marL="356870" marR="5080" lvl="0" indent="-344805">
              <a:buSzPts val="3200"/>
              <a:buFont typeface="Arial"/>
              <a:buChar char="•"/>
            </a:pPr>
            <a:r>
              <a:rPr lang="en-US" sz="3200" dirty="0" smtClean="0">
                <a:latin typeface="Times New Roman"/>
                <a:ea typeface="Times New Roman"/>
                <a:cs typeface="Times New Roman"/>
                <a:sym typeface="Times New Roman"/>
              </a:rPr>
              <a:t>Smart</a:t>
            </a:r>
            <a:r>
              <a:rPr lang="en-IN" dirty="0"/>
              <a:t> </a:t>
            </a:r>
            <a:r>
              <a:rPr lang="en-US" sz="3200" dirty="0" smtClean="0">
                <a:latin typeface="Times New Roman"/>
                <a:ea typeface="Times New Roman"/>
                <a:cs typeface="Times New Roman"/>
                <a:sym typeface="Times New Roman"/>
              </a:rPr>
              <a:t>tourist</a:t>
            </a:r>
            <a:r>
              <a:rPr lang="en-IN" dirty="0"/>
              <a:t> </a:t>
            </a:r>
            <a:r>
              <a:rPr lang="en-US" sz="3200" dirty="0" smtClean="0">
                <a:latin typeface="Times New Roman"/>
                <a:ea typeface="Times New Roman"/>
                <a:cs typeface="Times New Roman"/>
                <a:sym typeface="Times New Roman"/>
              </a:rPr>
              <a:t>guide</a:t>
            </a:r>
            <a:r>
              <a:rPr lang="en-US" sz="3200" dirty="0" smtClean="0">
                <a:latin typeface="Times New Roman"/>
                <a:ea typeface="Times New Roman"/>
                <a:cs typeface="Times New Roman"/>
                <a:sym typeface="Times New Roman"/>
              </a:rPr>
              <a:t>  </a:t>
            </a:r>
            <a:r>
              <a:rPr lang="en-US" sz="3200" dirty="0">
                <a:latin typeface="Times New Roman"/>
                <a:ea typeface="Times New Roman"/>
                <a:cs typeface="Times New Roman"/>
                <a:sym typeface="Times New Roman"/>
              </a:rPr>
              <a:t>is conveying a mechanism for </a:t>
            </a:r>
            <a:r>
              <a:rPr lang="en-US" sz="3200" dirty="0" err="1">
                <a:latin typeface="Times New Roman"/>
                <a:ea typeface="Times New Roman"/>
                <a:cs typeface="Times New Roman"/>
                <a:sym typeface="Times New Roman"/>
              </a:rPr>
              <a:t>recognising</a:t>
            </a:r>
            <a:r>
              <a:rPr lang="en-US" sz="3200" dirty="0">
                <a:latin typeface="Times New Roman"/>
                <a:ea typeface="Times New Roman"/>
                <a:cs typeface="Times New Roman"/>
                <a:sym typeface="Times New Roman"/>
              </a:rPr>
              <a:t>  image of building and give the required  information. The system also provides  mechanism to search tourist places. This  system is helpful for many tourists for  knowing the features of the visiting place</a:t>
            </a:r>
            <a:endParaRPr sz="32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332715" y="2500325"/>
            <a:ext cx="5174100" cy="5661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Thank You</a:t>
            </a:r>
            <a:endParaRPr/>
          </a:p>
        </p:txBody>
      </p:sp>
      <p:sp>
        <p:nvSpPr>
          <p:cNvPr id="29" name="Google Shape;29;p6"/>
          <p:cNvSpPr txBox="1"/>
          <p:nvPr/>
        </p:nvSpPr>
        <p:spPr>
          <a:xfrm>
            <a:off x="914400" y="3009207"/>
            <a:ext cx="7315200" cy="85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77272" y="480453"/>
            <a:ext cx="3717000" cy="958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17" name="Google Shape;17;p3"/>
          <p:cNvSpPr txBox="1"/>
          <p:nvPr/>
        </p:nvSpPr>
        <p:spPr>
          <a:xfrm>
            <a:off x="536244" y="1624964"/>
            <a:ext cx="7870800" cy="2786009"/>
          </a:xfrm>
          <a:prstGeom prst="rect">
            <a:avLst/>
          </a:prstGeom>
          <a:noFill/>
          <a:ln>
            <a:noFill/>
          </a:ln>
        </p:spPr>
        <p:txBody>
          <a:bodyPr spcFirstLastPara="1" wrap="square" lIns="0" tIns="13325" rIns="0" bIns="0" anchor="t" anchorCtr="0">
            <a:spAutoFit/>
          </a:bodyPr>
          <a:lstStyle/>
          <a:p>
            <a:pPr marL="356870" marR="5080" lvl="0" indent="-344805" algn="l" rtl="0">
              <a:lnSpc>
                <a:spcPct val="100000"/>
              </a:lnSpc>
              <a:spcBef>
                <a:spcPts val="0"/>
              </a:spcBef>
              <a:spcAft>
                <a:spcPts val="0"/>
              </a:spcAft>
              <a:buSzPts val="2200"/>
              <a:buFont typeface="Arial"/>
              <a:buChar char="•"/>
            </a:pPr>
            <a:r>
              <a:rPr lang="en-US" sz="2200" b="0" i="0" u="none" strike="noStrike" cap="none" dirty="0">
                <a:latin typeface="Times New Roman"/>
                <a:ea typeface="Times New Roman"/>
                <a:cs typeface="Times New Roman"/>
                <a:sym typeface="Times New Roman"/>
              </a:rPr>
              <a:t>Think of a tourist visiting an unfamiliar city holding a GPS-  equipped smartphone. Upon taking a photo of a place using mobile  phone, the smartphone will automatically show the name of the  place and highlight its region in the screen in real-time.</a:t>
            </a:r>
            <a:endParaRPr sz="2200" b="0" i="0" u="none" strike="noStrike" cap="none" dirty="0">
              <a:latin typeface="Times New Roman"/>
              <a:ea typeface="Times New Roman"/>
              <a:cs typeface="Times New Roman"/>
              <a:sym typeface="Times New Roman"/>
            </a:endParaRPr>
          </a:p>
          <a:p>
            <a:pPr marL="356870" marR="73660" lvl="0" indent="-344805" algn="l" rtl="0">
              <a:lnSpc>
                <a:spcPct val="100000"/>
              </a:lnSpc>
              <a:spcBef>
                <a:spcPts val="535"/>
              </a:spcBef>
              <a:spcAft>
                <a:spcPts val="0"/>
              </a:spcAft>
              <a:buSzPts val="1800"/>
              <a:buFont typeface="Arial"/>
              <a:buChar char="•"/>
            </a:pPr>
            <a:r>
              <a:rPr lang="en-US" sz="1800" b="0" i="0" u="none" strike="noStrike" cap="none" dirty="0"/>
              <a:t>	</a:t>
            </a:r>
            <a:r>
              <a:rPr lang="en-US" sz="2200" b="0" i="0" u="none" strike="noStrike" cap="none" dirty="0">
                <a:latin typeface="Times New Roman"/>
                <a:ea typeface="Times New Roman"/>
                <a:cs typeface="Times New Roman"/>
                <a:sym typeface="Times New Roman"/>
              </a:rPr>
              <a:t>This paper </a:t>
            </a:r>
            <a:r>
              <a:rPr lang="en-US" sz="2200" b="0" i="0" u="none" strike="noStrike" cap="none" dirty="0" smtClean="0">
                <a:latin typeface="Times New Roman"/>
                <a:ea typeface="Times New Roman"/>
                <a:cs typeface="Times New Roman"/>
                <a:sym typeface="Times New Roman"/>
              </a:rPr>
              <a:t>aims </a:t>
            </a:r>
            <a:r>
              <a:rPr lang="en-US" sz="2200" b="0" i="0" u="none" strike="noStrike" cap="none" dirty="0">
                <a:latin typeface="Times New Roman"/>
                <a:ea typeface="Times New Roman"/>
                <a:cs typeface="Times New Roman"/>
                <a:sym typeface="Times New Roman"/>
              </a:rPr>
              <a:t>at developing a system for  recognizing and annotating outdoor Places of-Interests (POIs)  captured in smartphone photos, relying on geo tagged photos from  online services .</a:t>
            </a:r>
            <a:endParaRPr sz="2200" b="0" i="0" u="none" strike="noStrike" cap="none"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624964"/>
            <a:ext cx="7772400" cy="3448050"/>
          </a:xfrm>
          <a:prstGeom prst="rect">
            <a:avLst/>
          </a:prstGeom>
        </p:spPr>
        <p:txBody>
          <a:bodyPr vert="horz" wrap="square" lIns="0" tIns="13335" rIns="0" bIns="0" rtlCol="0">
            <a:spAutoFit/>
          </a:bodyPr>
          <a:lstStyle/>
          <a:p>
            <a:pPr marL="356870" marR="60960" indent="-344805">
              <a:lnSpc>
                <a:spcPct val="100000"/>
              </a:lnSpc>
              <a:spcBef>
                <a:spcPts val="105"/>
              </a:spcBef>
              <a:buFont typeface="Arial"/>
              <a:buChar char="•"/>
              <a:tabLst>
                <a:tab pos="356870" algn="l"/>
                <a:tab pos="357505" algn="l"/>
              </a:tabLst>
            </a:pPr>
            <a:r>
              <a:rPr sz="2200" spc="5" dirty="0">
                <a:latin typeface="Times New Roman"/>
                <a:cs typeface="Times New Roman"/>
              </a:rPr>
              <a:t>This is </a:t>
            </a:r>
            <a:r>
              <a:rPr sz="2200" dirty="0">
                <a:latin typeface="Times New Roman"/>
                <a:cs typeface="Times New Roman"/>
              </a:rPr>
              <a:t>a </a:t>
            </a:r>
            <a:r>
              <a:rPr sz="2200" spc="5" dirty="0">
                <a:latin typeface="Times New Roman"/>
                <a:cs typeface="Times New Roman"/>
              </a:rPr>
              <a:t>“Spatial+ </a:t>
            </a:r>
            <a:r>
              <a:rPr sz="2200" spc="-15" dirty="0">
                <a:latin typeface="Times New Roman"/>
                <a:cs typeface="Times New Roman"/>
              </a:rPr>
              <a:t>Visual” </a:t>
            </a:r>
            <a:r>
              <a:rPr sz="2200" spc="5" dirty="0">
                <a:latin typeface="Times New Roman"/>
                <a:cs typeface="Times New Roman"/>
              </a:rPr>
              <a:t>(S+V) </a:t>
            </a:r>
            <a:r>
              <a:rPr sz="2200" dirty="0">
                <a:latin typeface="Times New Roman"/>
                <a:cs typeface="Times New Roman"/>
              </a:rPr>
              <a:t>framework which </a:t>
            </a:r>
            <a:r>
              <a:rPr sz="2200" spc="5" dirty="0">
                <a:latin typeface="Times New Roman"/>
                <a:cs typeface="Times New Roman"/>
              </a:rPr>
              <a:t>consists </a:t>
            </a:r>
            <a:r>
              <a:rPr sz="2200" dirty="0">
                <a:latin typeface="Times New Roman"/>
                <a:cs typeface="Times New Roman"/>
              </a:rPr>
              <a:t>of a  probabilistic </a:t>
            </a:r>
            <a:r>
              <a:rPr sz="2200" spc="-5" dirty="0">
                <a:latin typeface="Times New Roman"/>
                <a:cs typeface="Times New Roman"/>
              </a:rPr>
              <a:t>field-of-view </a:t>
            </a:r>
            <a:r>
              <a:rPr sz="2200" spc="5" dirty="0">
                <a:latin typeface="Times New Roman"/>
                <a:cs typeface="Times New Roman"/>
              </a:rPr>
              <a:t>(pFOV) </a:t>
            </a:r>
            <a:r>
              <a:rPr sz="2200" spc="-5" dirty="0">
                <a:latin typeface="Times New Roman"/>
                <a:cs typeface="Times New Roman"/>
              </a:rPr>
              <a:t>model </a:t>
            </a:r>
            <a:r>
              <a:rPr sz="2200" spc="5" dirty="0">
                <a:latin typeface="Times New Roman"/>
                <a:cs typeface="Times New Roman"/>
              </a:rPr>
              <a:t>in the spatial phase</a:t>
            </a:r>
            <a:r>
              <a:rPr sz="2200" spc="-190" dirty="0">
                <a:latin typeface="Times New Roman"/>
                <a:cs typeface="Times New Roman"/>
              </a:rPr>
              <a:t> </a:t>
            </a:r>
            <a:r>
              <a:rPr sz="2200" spc="5" dirty="0">
                <a:latin typeface="Times New Roman"/>
                <a:cs typeface="Times New Roman"/>
              </a:rPr>
              <a:t>and  </a:t>
            </a:r>
            <a:r>
              <a:rPr sz="2200" dirty="0">
                <a:latin typeface="Times New Roman"/>
                <a:cs typeface="Times New Roman"/>
              </a:rPr>
              <a:t>sparse </a:t>
            </a:r>
            <a:r>
              <a:rPr sz="2200" spc="5" dirty="0">
                <a:latin typeface="Times New Roman"/>
                <a:cs typeface="Times New Roman"/>
              </a:rPr>
              <a:t>coding </a:t>
            </a:r>
            <a:r>
              <a:rPr sz="2200" dirty="0">
                <a:latin typeface="Times New Roman"/>
                <a:cs typeface="Times New Roman"/>
              </a:rPr>
              <a:t>similarity metric </a:t>
            </a:r>
            <a:r>
              <a:rPr sz="2200" spc="5" dirty="0">
                <a:latin typeface="Times New Roman"/>
                <a:cs typeface="Times New Roman"/>
              </a:rPr>
              <a:t>in </a:t>
            </a:r>
            <a:r>
              <a:rPr sz="2200" dirty="0">
                <a:latin typeface="Times New Roman"/>
                <a:cs typeface="Times New Roman"/>
              </a:rPr>
              <a:t>the visual phase </a:t>
            </a:r>
            <a:r>
              <a:rPr sz="2200" spc="5" dirty="0">
                <a:latin typeface="Times New Roman"/>
                <a:cs typeface="Times New Roman"/>
              </a:rPr>
              <a:t>to </a:t>
            </a:r>
            <a:r>
              <a:rPr sz="2200" spc="-5" dirty="0">
                <a:latin typeface="Times New Roman"/>
                <a:cs typeface="Times New Roman"/>
              </a:rPr>
              <a:t>recognize  </a:t>
            </a:r>
            <a:r>
              <a:rPr sz="2200" dirty="0">
                <a:latin typeface="Times New Roman"/>
                <a:cs typeface="Times New Roman"/>
              </a:rPr>
              <a:t>phone-captured</a:t>
            </a:r>
            <a:r>
              <a:rPr sz="2200" spc="-50" dirty="0">
                <a:latin typeface="Times New Roman"/>
                <a:cs typeface="Times New Roman"/>
              </a:rPr>
              <a:t> </a:t>
            </a:r>
            <a:r>
              <a:rPr sz="2200" spc="-10" dirty="0">
                <a:latin typeface="Times New Roman"/>
                <a:cs typeface="Times New Roman"/>
              </a:rPr>
              <a:t>POIs.</a:t>
            </a:r>
            <a:endParaRPr sz="2200">
              <a:latin typeface="Times New Roman"/>
              <a:cs typeface="Times New Roman"/>
            </a:endParaRPr>
          </a:p>
          <a:p>
            <a:pPr marL="356870" marR="5080" indent="-344805">
              <a:lnSpc>
                <a:spcPct val="100000"/>
              </a:lnSpc>
              <a:spcBef>
                <a:spcPts val="535"/>
              </a:spcBef>
              <a:buFont typeface="Arial"/>
              <a:buChar char="•"/>
              <a:tabLst>
                <a:tab pos="356870" algn="l"/>
                <a:tab pos="357505" algn="l"/>
              </a:tabLst>
            </a:pPr>
            <a:r>
              <a:rPr sz="2200" spc="-10" dirty="0">
                <a:latin typeface="Times New Roman"/>
                <a:cs typeface="Times New Roman"/>
              </a:rPr>
              <a:t>Moreover, </a:t>
            </a:r>
            <a:r>
              <a:rPr sz="2200" spc="-5" dirty="0">
                <a:latin typeface="Times New Roman"/>
                <a:cs typeface="Times New Roman"/>
              </a:rPr>
              <a:t>we </a:t>
            </a:r>
            <a:r>
              <a:rPr sz="2200" dirty="0">
                <a:latin typeface="Times New Roman"/>
                <a:cs typeface="Times New Roman"/>
              </a:rPr>
              <a:t>put </a:t>
            </a:r>
            <a:r>
              <a:rPr sz="2200" spc="5" dirty="0">
                <a:latin typeface="Times New Roman"/>
                <a:cs typeface="Times New Roman"/>
              </a:rPr>
              <a:t>forward </a:t>
            </a:r>
            <a:r>
              <a:rPr sz="2200" dirty="0">
                <a:latin typeface="Times New Roman"/>
                <a:cs typeface="Times New Roman"/>
              </a:rPr>
              <a:t>SURF(speeded up robust </a:t>
            </a:r>
            <a:r>
              <a:rPr sz="2200" spc="5" dirty="0">
                <a:latin typeface="Times New Roman"/>
                <a:cs typeface="Times New Roman"/>
              </a:rPr>
              <a:t>features)  detection </a:t>
            </a:r>
            <a:r>
              <a:rPr sz="2200" dirty="0">
                <a:latin typeface="Times New Roman"/>
                <a:cs typeface="Times New Roman"/>
              </a:rPr>
              <a:t>algorithm </a:t>
            </a:r>
            <a:r>
              <a:rPr sz="2200" spc="5" dirty="0">
                <a:latin typeface="Times New Roman"/>
                <a:cs typeface="Times New Roman"/>
              </a:rPr>
              <a:t>to </a:t>
            </a:r>
            <a:r>
              <a:rPr sz="2200" dirty="0">
                <a:latin typeface="Times New Roman"/>
                <a:cs typeface="Times New Roman"/>
              </a:rPr>
              <a:t>detect </a:t>
            </a:r>
            <a:r>
              <a:rPr sz="2200" spc="-10" dirty="0">
                <a:latin typeface="Times New Roman"/>
                <a:cs typeface="Times New Roman"/>
              </a:rPr>
              <a:t>common </a:t>
            </a:r>
            <a:r>
              <a:rPr sz="2200" dirty="0">
                <a:latin typeface="Times New Roman"/>
                <a:cs typeface="Times New Roman"/>
              </a:rPr>
              <a:t>visual </a:t>
            </a:r>
            <a:r>
              <a:rPr sz="2200" spc="5" dirty="0">
                <a:latin typeface="Times New Roman"/>
                <a:cs typeface="Times New Roman"/>
              </a:rPr>
              <a:t>features </a:t>
            </a:r>
            <a:r>
              <a:rPr sz="2200" spc="-5" dirty="0">
                <a:latin typeface="Times New Roman"/>
                <a:cs typeface="Times New Roman"/>
              </a:rPr>
              <a:t>among </a:t>
            </a:r>
            <a:r>
              <a:rPr sz="2200" dirty="0">
                <a:latin typeface="Times New Roman"/>
                <a:cs typeface="Times New Roman"/>
              </a:rPr>
              <a:t>the  noisy photos </a:t>
            </a:r>
            <a:r>
              <a:rPr sz="2200" spc="-5" dirty="0">
                <a:latin typeface="Times New Roman"/>
                <a:cs typeface="Times New Roman"/>
              </a:rPr>
              <a:t>geo tagged </a:t>
            </a:r>
            <a:r>
              <a:rPr sz="2200" dirty="0">
                <a:latin typeface="Times New Roman"/>
                <a:cs typeface="Times New Roman"/>
              </a:rPr>
              <a:t>on each </a:t>
            </a:r>
            <a:r>
              <a:rPr sz="2200" spc="-15" dirty="0">
                <a:latin typeface="Times New Roman"/>
                <a:cs typeface="Times New Roman"/>
              </a:rPr>
              <a:t>POI, </a:t>
            </a:r>
            <a:r>
              <a:rPr sz="2200" dirty="0">
                <a:latin typeface="Times New Roman"/>
                <a:cs typeface="Times New Roman"/>
              </a:rPr>
              <a:t>thus </a:t>
            </a:r>
            <a:r>
              <a:rPr sz="2200" spc="5" dirty="0">
                <a:latin typeface="Times New Roman"/>
                <a:cs typeface="Times New Roman"/>
              </a:rPr>
              <a:t>to clean </a:t>
            </a:r>
            <a:r>
              <a:rPr sz="2200" dirty="0">
                <a:latin typeface="Times New Roman"/>
                <a:cs typeface="Times New Roman"/>
              </a:rPr>
              <a:t>the </a:t>
            </a:r>
            <a:r>
              <a:rPr sz="2200" spc="-5" dirty="0">
                <a:latin typeface="Times New Roman"/>
                <a:cs typeface="Times New Roman"/>
              </a:rPr>
              <a:t>geo</a:t>
            </a:r>
            <a:r>
              <a:rPr sz="2200" spc="-105" dirty="0">
                <a:latin typeface="Times New Roman"/>
                <a:cs typeface="Times New Roman"/>
              </a:rPr>
              <a:t> </a:t>
            </a:r>
            <a:r>
              <a:rPr sz="2200" spc="-5" dirty="0">
                <a:latin typeface="Times New Roman"/>
                <a:cs typeface="Times New Roman"/>
              </a:rPr>
              <a:t>tagged  </a:t>
            </a:r>
            <a:r>
              <a:rPr sz="2200" spc="-10" dirty="0">
                <a:latin typeface="Times New Roman"/>
                <a:cs typeface="Times New Roman"/>
              </a:rPr>
              <a:t>image </a:t>
            </a:r>
            <a:r>
              <a:rPr sz="2200" dirty="0">
                <a:latin typeface="Times New Roman"/>
                <a:cs typeface="Times New Roman"/>
              </a:rPr>
              <a:t>database. </a:t>
            </a:r>
            <a:r>
              <a:rPr sz="2200" spc="5" dirty="0">
                <a:latin typeface="Times New Roman"/>
                <a:cs typeface="Times New Roman"/>
              </a:rPr>
              <a:t>The </a:t>
            </a:r>
            <a:r>
              <a:rPr sz="2200" spc="-5" dirty="0">
                <a:latin typeface="Times New Roman"/>
                <a:cs typeface="Times New Roman"/>
              </a:rPr>
              <a:t>mining </a:t>
            </a:r>
            <a:r>
              <a:rPr sz="2200" spc="5" dirty="0">
                <a:latin typeface="Times New Roman"/>
                <a:cs typeface="Times New Roman"/>
              </a:rPr>
              <a:t>result </a:t>
            </a:r>
            <a:r>
              <a:rPr sz="2200" dirty="0">
                <a:latin typeface="Times New Roman"/>
                <a:cs typeface="Times New Roman"/>
              </a:rPr>
              <a:t>can be utilized </a:t>
            </a:r>
            <a:r>
              <a:rPr sz="2200" spc="5" dirty="0">
                <a:latin typeface="Times New Roman"/>
                <a:cs typeface="Times New Roman"/>
              </a:rPr>
              <a:t>to annotate </a:t>
            </a:r>
            <a:r>
              <a:rPr sz="2200" dirty="0">
                <a:latin typeface="Times New Roman"/>
                <a:cs typeface="Times New Roman"/>
              </a:rPr>
              <a:t>the  region-of-interest on </a:t>
            </a:r>
            <a:r>
              <a:rPr sz="2200" spc="5" dirty="0">
                <a:latin typeface="Times New Roman"/>
                <a:cs typeface="Times New Roman"/>
              </a:rPr>
              <a:t>the query </a:t>
            </a:r>
            <a:r>
              <a:rPr sz="2200" spc="-10" dirty="0">
                <a:latin typeface="Times New Roman"/>
                <a:cs typeface="Times New Roman"/>
              </a:rPr>
              <a:t>image </a:t>
            </a:r>
            <a:r>
              <a:rPr sz="2200" spc="5" dirty="0">
                <a:latin typeface="Times New Roman"/>
                <a:cs typeface="Times New Roman"/>
              </a:rPr>
              <a:t>during </a:t>
            </a:r>
            <a:r>
              <a:rPr sz="2200" dirty="0">
                <a:latin typeface="Times New Roman"/>
                <a:cs typeface="Times New Roman"/>
              </a:rPr>
              <a:t>the </a:t>
            </a:r>
            <a:r>
              <a:rPr sz="2200" spc="5" dirty="0">
                <a:latin typeface="Times New Roman"/>
                <a:cs typeface="Times New Roman"/>
              </a:rPr>
              <a:t>online query  </a:t>
            </a:r>
            <a:r>
              <a:rPr sz="2200" dirty="0">
                <a:latin typeface="Times New Roman"/>
                <a:cs typeface="Times New Roman"/>
              </a:rPr>
              <a:t>processing.</a:t>
            </a:r>
            <a:endParaRPr sz="22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3839" y="480441"/>
            <a:ext cx="3581400" cy="695325"/>
          </a:xfrm>
          <a:prstGeom prst="rect">
            <a:avLst/>
          </a:prstGeom>
        </p:spPr>
        <p:txBody>
          <a:bodyPr vert="horz" wrap="square" lIns="0" tIns="11430" rIns="0" bIns="0" rtlCol="0">
            <a:spAutoFit/>
          </a:bodyPr>
          <a:lstStyle/>
          <a:p>
            <a:pPr marL="12700">
              <a:lnSpc>
                <a:spcPct val="100000"/>
              </a:lnSpc>
              <a:spcBef>
                <a:spcPts val="90"/>
              </a:spcBef>
            </a:pPr>
            <a:r>
              <a:rPr dirty="0"/>
              <a:t>Existing</a:t>
            </a:r>
            <a:r>
              <a:rPr spc="-100" dirty="0"/>
              <a:t> </a:t>
            </a:r>
            <a:r>
              <a:rPr dirty="0"/>
              <a:t>system</a:t>
            </a:r>
          </a:p>
        </p:txBody>
      </p:sp>
      <p:sp>
        <p:nvSpPr>
          <p:cNvPr id="3" name="object 3"/>
          <p:cNvSpPr txBox="1"/>
          <p:nvPr/>
        </p:nvSpPr>
        <p:spPr>
          <a:xfrm>
            <a:off x="536244" y="1624964"/>
            <a:ext cx="7976870" cy="2911475"/>
          </a:xfrm>
          <a:prstGeom prst="rect">
            <a:avLst/>
          </a:prstGeom>
        </p:spPr>
        <p:txBody>
          <a:bodyPr vert="horz" wrap="square" lIns="0" tIns="13335" rIns="0" bIns="0" rtlCol="0">
            <a:spAutoFit/>
          </a:bodyPr>
          <a:lstStyle/>
          <a:p>
            <a:pPr marL="356870" indent="-344805">
              <a:lnSpc>
                <a:spcPct val="100000"/>
              </a:lnSpc>
              <a:spcBef>
                <a:spcPts val="105"/>
              </a:spcBef>
              <a:buFont typeface="Arial"/>
              <a:buChar char="•"/>
              <a:tabLst>
                <a:tab pos="356870" algn="l"/>
                <a:tab pos="357505" algn="l"/>
              </a:tabLst>
            </a:pPr>
            <a:r>
              <a:rPr sz="2200" spc="-5" dirty="0">
                <a:latin typeface="Times New Roman"/>
                <a:cs typeface="Times New Roman"/>
              </a:rPr>
              <a:t>Google </a:t>
            </a:r>
            <a:r>
              <a:rPr sz="2200" spc="5" dirty="0">
                <a:latin typeface="Times New Roman"/>
                <a:cs typeface="Times New Roman"/>
              </a:rPr>
              <a:t>lens is </a:t>
            </a:r>
            <a:r>
              <a:rPr sz="2200" dirty="0">
                <a:latin typeface="Times New Roman"/>
                <a:cs typeface="Times New Roman"/>
              </a:rPr>
              <a:t>a </a:t>
            </a:r>
            <a:r>
              <a:rPr sz="2200" spc="5" dirty="0">
                <a:latin typeface="Times New Roman"/>
                <a:cs typeface="Times New Roman"/>
              </a:rPr>
              <a:t>corresponding </a:t>
            </a:r>
            <a:r>
              <a:rPr sz="2200" dirty="0">
                <a:latin typeface="Times New Roman"/>
                <a:cs typeface="Times New Roman"/>
              </a:rPr>
              <a:t>application for identifying</a:t>
            </a:r>
            <a:r>
              <a:rPr sz="2200" spc="-295" dirty="0">
                <a:latin typeface="Times New Roman"/>
                <a:cs typeface="Times New Roman"/>
              </a:rPr>
              <a:t> </a:t>
            </a:r>
            <a:r>
              <a:rPr sz="2200" dirty="0">
                <a:latin typeface="Times New Roman"/>
                <a:cs typeface="Times New Roman"/>
              </a:rPr>
              <a:t>and</a:t>
            </a:r>
          </a:p>
          <a:p>
            <a:pPr marL="356870">
              <a:lnSpc>
                <a:spcPct val="100000"/>
              </a:lnSpc>
            </a:pPr>
            <a:r>
              <a:rPr sz="2200" dirty="0">
                <a:latin typeface="Times New Roman"/>
                <a:cs typeface="Times New Roman"/>
              </a:rPr>
              <a:t>recognising</a:t>
            </a:r>
            <a:r>
              <a:rPr sz="2200" spc="-55" dirty="0">
                <a:latin typeface="Times New Roman"/>
                <a:cs typeface="Times New Roman"/>
              </a:rPr>
              <a:t> </a:t>
            </a:r>
            <a:r>
              <a:rPr sz="2200" spc="5" dirty="0">
                <a:latin typeface="Times New Roman"/>
                <a:cs typeface="Times New Roman"/>
              </a:rPr>
              <a:t>objects.</a:t>
            </a:r>
            <a:endParaRPr sz="2200" dirty="0">
              <a:latin typeface="Times New Roman"/>
              <a:cs typeface="Times New Roman"/>
            </a:endParaRPr>
          </a:p>
          <a:p>
            <a:pPr marL="356870" marR="369570" indent="-344805">
              <a:lnSpc>
                <a:spcPct val="100000"/>
              </a:lnSpc>
              <a:spcBef>
                <a:spcPts val="535"/>
              </a:spcBef>
              <a:buFont typeface="Arial"/>
              <a:buChar char="•"/>
              <a:tabLst>
                <a:tab pos="356870" algn="l"/>
                <a:tab pos="357505" algn="l"/>
              </a:tabLst>
            </a:pPr>
            <a:r>
              <a:rPr sz="2200" dirty="0">
                <a:latin typeface="Times New Roman"/>
                <a:cs typeface="Times New Roman"/>
              </a:rPr>
              <a:t>But it only recognises the </a:t>
            </a:r>
            <a:r>
              <a:rPr sz="2200" spc="5" dirty="0">
                <a:latin typeface="Times New Roman"/>
                <a:cs typeface="Times New Roman"/>
              </a:rPr>
              <a:t>object </a:t>
            </a:r>
            <a:r>
              <a:rPr sz="2200" dirty="0">
                <a:latin typeface="Times New Roman"/>
                <a:cs typeface="Times New Roman"/>
              </a:rPr>
              <a:t>and </a:t>
            </a:r>
            <a:r>
              <a:rPr sz="2200" spc="-10" dirty="0">
                <a:latin typeface="Times New Roman"/>
                <a:cs typeface="Times New Roman"/>
              </a:rPr>
              <a:t>give </a:t>
            </a:r>
            <a:r>
              <a:rPr sz="2200" spc="5" dirty="0">
                <a:latin typeface="Times New Roman"/>
                <a:cs typeface="Times New Roman"/>
              </a:rPr>
              <a:t>its details. </a:t>
            </a:r>
            <a:r>
              <a:rPr sz="2200" spc="-5" dirty="0">
                <a:latin typeface="Times New Roman"/>
                <a:cs typeface="Times New Roman"/>
              </a:rPr>
              <a:t>Google</a:t>
            </a:r>
            <a:r>
              <a:rPr sz="2200" spc="-275" dirty="0">
                <a:latin typeface="Times New Roman"/>
                <a:cs typeface="Times New Roman"/>
              </a:rPr>
              <a:t> </a:t>
            </a:r>
            <a:r>
              <a:rPr sz="2200" spc="5" dirty="0">
                <a:latin typeface="Times New Roman"/>
                <a:cs typeface="Times New Roman"/>
              </a:rPr>
              <a:t>lens  </a:t>
            </a:r>
            <a:r>
              <a:rPr sz="2200" spc="-5" dirty="0">
                <a:latin typeface="Times New Roman"/>
                <a:cs typeface="Times New Roman"/>
              </a:rPr>
              <a:t>isn’t</a:t>
            </a:r>
            <a:r>
              <a:rPr sz="2200" spc="-45" dirty="0">
                <a:latin typeface="Times New Roman"/>
                <a:cs typeface="Times New Roman"/>
              </a:rPr>
              <a:t> </a:t>
            </a:r>
            <a:r>
              <a:rPr sz="2200" spc="5" dirty="0">
                <a:latin typeface="Times New Roman"/>
                <a:cs typeface="Times New Roman"/>
              </a:rPr>
              <a:t>perfect.</a:t>
            </a:r>
            <a:endParaRPr sz="2200" dirty="0">
              <a:latin typeface="Times New Roman"/>
              <a:cs typeface="Times New Roman"/>
            </a:endParaRPr>
          </a:p>
          <a:p>
            <a:pPr marL="356870" marR="5080" indent="-344805">
              <a:lnSpc>
                <a:spcPct val="100000"/>
              </a:lnSpc>
              <a:spcBef>
                <a:spcPts val="525"/>
              </a:spcBef>
              <a:buFont typeface="Arial"/>
              <a:buChar char="•"/>
              <a:tabLst>
                <a:tab pos="421005" algn="l"/>
                <a:tab pos="421640" algn="l"/>
                <a:tab pos="4229735" algn="l"/>
              </a:tabLst>
            </a:pPr>
            <a:r>
              <a:rPr dirty="0"/>
              <a:t>	</a:t>
            </a:r>
            <a:r>
              <a:rPr lang="en-IN" sz="2200" spc="10" dirty="0" smtClean="0">
                <a:latin typeface="Times New Roman"/>
                <a:cs typeface="Times New Roman"/>
              </a:rPr>
              <a:t>This</a:t>
            </a:r>
            <a:r>
              <a:rPr lang="en-IN" dirty="0"/>
              <a:t> </a:t>
            </a:r>
            <a:r>
              <a:rPr lang="en-IN" dirty="0" smtClean="0"/>
              <a:t>system</a:t>
            </a:r>
            <a:r>
              <a:rPr sz="2200" spc="-5" dirty="0" smtClean="0">
                <a:latin typeface="Times New Roman"/>
                <a:cs typeface="Times New Roman"/>
              </a:rPr>
              <a:t> </a:t>
            </a:r>
            <a:r>
              <a:rPr sz="2200" spc="-5" dirty="0">
                <a:latin typeface="Times New Roman"/>
                <a:cs typeface="Times New Roman"/>
              </a:rPr>
              <a:t>admits </a:t>
            </a:r>
            <a:r>
              <a:rPr sz="2200" spc="5" dirty="0">
                <a:latin typeface="Times New Roman"/>
                <a:cs typeface="Times New Roman"/>
              </a:rPr>
              <a:t>the </a:t>
            </a:r>
            <a:r>
              <a:rPr sz="2200" dirty="0">
                <a:latin typeface="Times New Roman"/>
                <a:cs typeface="Times New Roman"/>
              </a:rPr>
              <a:t>technology </a:t>
            </a:r>
            <a:r>
              <a:rPr sz="2200" spc="-5" dirty="0">
                <a:latin typeface="Times New Roman"/>
                <a:cs typeface="Times New Roman"/>
              </a:rPr>
              <a:t>works </a:t>
            </a:r>
            <a:r>
              <a:rPr sz="2200" spc="5" dirty="0">
                <a:latin typeface="Times New Roman"/>
                <a:cs typeface="Times New Roman"/>
              </a:rPr>
              <a:t>best for </a:t>
            </a:r>
            <a:r>
              <a:rPr sz="2200" dirty="0">
                <a:latin typeface="Times New Roman"/>
                <a:cs typeface="Times New Roman"/>
              </a:rPr>
              <a:t>identifying  </a:t>
            </a:r>
            <a:r>
              <a:rPr sz="2200" spc="-5" dirty="0">
                <a:latin typeface="Times New Roman"/>
                <a:cs typeface="Times New Roman"/>
              </a:rPr>
              <a:t>books, landmarks,</a:t>
            </a:r>
            <a:r>
              <a:rPr sz="2200" spc="25" dirty="0">
                <a:latin typeface="Times New Roman"/>
                <a:cs typeface="Times New Roman"/>
              </a:rPr>
              <a:t> </a:t>
            </a:r>
            <a:r>
              <a:rPr sz="2200" spc="-10" dirty="0">
                <a:latin typeface="Times New Roman"/>
                <a:cs typeface="Times New Roman"/>
              </a:rPr>
              <a:t>movie</a:t>
            </a:r>
            <a:r>
              <a:rPr sz="2200" spc="50" dirty="0">
                <a:latin typeface="Times New Roman"/>
                <a:cs typeface="Times New Roman"/>
              </a:rPr>
              <a:t> </a:t>
            </a:r>
            <a:r>
              <a:rPr sz="2200" spc="5" dirty="0">
                <a:latin typeface="Times New Roman"/>
                <a:cs typeface="Times New Roman"/>
              </a:rPr>
              <a:t>posters.	</a:t>
            </a:r>
            <a:r>
              <a:rPr sz="2200" dirty="0">
                <a:latin typeface="Times New Roman"/>
                <a:cs typeface="Times New Roman"/>
              </a:rPr>
              <a:t>Whereas </a:t>
            </a:r>
            <a:r>
              <a:rPr sz="2200" spc="5" dirty="0">
                <a:latin typeface="Times New Roman"/>
                <a:cs typeface="Times New Roman"/>
              </a:rPr>
              <a:t>this </a:t>
            </a:r>
            <a:r>
              <a:rPr sz="2200" dirty="0">
                <a:latin typeface="Times New Roman"/>
                <a:cs typeface="Times New Roman"/>
              </a:rPr>
              <a:t>concept of</a:t>
            </a:r>
            <a:r>
              <a:rPr sz="2200" spc="-180" dirty="0">
                <a:latin typeface="Times New Roman"/>
                <a:cs typeface="Times New Roman"/>
              </a:rPr>
              <a:t> </a:t>
            </a:r>
            <a:r>
              <a:rPr sz="2200" spc="-5" dirty="0">
                <a:latin typeface="Times New Roman"/>
                <a:cs typeface="Times New Roman"/>
              </a:rPr>
              <a:t>knowing  camera </a:t>
            </a:r>
            <a:r>
              <a:rPr sz="2200" dirty="0">
                <a:latin typeface="Times New Roman"/>
                <a:cs typeface="Times New Roman"/>
              </a:rPr>
              <a:t>prototype system efficiently </a:t>
            </a:r>
            <a:r>
              <a:rPr sz="2200" spc="-5" dirty="0">
                <a:latin typeface="Times New Roman"/>
                <a:cs typeface="Times New Roman"/>
              </a:rPr>
              <a:t>works </a:t>
            </a:r>
            <a:r>
              <a:rPr sz="2200" spc="5" dirty="0">
                <a:latin typeface="Times New Roman"/>
                <a:cs typeface="Times New Roman"/>
              </a:rPr>
              <a:t>in </a:t>
            </a:r>
            <a:r>
              <a:rPr sz="2200" dirty="0">
                <a:latin typeface="Times New Roman"/>
                <a:cs typeface="Times New Roman"/>
              </a:rPr>
              <a:t>the</a:t>
            </a:r>
            <a:r>
              <a:rPr sz="2200" spc="-120" dirty="0">
                <a:latin typeface="Times New Roman"/>
                <a:cs typeface="Times New Roman"/>
              </a:rPr>
              <a:t> </a:t>
            </a:r>
            <a:r>
              <a:rPr sz="2200" dirty="0">
                <a:latin typeface="Times New Roman"/>
                <a:cs typeface="Times New Roman"/>
              </a:rPr>
              <a:t>places-of-interest.</a:t>
            </a:r>
          </a:p>
          <a:p>
            <a:pPr marL="426720" indent="-414655">
              <a:lnSpc>
                <a:spcPct val="100000"/>
              </a:lnSpc>
              <a:spcBef>
                <a:spcPts val="535"/>
              </a:spcBef>
              <a:buFont typeface="Arial"/>
              <a:buChar char="•"/>
              <a:tabLst>
                <a:tab pos="426720" algn="l"/>
                <a:tab pos="427355" algn="l"/>
              </a:tabLst>
            </a:pPr>
            <a:r>
              <a:rPr sz="2200" spc="-5" dirty="0">
                <a:latin typeface="Times New Roman"/>
                <a:cs typeface="Times New Roman"/>
              </a:rPr>
              <a:t>Give many </a:t>
            </a:r>
            <a:r>
              <a:rPr sz="2200" spc="5" dirty="0">
                <a:latin typeface="Times New Roman"/>
                <a:cs typeface="Times New Roman"/>
              </a:rPr>
              <a:t>help to </a:t>
            </a:r>
            <a:r>
              <a:rPr sz="2200" dirty="0">
                <a:latin typeface="Times New Roman"/>
                <a:cs typeface="Times New Roman"/>
              </a:rPr>
              <a:t>the </a:t>
            </a:r>
            <a:r>
              <a:rPr sz="2200" spc="5" dirty="0">
                <a:latin typeface="Times New Roman"/>
                <a:cs typeface="Times New Roman"/>
              </a:rPr>
              <a:t>tourists </a:t>
            </a:r>
            <a:r>
              <a:rPr sz="2200" dirty="0">
                <a:latin typeface="Times New Roman"/>
                <a:cs typeface="Times New Roman"/>
              </a:rPr>
              <a:t>visiting the</a:t>
            </a:r>
            <a:r>
              <a:rPr sz="2200" spc="-215" dirty="0">
                <a:latin typeface="Times New Roman"/>
                <a:cs typeface="Times New Roman"/>
              </a:rPr>
              <a:t> </a:t>
            </a:r>
            <a:r>
              <a:rPr sz="2200" dirty="0">
                <a:latin typeface="Times New Roman"/>
                <a:cs typeface="Times New Roman"/>
              </a:rPr>
              <a:t>place.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7160" y="480441"/>
            <a:ext cx="3796029" cy="695325"/>
          </a:xfrm>
          <a:prstGeom prst="rect">
            <a:avLst/>
          </a:prstGeom>
        </p:spPr>
        <p:txBody>
          <a:bodyPr vert="horz" wrap="square" lIns="0" tIns="11430" rIns="0" bIns="0" rtlCol="0">
            <a:spAutoFit/>
          </a:bodyPr>
          <a:lstStyle/>
          <a:p>
            <a:pPr marL="12700">
              <a:lnSpc>
                <a:spcPct val="100000"/>
              </a:lnSpc>
              <a:spcBef>
                <a:spcPts val="90"/>
              </a:spcBef>
            </a:pPr>
            <a:r>
              <a:rPr spc="-5" dirty="0"/>
              <a:t>Proposed</a:t>
            </a:r>
            <a:r>
              <a:rPr spc="-75" dirty="0"/>
              <a:t> </a:t>
            </a:r>
            <a:r>
              <a:rPr dirty="0"/>
              <a:t>system</a:t>
            </a:r>
          </a:p>
        </p:txBody>
      </p:sp>
      <p:sp>
        <p:nvSpPr>
          <p:cNvPr id="3" name="object 3"/>
          <p:cNvSpPr txBox="1"/>
          <p:nvPr/>
        </p:nvSpPr>
        <p:spPr>
          <a:xfrm>
            <a:off x="536244" y="1624964"/>
            <a:ext cx="7922259" cy="2508885"/>
          </a:xfrm>
          <a:prstGeom prst="rect">
            <a:avLst/>
          </a:prstGeom>
        </p:spPr>
        <p:txBody>
          <a:bodyPr vert="horz" wrap="square" lIns="0" tIns="13335" rIns="0" bIns="0" rtlCol="0">
            <a:spAutoFit/>
          </a:bodyPr>
          <a:lstStyle/>
          <a:p>
            <a:pPr marL="356870" marR="5080" indent="-344805">
              <a:lnSpc>
                <a:spcPct val="100000"/>
              </a:lnSpc>
              <a:spcBef>
                <a:spcPts val="105"/>
              </a:spcBef>
              <a:buFont typeface="Arial"/>
              <a:buChar char="•"/>
              <a:tabLst>
                <a:tab pos="356870" algn="l"/>
                <a:tab pos="357505" algn="l"/>
              </a:tabLst>
            </a:pPr>
            <a:r>
              <a:rPr sz="2200" dirty="0">
                <a:latin typeface="Times New Roman"/>
                <a:cs typeface="Times New Roman"/>
              </a:rPr>
              <a:t>SURF(speeded up robust </a:t>
            </a:r>
            <a:r>
              <a:rPr sz="2200" spc="5" dirty="0">
                <a:latin typeface="Times New Roman"/>
                <a:cs typeface="Times New Roman"/>
              </a:rPr>
              <a:t>features) detection </a:t>
            </a:r>
            <a:r>
              <a:rPr sz="2200" dirty="0">
                <a:latin typeface="Times New Roman"/>
                <a:cs typeface="Times New Roman"/>
              </a:rPr>
              <a:t>algorithm </a:t>
            </a:r>
            <a:r>
              <a:rPr sz="2200" spc="5" dirty="0">
                <a:latin typeface="Times New Roman"/>
                <a:cs typeface="Times New Roman"/>
              </a:rPr>
              <a:t>to </a:t>
            </a:r>
            <a:r>
              <a:rPr sz="2200" dirty="0">
                <a:latin typeface="Times New Roman"/>
                <a:cs typeface="Times New Roman"/>
              </a:rPr>
              <a:t>detect  </a:t>
            </a:r>
            <a:r>
              <a:rPr sz="2200" spc="-10" dirty="0">
                <a:latin typeface="Times New Roman"/>
                <a:cs typeface="Times New Roman"/>
              </a:rPr>
              <a:t>common </a:t>
            </a:r>
            <a:r>
              <a:rPr sz="2200" dirty="0">
                <a:latin typeface="Times New Roman"/>
                <a:cs typeface="Times New Roman"/>
              </a:rPr>
              <a:t>visual </a:t>
            </a:r>
            <a:r>
              <a:rPr sz="2200" spc="5" dirty="0">
                <a:latin typeface="Times New Roman"/>
                <a:cs typeface="Times New Roman"/>
              </a:rPr>
              <a:t>features </a:t>
            </a:r>
            <a:r>
              <a:rPr sz="2200" spc="-5" dirty="0">
                <a:latin typeface="Times New Roman"/>
                <a:cs typeface="Times New Roman"/>
              </a:rPr>
              <a:t>among </a:t>
            </a:r>
            <a:r>
              <a:rPr sz="2200" spc="5" dirty="0">
                <a:latin typeface="Times New Roman"/>
                <a:cs typeface="Times New Roman"/>
              </a:rPr>
              <a:t>the </a:t>
            </a:r>
            <a:r>
              <a:rPr sz="2200" dirty="0">
                <a:latin typeface="Times New Roman"/>
                <a:cs typeface="Times New Roman"/>
              </a:rPr>
              <a:t>noisy photos </a:t>
            </a:r>
            <a:r>
              <a:rPr sz="2200" spc="-5" dirty="0">
                <a:latin typeface="Times New Roman"/>
                <a:cs typeface="Times New Roman"/>
              </a:rPr>
              <a:t>geotagged </a:t>
            </a:r>
            <a:r>
              <a:rPr sz="2200" spc="5" dirty="0">
                <a:latin typeface="Times New Roman"/>
                <a:cs typeface="Times New Roman"/>
              </a:rPr>
              <a:t>on</a:t>
            </a:r>
            <a:r>
              <a:rPr sz="2200" spc="-85" dirty="0">
                <a:latin typeface="Times New Roman"/>
                <a:cs typeface="Times New Roman"/>
              </a:rPr>
              <a:t> </a:t>
            </a:r>
            <a:r>
              <a:rPr sz="2200" spc="5" dirty="0">
                <a:latin typeface="Times New Roman"/>
                <a:cs typeface="Times New Roman"/>
              </a:rPr>
              <a:t>each  </a:t>
            </a:r>
            <a:r>
              <a:rPr sz="2200" spc="-15" dirty="0">
                <a:latin typeface="Times New Roman"/>
                <a:cs typeface="Times New Roman"/>
              </a:rPr>
              <a:t>POI, </a:t>
            </a:r>
            <a:r>
              <a:rPr sz="2200" dirty="0">
                <a:latin typeface="Times New Roman"/>
                <a:cs typeface="Times New Roman"/>
              </a:rPr>
              <a:t>thus </a:t>
            </a:r>
            <a:r>
              <a:rPr sz="2200" spc="5" dirty="0">
                <a:latin typeface="Times New Roman"/>
                <a:cs typeface="Times New Roman"/>
              </a:rPr>
              <a:t>to clean </a:t>
            </a:r>
            <a:r>
              <a:rPr sz="2200" dirty="0">
                <a:latin typeface="Times New Roman"/>
                <a:cs typeface="Times New Roman"/>
              </a:rPr>
              <a:t>the </a:t>
            </a:r>
            <a:r>
              <a:rPr sz="2200" spc="-5" dirty="0">
                <a:latin typeface="Times New Roman"/>
                <a:cs typeface="Times New Roman"/>
              </a:rPr>
              <a:t>geotagged </a:t>
            </a:r>
            <a:r>
              <a:rPr sz="2200" spc="-10" dirty="0">
                <a:latin typeface="Times New Roman"/>
                <a:cs typeface="Times New Roman"/>
              </a:rPr>
              <a:t>image</a:t>
            </a:r>
            <a:r>
              <a:rPr sz="2200" spc="5" dirty="0">
                <a:latin typeface="Times New Roman"/>
                <a:cs typeface="Times New Roman"/>
              </a:rPr>
              <a:t> </a:t>
            </a:r>
            <a:r>
              <a:rPr sz="2200" dirty="0">
                <a:latin typeface="Times New Roman"/>
                <a:cs typeface="Times New Roman"/>
              </a:rPr>
              <a:t>database.</a:t>
            </a:r>
            <a:endParaRPr sz="2200">
              <a:latin typeface="Times New Roman"/>
              <a:cs typeface="Times New Roman"/>
            </a:endParaRPr>
          </a:p>
          <a:p>
            <a:pPr marL="356870" marR="125730" indent="-344805">
              <a:lnSpc>
                <a:spcPct val="100000"/>
              </a:lnSpc>
              <a:spcBef>
                <a:spcPts val="535"/>
              </a:spcBef>
              <a:buFont typeface="Arial"/>
              <a:buChar char="•"/>
              <a:tabLst>
                <a:tab pos="356870" algn="l"/>
                <a:tab pos="357505" algn="l"/>
              </a:tabLst>
            </a:pPr>
            <a:r>
              <a:rPr sz="2200" spc="5" dirty="0">
                <a:latin typeface="Times New Roman"/>
                <a:cs typeface="Times New Roman"/>
              </a:rPr>
              <a:t>The </a:t>
            </a:r>
            <a:r>
              <a:rPr sz="2200" spc="-5" dirty="0">
                <a:latin typeface="Times New Roman"/>
                <a:cs typeface="Times New Roman"/>
              </a:rPr>
              <a:t>mining </a:t>
            </a:r>
            <a:r>
              <a:rPr sz="2200" spc="5" dirty="0">
                <a:latin typeface="Times New Roman"/>
                <a:cs typeface="Times New Roman"/>
              </a:rPr>
              <a:t>result </a:t>
            </a:r>
            <a:r>
              <a:rPr sz="2200" dirty="0">
                <a:latin typeface="Times New Roman"/>
                <a:cs typeface="Times New Roman"/>
              </a:rPr>
              <a:t>can be utilized </a:t>
            </a:r>
            <a:r>
              <a:rPr sz="2200" spc="5" dirty="0">
                <a:latin typeface="Times New Roman"/>
                <a:cs typeface="Times New Roman"/>
              </a:rPr>
              <a:t>to annotate </a:t>
            </a:r>
            <a:r>
              <a:rPr sz="2200" dirty="0">
                <a:latin typeface="Times New Roman"/>
                <a:cs typeface="Times New Roman"/>
              </a:rPr>
              <a:t>the</a:t>
            </a:r>
            <a:r>
              <a:rPr sz="2200" spc="-235" dirty="0">
                <a:latin typeface="Times New Roman"/>
                <a:cs typeface="Times New Roman"/>
              </a:rPr>
              <a:t> </a:t>
            </a:r>
            <a:r>
              <a:rPr sz="2200" dirty="0">
                <a:latin typeface="Times New Roman"/>
                <a:cs typeface="Times New Roman"/>
              </a:rPr>
              <a:t>region-of-interest  on the </a:t>
            </a:r>
            <a:r>
              <a:rPr sz="2200" spc="5" dirty="0">
                <a:latin typeface="Times New Roman"/>
                <a:cs typeface="Times New Roman"/>
              </a:rPr>
              <a:t>query </a:t>
            </a:r>
            <a:r>
              <a:rPr sz="2200" spc="-10" dirty="0">
                <a:latin typeface="Times New Roman"/>
                <a:cs typeface="Times New Roman"/>
              </a:rPr>
              <a:t>image </a:t>
            </a:r>
            <a:r>
              <a:rPr sz="2200" spc="5" dirty="0">
                <a:latin typeface="Times New Roman"/>
                <a:cs typeface="Times New Roman"/>
              </a:rPr>
              <a:t>during </a:t>
            </a:r>
            <a:r>
              <a:rPr sz="2200" dirty="0">
                <a:latin typeface="Times New Roman"/>
                <a:cs typeface="Times New Roman"/>
              </a:rPr>
              <a:t>the </a:t>
            </a:r>
            <a:r>
              <a:rPr sz="2200" spc="5" dirty="0">
                <a:latin typeface="Times New Roman"/>
                <a:cs typeface="Times New Roman"/>
              </a:rPr>
              <a:t>online query</a:t>
            </a:r>
            <a:r>
              <a:rPr sz="2200" spc="-195" dirty="0">
                <a:latin typeface="Times New Roman"/>
                <a:cs typeface="Times New Roman"/>
              </a:rPr>
              <a:t> </a:t>
            </a:r>
            <a:r>
              <a:rPr sz="2200" dirty="0">
                <a:latin typeface="Times New Roman"/>
                <a:cs typeface="Times New Roman"/>
              </a:rPr>
              <a:t>processing.</a:t>
            </a:r>
            <a:endParaRPr sz="2200">
              <a:latin typeface="Times New Roman"/>
              <a:cs typeface="Times New Roman"/>
            </a:endParaRPr>
          </a:p>
          <a:p>
            <a:pPr marL="356870" indent="-344805">
              <a:lnSpc>
                <a:spcPct val="100000"/>
              </a:lnSpc>
              <a:spcBef>
                <a:spcPts val="530"/>
              </a:spcBef>
              <a:buFont typeface="Arial"/>
              <a:buChar char="•"/>
              <a:tabLst>
                <a:tab pos="356870" algn="l"/>
                <a:tab pos="357505" algn="l"/>
              </a:tabLst>
            </a:pPr>
            <a:r>
              <a:rPr sz="2200" spc="5" dirty="0">
                <a:latin typeface="Times New Roman"/>
                <a:cs typeface="Times New Roman"/>
              </a:rPr>
              <a:t>Besides, this </a:t>
            </a:r>
            <a:r>
              <a:rPr sz="2200" spc="-5" dirty="0">
                <a:latin typeface="Times New Roman"/>
                <a:cs typeface="Times New Roman"/>
              </a:rPr>
              <a:t>mining </a:t>
            </a:r>
            <a:r>
              <a:rPr sz="2200" dirty="0">
                <a:latin typeface="Times New Roman"/>
                <a:cs typeface="Times New Roman"/>
              </a:rPr>
              <a:t>procedure </a:t>
            </a:r>
            <a:r>
              <a:rPr sz="2200" spc="5" dirty="0">
                <a:latin typeface="Times New Roman"/>
                <a:cs typeface="Times New Roman"/>
              </a:rPr>
              <a:t>also </a:t>
            </a:r>
            <a:r>
              <a:rPr sz="2200" spc="-5" dirty="0">
                <a:latin typeface="Times New Roman"/>
                <a:cs typeface="Times New Roman"/>
              </a:rPr>
              <a:t>improves </a:t>
            </a:r>
            <a:r>
              <a:rPr sz="2200" dirty="0">
                <a:latin typeface="Times New Roman"/>
                <a:cs typeface="Times New Roman"/>
              </a:rPr>
              <a:t>the efficiency</a:t>
            </a:r>
            <a:r>
              <a:rPr sz="2200" spc="-290" dirty="0">
                <a:latin typeface="Times New Roman"/>
                <a:cs typeface="Times New Roman"/>
              </a:rPr>
              <a:t> </a:t>
            </a:r>
            <a:r>
              <a:rPr sz="2200" dirty="0">
                <a:latin typeface="Times New Roman"/>
                <a:cs typeface="Times New Roman"/>
              </a:rPr>
              <a:t>and</a:t>
            </a:r>
            <a:endParaRPr sz="2200">
              <a:latin typeface="Times New Roman"/>
              <a:cs typeface="Times New Roman"/>
            </a:endParaRPr>
          </a:p>
          <a:p>
            <a:pPr marL="356870">
              <a:lnSpc>
                <a:spcPct val="100000"/>
              </a:lnSpc>
            </a:pPr>
            <a:r>
              <a:rPr sz="2200" spc="5" dirty="0">
                <a:latin typeface="Times New Roman"/>
                <a:cs typeface="Times New Roman"/>
              </a:rPr>
              <a:t>accuracy </a:t>
            </a:r>
            <a:r>
              <a:rPr sz="2200" dirty="0">
                <a:latin typeface="Times New Roman"/>
                <a:cs typeface="Times New Roman"/>
              </a:rPr>
              <a:t>of </a:t>
            </a:r>
            <a:r>
              <a:rPr sz="2200" spc="5" dirty="0">
                <a:latin typeface="Times New Roman"/>
                <a:cs typeface="Times New Roman"/>
              </a:rPr>
              <a:t>the Spatial + </a:t>
            </a:r>
            <a:r>
              <a:rPr sz="2200" spc="-20" dirty="0">
                <a:latin typeface="Times New Roman"/>
                <a:cs typeface="Times New Roman"/>
              </a:rPr>
              <a:t>Visual</a:t>
            </a:r>
            <a:r>
              <a:rPr sz="2200" spc="-229" dirty="0">
                <a:latin typeface="Times New Roman"/>
                <a:cs typeface="Times New Roman"/>
              </a:rPr>
              <a:t> </a:t>
            </a:r>
            <a:r>
              <a:rPr sz="2200" spc="-5" dirty="0">
                <a:latin typeface="Times New Roman"/>
                <a:cs typeface="Times New Roman"/>
              </a:rPr>
              <a:t>framework.</a:t>
            </a:r>
            <a:endParaRPr sz="22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624964"/>
            <a:ext cx="7992745" cy="2576195"/>
          </a:xfrm>
          <a:prstGeom prst="rect">
            <a:avLst/>
          </a:prstGeom>
        </p:spPr>
        <p:txBody>
          <a:bodyPr vert="horz" wrap="square" lIns="0" tIns="13335" rIns="0" bIns="0" rtlCol="0">
            <a:spAutoFit/>
          </a:bodyPr>
          <a:lstStyle/>
          <a:p>
            <a:pPr marL="12700">
              <a:lnSpc>
                <a:spcPct val="100000"/>
              </a:lnSpc>
              <a:spcBef>
                <a:spcPts val="105"/>
              </a:spcBef>
            </a:pPr>
            <a:r>
              <a:rPr sz="2200" u="sng" dirty="0">
                <a:uFill>
                  <a:solidFill>
                    <a:srgbClr val="000000"/>
                  </a:solidFill>
                </a:uFill>
                <a:latin typeface="Times New Roman"/>
                <a:cs typeface="Times New Roman"/>
              </a:rPr>
              <a:t>Requirements</a:t>
            </a:r>
            <a:endParaRPr sz="2200">
              <a:latin typeface="Times New Roman"/>
              <a:cs typeface="Times New Roman"/>
            </a:endParaRPr>
          </a:p>
          <a:p>
            <a:pPr>
              <a:lnSpc>
                <a:spcPct val="100000"/>
              </a:lnSpc>
              <a:spcBef>
                <a:spcPts val="20"/>
              </a:spcBef>
            </a:pPr>
            <a:endParaRPr sz="3200">
              <a:latin typeface="Times New Roman"/>
              <a:cs typeface="Times New Roman"/>
            </a:endParaRPr>
          </a:p>
          <a:p>
            <a:pPr marL="356870" indent="-344805">
              <a:lnSpc>
                <a:spcPct val="100000"/>
              </a:lnSpc>
              <a:buFont typeface="Wingdings"/>
              <a:buChar char=""/>
              <a:tabLst>
                <a:tab pos="357505" algn="l"/>
              </a:tabLst>
            </a:pPr>
            <a:r>
              <a:rPr sz="2200" dirty="0">
                <a:latin typeface="Times New Roman"/>
                <a:cs typeface="Times New Roman"/>
              </a:rPr>
              <a:t>Hardware</a:t>
            </a:r>
            <a:r>
              <a:rPr sz="2200" spc="-45" dirty="0">
                <a:latin typeface="Times New Roman"/>
                <a:cs typeface="Times New Roman"/>
              </a:rPr>
              <a:t> </a:t>
            </a:r>
            <a:r>
              <a:rPr sz="2200" dirty="0">
                <a:latin typeface="Times New Roman"/>
                <a:cs typeface="Times New Roman"/>
              </a:rPr>
              <a:t>requirements:-</a:t>
            </a:r>
            <a:endParaRPr sz="2200">
              <a:latin typeface="Times New Roman"/>
              <a:cs typeface="Times New Roman"/>
            </a:endParaRPr>
          </a:p>
          <a:p>
            <a:pPr marL="12700" marR="5080">
              <a:lnSpc>
                <a:spcPct val="100000"/>
              </a:lnSpc>
              <a:spcBef>
                <a:spcPts val="530"/>
              </a:spcBef>
            </a:pPr>
            <a:r>
              <a:rPr sz="2200" spc="5" dirty="0">
                <a:latin typeface="Times New Roman"/>
                <a:cs typeface="Times New Roman"/>
              </a:rPr>
              <a:t>The </a:t>
            </a:r>
            <a:r>
              <a:rPr sz="2200" dirty="0">
                <a:latin typeface="Times New Roman"/>
                <a:cs typeface="Times New Roman"/>
              </a:rPr>
              <a:t>selection of hardware </a:t>
            </a:r>
            <a:r>
              <a:rPr sz="2200" spc="5" dirty="0">
                <a:latin typeface="Times New Roman"/>
                <a:cs typeface="Times New Roman"/>
              </a:rPr>
              <a:t>is </a:t>
            </a:r>
            <a:r>
              <a:rPr sz="2200" spc="-5" dirty="0">
                <a:latin typeface="Times New Roman"/>
                <a:cs typeface="Times New Roman"/>
              </a:rPr>
              <a:t>very </a:t>
            </a:r>
            <a:r>
              <a:rPr sz="2200" dirty="0">
                <a:latin typeface="Times New Roman"/>
                <a:cs typeface="Times New Roman"/>
              </a:rPr>
              <a:t>important </a:t>
            </a:r>
            <a:r>
              <a:rPr sz="2200" spc="5" dirty="0">
                <a:latin typeface="Times New Roman"/>
                <a:cs typeface="Times New Roman"/>
              </a:rPr>
              <a:t>in </a:t>
            </a:r>
            <a:r>
              <a:rPr sz="2200" dirty="0">
                <a:latin typeface="Times New Roman"/>
                <a:cs typeface="Times New Roman"/>
              </a:rPr>
              <a:t>the </a:t>
            </a:r>
            <a:r>
              <a:rPr sz="2200" spc="5" dirty="0">
                <a:latin typeface="Times New Roman"/>
                <a:cs typeface="Times New Roman"/>
              </a:rPr>
              <a:t>existence </a:t>
            </a:r>
            <a:r>
              <a:rPr sz="2200" dirty="0">
                <a:latin typeface="Times New Roman"/>
                <a:cs typeface="Times New Roman"/>
              </a:rPr>
              <a:t>and</a:t>
            </a:r>
            <a:r>
              <a:rPr sz="2200" spc="-285" dirty="0">
                <a:latin typeface="Times New Roman"/>
                <a:cs typeface="Times New Roman"/>
              </a:rPr>
              <a:t> </a:t>
            </a:r>
            <a:r>
              <a:rPr sz="2200" dirty="0">
                <a:latin typeface="Times New Roman"/>
                <a:cs typeface="Times New Roman"/>
              </a:rPr>
              <a:t>proper  </a:t>
            </a:r>
            <a:r>
              <a:rPr sz="2200" spc="-5" dirty="0">
                <a:latin typeface="Times New Roman"/>
                <a:cs typeface="Times New Roman"/>
              </a:rPr>
              <a:t>working </a:t>
            </a:r>
            <a:r>
              <a:rPr sz="2200" dirty="0">
                <a:latin typeface="Times New Roman"/>
                <a:cs typeface="Times New Roman"/>
              </a:rPr>
              <a:t>of </a:t>
            </a:r>
            <a:r>
              <a:rPr sz="2200" spc="5" dirty="0">
                <a:latin typeface="Times New Roman"/>
                <a:cs typeface="Times New Roman"/>
              </a:rPr>
              <a:t>any </a:t>
            </a:r>
            <a:r>
              <a:rPr sz="2200" dirty="0">
                <a:latin typeface="Times New Roman"/>
                <a:cs typeface="Times New Roman"/>
              </a:rPr>
              <a:t>of </a:t>
            </a:r>
            <a:r>
              <a:rPr sz="2200" spc="5" dirty="0">
                <a:latin typeface="Times New Roman"/>
                <a:cs typeface="Times New Roman"/>
              </a:rPr>
              <a:t>the </a:t>
            </a:r>
            <a:r>
              <a:rPr sz="2200" dirty="0">
                <a:latin typeface="Times New Roman"/>
                <a:cs typeface="Times New Roman"/>
              </a:rPr>
              <a:t>software. </a:t>
            </a:r>
            <a:r>
              <a:rPr sz="2200" spc="5" dirty="0">
                <a:latin typeface="Times New Roman"/>
                <a:cs typeface="Times New Roman"/>
              </a:rPr>
              <a:t>When selecting </a:t>
            </a:r>
            <a:r>
              <a:rPr sz="2200" dirty="0">
                <a:latin typeface="Times New Roman"/>
                <a:cs typeface="Times New Roman"/>
              </a:rPr>
              <a:t>hardware, </a:t>
            </a:r>
            <a:r>
              <a:rPr sz="2200" spc="5" dirty="0">
                <a:latin typeface="Times New Roman"/>
                <a:cs typeface="Times New Roman"/>
              </a:rPr>
              <a:t>the </a:t>
            </a:r>
            <a:r>
              <a:rPr sz="2200" dirty="0">
                <a:latin typeface="Times New Roman"/>
                <a:cs typeface="Times New Roman"/>
              </a:rPr>
              <a:t>size </a:t>
            </a:r>
            <a:r>
              <a:rPr sz="2200" spc="5" dirty="0">
                <a:latin typeface="Times New Roman"/>
                <a:cs typeface="Times New Roman"/>
              </a:rPr>
              <a:t>and  </a:t>
            </a:r>
            <a:r>
              <a:rPr sz="2200" dirty="0">
                <a:latin typeface="Times New Roman"/>
                <a:cs typeface="Times New Roman"/>
              </a:rPr>
              <a:t>capacity requirements </a:t>
            </a:r>
            <a:r>
              <a:rPr sz="2200" spc="5" dirty="0">
                <a:latin typeface="Times New Roman"/>
                <a:cs typeface="Times New Roman"/>
              </a:rPr>
              <a:t>are also </a:t>
            </a:r>
            <a:r>
              <a:rPr sz="2200" dirty="0">
                <a:latin typeface="Times New Roman"/>
                <a:cs typeface="Times New Roman"/>
              </a:rPr>
              <a:t>important. </a:t>
            </a:r>
            <a:r>
              <a:rPr sz="2200" spc="5" dirty="0">
                <a:latin typeface="Times New Roman"/>
                <a:cs typeface="Times New Roman"/>
              </a:rPr>
              <a:t>The </a:t>
            </a:r>
            <a:r>
              <a:rPr sz="2200" dirty="0">
                <a:latin typeface="Times New Roman"/>
                <a:cs typeface="Times New Roman"/>
              </a:rPr>
              <a:t>hardware </a:t>
            </a:r>
            <a:r>
              <a:rPr sz="2200" spc="-10" dirty="0">
                <a:latin typeface="Times New Roman"/>
                <a:cs typeface="Times New Roman"/>
              </a:rPr>
              <a:t>must </a:t>
            </a:r>
            <a:r>
              <a:rPr sz="2200" spc="5" dirty="0">
                <a:latin typeface="Times New Roman"/>
                <a:cs typeface="Times New Roman"/>
              </a:rPr>
              <a:t>suit all  </a:t>
            </a:r>
            <a:r>
              <a:rPr sz="2200" dirty="0">
                <a:latin typeface="Times New Roman"/>
                <a:cs typeface="Times New Roman"/>
              </a:rPr>
              <a:t>application</a:t>
            </a:r>
            <a:r>
              <a:rPr sz="2200" spc="-75" dirty="0">
                <a:latin typeface="Times New Roman"/>
                <a:cs typeface="Times New Roman"/>
              </a:rPr>
              <a:t> </a:t>
            </a:r>
            <a:r>
              <a:rPr sz="2200" spc="-5" dirty="0">
                <a:latin typeface="Times New Roman"/>
                <a:cs typeface="Times New Roman"/>
              </a:rPr>
              <a:t>developments</a:t>
            </a:r>
            <a:endParaRPr sz="2200">
              <a:latin typeface="Times New Roman"/>
              <a:cs typeface="Times New Roman"/>
            </a:endParaRPr>
          </a:p>
        </p:txBody>
      </p:sp>
      <p:sp>
        <p:nvSpPr>
          <p:cNvPr id="3" name="object 3"/>
          <p:cNvSpPr txBox="1"/>
          <p:nvPr/>
        </p:nvSpPr>
        <p:spPr>
          <a:xfrm>
            <a:off x="4195064" y="4175958"/>
            <a:ext cx="4070985" cy="1635125"/>
          </a:xfrm>
          <a:prstGeom prst="rect">
            <a:avLst/>
          </a:prstGeom>
        </p:spPr>
        <p:txBody>
          <a:bodyPr vert="horz" wrap="square" lIns="0" tIns="78740" rIns="0" bIns="0" rtlCol="0">
            <a:spAutoFit/>
          </a:bodyPr>
          <a:lstStyle/>
          <a:p>
            <a:pPr marL="12700">
              <a:lnSpc>
                <a:spcPct val="100000"/>
              </a:lnSpc>
              <a:spcBef>
                <a:spcPts val="620"/>
              </a:spcBef>
              <a:tabLst>
                <a:tab pos="298450" algn="l"/>
              </a:tabLst>
            </a:pPr>
            <a:r>
              <a:rPr sz="2200" dirty="0">
                <a:latin typeface="Times New Roman"/>
                <a:cs typeface="Times New Roman"/>
              </a:rPr>
              <a:t>:	</a:t>
            </a:r>
            <a:r>
              <a:rPr sz="2200" spc="-5" dirty="0">
                <a:latin typeface="Times New Roman"/>
                <a:cs typeface="Times New Roman"/>
              </a:rPr>
              <a:t>Intel </a:t>
            </a:r>
            <a:r>
              <a:rPr sz="2200" spc="5" dirty="0">
                <a:latin typeface="Times New Roman"/>
                <a:cs typeface="Times New Roman"/>
              </a:rPr>
              <a:t>Pentium </a:t>
            </a:r>
            <a:r>
              <a:rPr sz="2200" dirty="0">
                <a:latin typeface="Times New Roman"/>
                <a:cs typeface="Times New Roman"/>
              </a:rPr>
              <a:t>Core</a:t>
            </a:r>
            <a:r>
              <a:rPr sz="2200" spc="-65" dirty="0">
                <a:latin typeface="Times New Roman"/>
                <a:cs typeface="Times New Roman"/>
              </a:rPr>
              <a:t> </a:t>
            </a:r>
            <a:r>
              <a:rPr sz="2200" dirty="0">
                <a:latin typeface="Times New Roman"/>
                <a:cs typeface="Times New Roman"/>
              </a:rPr>
              <a:t>Processor</a:t>
            </a:r>
            <a:endParaRPr sz="2200">
              <a:latin typeface="Times New Roman"/>
              <a:cs typeface="Times New Roman"/>
            </a:endParaRPr>
          </a:p>
          <a:p>
            <a:pPr marL="12700">
              <a:lnSpc>
                <a:spcPct val="100000"/>
              </a:lnSpc>
              <a:spcBef>
                <a:spcPts val="530"/>
              </a:spcBef>
              <a:tabLst>
                <a:tab pos="299085" algn="l"/>
              </a:tabLst>
            </a:pPr>
            <a:r>
              <a:rPr sz="2200" dirty="0">
                <a:latin typeface="Times New Roman"/>
                <a:cs typeface="Times New Roman"/>
              </a:rPr>
              <a:t>:	</a:t>
            </a:r>
            <a:r>
              <a:rPr sz="2200" spc="-5" dirty="0">
                <a:latin typeface="Times New Roman"/>
                <a:cs typeface="Times New Roman"/>
              </a:rPr>
              <a:t>3GHz</a:t>
            </a:r>
            <a:endParaRPr sz="2200">
              <a:latin typeface="Times New Roman"/>
              <a:cs typeface="Times New Roman"/>
            </a:endParaRPr>
          </a:p>
          <a:p>
            <a:pPr marL="927100">
              <a:lnSpc>
                <a:spcPct val="100000"/>
              </a:lnSpc>
              <a:spcBef>
                <a:spcPts val="530"/>
              </a:spcBef>
              <a:tabLst>
                <a:tab pos="1213485" algn="l"/>
              </a:tabLst>
            </a:pPr>
            <a:r>
              <a:rPr sz="2200" dirty="0">
                <a:latin typeface="Times New Roman"/>
                <a:cs typeface="Times New Roman"/>
              </a:rPr>
              <a:t>:	2GB</a:t>
            </a:r>
            <a:endParaRPr sz="2200">
              <a:latin typeface="Times New Roman"/>
              <a:cs typeface="Times New Roman"/>
            </a:endParaRPr>
          </a:p>
          <a:p>
            <a:pPr marL="12700">
              <a:lnSpc>
                <a:spcPct val="100000"/>
              </a:lnSpc>
              <a:spcBef>
                <a:spcPts val="530"/>
              </a:spcBef>
              <a:tabLst>
                <a:tab pos="283210" algn="l"/>
                <a:tab pos="2525395" algn="l"/>
              </a:tabLst>
            </a:pPr>
            <a:r>
              <a:rPr sz="2200" dirty="0">
                <a:latin typeface="Times New Roman"/>
                <a:cs typeface="Times New Roman"/>
              </a:rPr>
              <a:t>:	Android</a:t>
            </a:r>
            <a:r>
              <a:rPr sz="2200" spc="-20" dirty="0">
                <a:latin typeface="Times New Roman"/>
                <a:cs typeface="Times New Roman"/>
              </a:rPr>
              <a:t> </a:t>
            </a:r>
            <a:r>
              <a:rPr sz="2200" spc="5" dirty="0">
                <a:latin typeface="Times New Roman"/>
                <a:cs typeface="Times New Roman"/>
              </a:rPr>
              <a:t>supported	</a:t>
            </a:r>
            <a:r>
              <a:rPr sz="2200" spc="-5" dirty="0">
                <a:latin typeface="Times New Roman"/>
                <a:cs typeface="Times New Roman"/>
              </a:rPr>
              <a:t>mobile</a:t>
            </a:r>
            <a:r>
              <a:rPr sz="2200" spc="-50" dirty="0">
                <a:latin typeface="Times New Roman"/>
                <a:cs typeface="Times New Roman"/>
              </a:rPr>
              <a:t> </a:t>
            </a:r>
            <a:r>
              <a:rPr sz="2200" dirty="0">
                <a:latin typeface="Times New Roman"/>
                <a:cs typeface="Times New Roman"/>
              </a:rPr>
              <a:t>phone</a:t>
            </a:r>
            <a:endParaRPr sz="2200">
              <a:latin typeface="Times New Roman"/>
              <a:cs typeface="Times New Roman"/>
            </a:endParaRPr>
          </a:p>
        </p:txBody>
      </p:sp>
      <p:sp>
        <p:nvSpPr>
          <p:cNvPr id="4" name="object 4"/>
          <p:cNvSpPr txBox="1"/>
          <p:nvPr/>
        </p:nvSpPr>
        <p:spPr>
          <a:xfrm>
            <a:off x="536244" y="4175958"/>
            <a:ext cx="2698115" cy="2037714"/>
          </a:xfrm>
          <a:prstGeom prst="rect">
            <a:avLst/>
          </a:prstGeom>
        </p:spPr>
        <p:txBody>
          <a:bodyPr vert="horz" wrap="square" lIns="0" tIns="78740" rIns="0" bIns="0" rtlCol="0">
            <a:spAutoFit/>
          </a:bodyPr>
          <a:lstStyle/>
          <a:p>
            <a:pPr marL="356870" indent="-344805">
              <a:lnSpc>
                <a:spcPct val="100000"/>
              </a:lnSpc>
              <a:spcBef>
                <a:spcPts val="620"/>
              </a:spcBef>
              <a:buFont typeface="Arial"/>
              <a:buChar char="•"/>
              <a:tabLst>
                <a:tab pos="356870" algn="l"/>
                <a:tab pos="357505" algn="l"/>
              </a:tabLst>
            </a:pPr>
            <a:r>
              <a:rPr sz="2200" dirty="0">
                <a:latin typeface="Times New Roman"/>
                <a:cs typeface="Times New Roman"/>
              </a:rPr>
              <a:t>Processor</a:t>
            </a:r>
            <a:endParaRPr sz="2200">
              <a:latin typeface="Times New Roman"/>
              <a:cs typeface="Times New Roman"/>
            </a:endParaRPr>
          </a:p>
          <a:p>
            <a:pPr marL="356870" indent="-344805">
              <a:lnSpc>
                <a:spcPct val="100000"/>
              </a:lnSpc>
              <a:spcBef>
                <a:spcPts val="530"/>
              </a:spcBef>
              <a:buFont typeface="Arial"/>
              <a:buChar char="•"/>
              <a:tabLst>
                <a:tab pos="356870" algn="l"/>
                <a:tab pos="357505" algn="l"/>
              </a:tabLst>
            </a:pPr>
            <a:r>
              <a:rPr sz="2200" dirty="0">
                <a:latin typeface="Times New Roman"/>
                <a:cs typeface="Times New Roman"/>
              </a:rPr>
              <a:t>Processor</a:t>
            </a:r>
            <a:r>
              <a:rPr sz="2200" spc="-70" dirty="0">
                <a:latin typeface="Times New Roman"/>
                <a:cs typeface="Times New Roman"/>
              </a:rPr>
              <a:t> </a:t>
            </a:r>
            <a:r>
              <a:rPr sz="2200" spc="5" dirty="0">
                <a:latin typeface="Times New Roman"/>
                <a:cs typeface="Times New Roman"/>
              </a:rPr>
              <a:t>Speed</a:t>
            </a:r>
            <a:endParaRPr sz="2200">
              <a:latin typeface="Times New Roman"/>
              <a:cs typeface="Times New Roman"/>
            </a:endParaRPr>
          </a:p>
          <a:p>
            <a:pPr marL="356870" indent="-344805">
              <a:lnSpc>
                <a:spcPct val="100000"/>
              </a:lnSpc>
              <a:spcBef>
                <a:spcPts val="530"/>
              </a:spcBef>
              <a:buFont typeface="Arial"/>
              <a:buChar char="•"/>
              <a:tabLst>
                <a:tab pos="356870" algn="l"/>
                <a:tab pos="357505" algn="l"/>
              </a:tabLst>
            </a:pPr>
            <a:r>
              <a:rPr sz="2200" spc="-5" dirty="0">
                <a:latin typeface="Times New Roman"/>
                <a:cs typeface="Times New Roman"/>
              </a:rPr>
              <a:t>RAM</a:t>
            </a:r>
            <a:endParaRPr sz="2200">
              <a:latin typeface="Times New Roman"/>
              <a:cs typeface="Times New Roman"/>
            </a:endParaRPr>
          </a:p>
          <a:p>
            <a:pPr marL="356870" indent="-344805">
              <a:lnSpc>
                <a:spcPct val="100000"/>
              </a:lnSpc>
              <a:spcBef>
                <a:spcPts val="530"/>
              </a:spcBef>
              <a:buFont typeface="Arial"/>
              <a:buChar char="•"/>
              <a:tabLst>
                <a:tab pos="356870" algn="l"/>
                <a:tab pos="357505" algn="l"/>
              </a:tabLst>
            </a:pPr>
            <a:r>
              <a:rPr sz="2200" spc="5" dirty="0">
                <a:latin typeface="Times New Roman"/>
                <a:cs typeface="Times New Roman"/>
              </a:rPr>
              <a:t>Mobile</a:t>
            </a:r>
            <a:r>
              <a:rPr sz="2200" spc="-50" dirty="0">
                <a:latin typeface="Times New Roman"/>
                <a:cs typeface="Times New Roman"/>
              </a:rPr>
              <a:t> </a:t>
            </a:r>
            <a:r>
              <a:rPr sz="2200" dirty="0">
                <a:latin typeface="Times New Roman"/>
                <a:cs typeface="Times New Roman"/>
              </a:rPr>
              <a:t>phone</a:t>
            </a:r>
            <a:endParaRPr sz="2200">
              <a:latin typeface="Times New Roman"/>
              <a:cs typeface="Times New Roman"/>
            </a:endParaRPr>
          </a:p>
          <a:p>
            <a:pPr marL="356870" indent="-344805">
              <a:lnSpc>
                <a:spcPct val="100000"/>
              </a:lnSpc>
              <a:spcBef>
                <a:spcPts val="530"/>
              </a:spcBef>
              <a:buFont typeface="Arial"/>
              <a:buChar char="•"/>
              <a:tabLst>
                <a:tab pos="356870" algn="l"/>
                <a:tab pos="357505" algn="l"/>
              </a:tabLst>
            </a:pPr>
            <a:r>
              <a:rPr sz="2200" dirty="0">
                <a:latin typeface="Times New Roman"/>
                <a:cs typeface="Times New Roman"/>
              </a:rPr>
              <a:t>Internet</a:t>
            </a:r>
            <a:r>
              <a:rPr sz="2200" spc="-45" dirty="0">
                <a:latin typeface="Times New Roman"/>
                <a:cs typeface="Times New Roman"/>
              </a:rPr>
              <a:t> </a:t>
            </a:r>
            <a:r>
              <a:rPr sz="2200" dirty="0">
                <a:latin typeface="Times New Roman"/>
                <a:cs typeface="Times New Roman"/>
              </a:rPr>
              <a:t>connectivity</a:t>
            </a:r>
            <a:endParaRPr sz="22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547774"/>
            <a:ext cx="7784465" cy="3449954"/>
          </a:xfrm>
          <a:prstGeom prst="rect">
            <a:avLst/>
          </a:prstGeom>
        </p:spPr>
        <p:txBody>
          <a:bodyPr vert="horz" wrap="square" lIns="0" tIns="88900" rIns="0" bIns="0" rtlCol="0">
            <a:spAutoFit/>
          </a:bodyPr>
          <a:lstStyle/>
          <a:p>
            <a:pPr marL="356870" indent="-344805">
              <a:lnSpc>
                <a:spcPct val="100000"/>
              </a:lnSpc>
              <a:spcBef>
                <a:spcPts val="700"/>
              </a:spcBef>
              <a:buFont typeface="Wingdings"/>
              <a:buChar char=""/>
              <a:tabLst>
                <a:tab pos="357505" algn="l"/>
              </a:tabLst>
            </a:pPr>
            <a:r>
              <a:rPr sz="2500" spc="-5" dirty="0">
                <a:latin typeface="Times New Roman"/>
                <a:cs typeface="Times New Roman"/>
              </a:rPr>
              <a:t>Software</a:t>
            </a:r>
            <a:r>
              <a:rPr sz="2500" spc="35" dirty="0">
                <a:latin typeface="Times New Roman"/>
                <a:cs typeface="Times New Roman"/>
              </a:rPr>
              <a:t> </a:t>
            </a:r>
            <a:r>
              <a:rPr sz="2500" spc="-5" dirty="0">
                <a:latin typeface="Times New Roman"/>
                <a:cs typeface="Times New Roman"/>
              </a:rPr>
              <a:t>Requirements:-</a:t>
            </a:r>
            <a:endParaRPr sz="2500">
              <a:latin typeface="Times New Roman"/>
              <a:cs typeface="Times New Roman"/>
            </a:endParaRPr>
          </a:p>
          <a:p>
            <a:pPr marL="12700" marR="5080">
              <a:lnSpc>
                <a:spcPct val="100000"/>
              </a:lnSpc>
              <a:spcBef>
                <a:spcPts val="605"/>
              </a:spcBef>
            </a:pPr>
            <a:r>
              <a:rPr sz="2500" spc="-5" dirty="0">
                <a:latin typeface="Times New Roman"/>
                <a:cs typeface="Times New Roman"/>
              </a:rPr>
              <a:t>One of the </a:t>
            </a:r>
            <a:r>
              <a:rPr sz="2500" spc="-15" dirty="0">
                <a:latin typeface="Times New Roman"/>
                <a:cs typeface="Times New Roman"/>
              </a:rPr>
              <a:t>most </a:t>
            </a:r>
            <a:r>
              <a:rPr sz="2500" spc="-10" dirty="0">
                <a:latin typeface="Times New Roman"/>
                <a:cs typeface="Times New Roman"/>
              </a:rPr>
              <a:t>difficult </a:t>
            </a:r>
            <a:r>
              <a:rPr sz="2500" spc="-5" dirty="0">
                <a:latin typeface="Times New Roman"/>
                <a:cs typeface="Times New Roman"/>
              </a:rPr>
              <a:t>tasks is selecting software, once the  </a:t>
            </a:r>
            <a:r>
              <a:rPr sz="2500" spc="-10" dirty="0">
                <a:latin typeface="Times New Roman"/>
                <a:cs typeface="Times New Roman"/>
              </a:rPr>
              <a:t>system </a:t>
            </a:r>
            <a:r>
              <a:rPr sz="2500" spc="-5" dirty="0">
                <a:latin typeface="Times New Roman"/>
                <a:cs typeface="Times New Roman"/>
              </a:rPr>
              <a:t>requirement is find out then we have to determine  whether a particular software package </a:t>
            </a:r>
            <a:r>
              <a:rPr sz="2500" spc="-10" dirty="0">
                <a:latin typeface="Times New Roman"/>
                <a:cs typeface="Times New Roman"/>
              </a:rPr>
              <a:t>fits for </a:t>
            </a:r>
            <a:r>
              <a:rPr sz="2500" spc="-5" dirty="0">
                <a:latin typeface="Times New Roman"/>
                <a:cs typeface="Times New Roman"/>
              </a:rPr>
              <a:t>those </a:t>
            </a:r>
            <a:r>
              <a:rPr sz="2500" spc="-10" dirty="0">
                <a:latin typeface="Times New Roman"/>
                <a:cs typeface="Times New Roman"/>
              </a:rPr>
              <a:t>system  </a:t>
            </a:r>
            <a:r>
              <a:rPr sz="2500" spc="-5" dirty="0">
                <a:latin typeface="Times New Roman"/>
                <a:cs typeface="Times New Roman"/>
              </a:rPr>
              <a:t>requirements. </a:t>
            </a:r>
            <a:r>
              <a:rPr sz="2500" dirty="0">
                <a:latin typeface="Times New Roman"/>
                <a:cs typeface="Times New Roman"/>
              </a:rPr>
              <a:t>This </a:t>
            </a:r>
            <a:r>
              <a:rPr sz="2500" spc="-5" dirty="0">
                <a:latin typeface="Times New Roman"/>
                <a:cs typeface="Times New Roman"/>
              </a:rPr>
              <a:t>section </a:t>
            </a:r>
            <a:r>
              <a:rPr sz="2500" spc="-10" dirty="0">
                <a:latin typeface="Times New Roman"/>
                <a:cs typeface="Times New Roman"/>
              </a:rPr>
              <a:t>summarizes </a:t>
            </a:r>
            <a:r>
              <a:rPr sz="2500" spc="-5" dirty="0">
                <a:latin typeface="Times New Roman"/>
                <a:cs typeface="Times New Roman"/>
              </a:rPr>
              <a:t>the application  requirement.</a:t>
            </a:r>
            <a:endParaRPr sz="2500">
              <a:latin typeface="Times New Roman"/>
              <a:cs typeface="Times New Roman"/>
            </a:endParaRPr>
          </a:p>
          <a:p>
            <a:pPr marL="927100">
              <a:lnSpc>
                <a:spcPct val="100000"/>
              </a:lnSpc>
              <a:spcBef>
                <a:spcPts val="1275"/>
              </a:spcBef>
              <a:tabLst>
                <a:tab pos="3735070" algn="l"/>
                <a:tab pos="4311650" algn="l"/>
              </a:tabLst>
            </a:pPr>
            <a:r>
              <a:rPr sz="2000" spc="-5" dirty="0">
                <a:latin typeface="Times New Roman"/>
                <a:cs typeface="Times New Roman"/>
              </a:rPr>
              <a:t>Operating</a:t>
            </a:r>
            <a:r>
              <a:rPr sz="2000" spc="20" dirty="0">
                <a:latin typeface="Times New Roman"/>
                <a:cs typeface="Times New Roman"/>
              </a:rPr>
              <a:t> </a:t>
            </a:r>
            <a:r>
              <a:rPr sz="2000" spc="-15" dirty="0">
                <a:latin typeface="Times New Roman"/>
                <a:cs typeface="Times New Roman"/>
              </a:rPr>
              <a:t>System	</a:t>
            </a:r>
            <a:r>
              <a:rPr sz="2000" spc="-5" dirty="0">
                <a:latin typeface="Times New Roman"/>
                <a:cs typeface="Times New Roman"/>
              </a:rPr>
              <a:t>:	Jellybean </a:t>
            </a:r>
            <a:r>
              <a:rPr sz="2000" dirty="0">
                <a:latin typeface="Times New Roman"/>
                <a:cs typeface="Times New Roman"/>
              </a:rPr>
              <a:t>or</a:t>
            </a:r>
            <a:r>
              <a:rPr sz="2000" spc="-10" dirty="0">
                <a:latin typeface="Times New Roman"/>
                <a:cs typeface="Times New Roman"/>
              </a:rPr>
              <a:t> </a:t>
            </a:r>
            <a:r>
              <a:rPr sz="2000" spc="-5" dirty="0">
                <a:latin typeface="Times New Roman"/>
                <a:cs typeface="Times New Roman"/>
              </a:rPr>
              <a:t>above</a:t>
            </a:r>
            <a:endParaRPr sz="2000">
              <a:latin typeface="Times New Roman"/>
              <a:cs typeface="Times New Roman"/>
            </a:endParaRPr>
          </a:p>
          <a:p>
            <a:pPr marL="927100">
              <a:lnSpc>
                <a:spcPct val="100000"/>
              </a:lnSpc>
              <a:spcBef>
                <a:spcPts val="1680"/>
              </a:spcBef>
              <a:tabLst>
                <a:tab pos="3710940" algn="l"/>
                <a:tab pos="4145915" algn="l"/>
              </a:tabLst>
            </a:pPr>
            <a:r>
              <a:rPr sz="2000" spc="-5" dirty="0">
                <a:latin typeface="Times New Roman"/>
                <a:cs typeface="Times New Roman"/>
              </a:rPr>
              <a:t>Front</a:t>
            </a:r>
            <a:r>
              <a:rPr sz="2000" dirty="0">
                <a:latin typeface="Times New Roman"/>
                <a:cs typeface="Times New Roman"/>
              </a:rPr>
              <a:t> </a:t>
            </a:r>
            <a:r>
              <a:rPr sz="2000" spc="-10" dirty="0">
                <a:latin typeface="Times New Roman"/>
                <a:cs typeface="Times New Roman"/>
              </a:rPr>
              <a:t>End	</a:t>
            </a:r>
            <a:r>
              <a:rPr sz="2000" spc="-5" dirty="0">
                <a:latin typeface="Times New Roman"/>
                <a:cs typeface="Times New Roman"/>
              </a:rPr>
              <a:t>:	Android,Python3.6C#.net</a:t>
            </a:r>
            <a:endParaRPr sz="2000">
              <a:latin typeface="Times New Roman"/>
              <a:cs typeface="Times New Roman"/>
            </a:endParaRPr>
          </a:p>
        </p:txBody>
      </p:sp>
      <p:sp>
        <p:nvSpPr>
          <p:cNvPr id="3" name="object 3"/>
          <p:cNvSpPr txBox="1"/>
          <p:nvPr/>
        </p:nvSpPr>
        <p:spPr>
          <a:xfrm>
            <a:off x="1450975" y="5032174"/>
            <a:ext cx="1017269" cy="941069"/>
          </a:xfrm>
          <a:prstGeom prst="rect">
            <a:avLst/>
          </a:prstGeom>
        </p:spPr>
        <p:txBody>
          <a:bodyPr vert="horz" wrap="square" lIns="0" tIns="165735" rIns="0" bIns="0" rtlCol="0">
            <a:spAutoFit/>
          </a:bodyPr>
          <a:lstStyle/>
          <a:p>
            <a:pPr marL="12700">
              <a:lnSpc>
                <a:spcPct val="100000"/>
              </a:lnSpc>
              <a:spcBef>
                <a:spcPts val="1305"/>
              </a:spcBef>
            </a:pPr>
            <a:r>
              <a:rPr sz="2000" spc="-5" dirty="0">
                <a:latin typeface="Times New Roman"/>
                <a:cs typeface="Times New Roman"/>
              </a:rPr>
              <a:t>Back</a:t>
            </a:r>
            <a:r>
              <a:rPr sz="2000" spc="-70" dirty="0">
                <a:latin typeface="Times New Roman"/>
                <a:cs typeface="Times New Roman"/>
              </a:rPr>
              <a:t> </a:t>
            </a:r>
            <a:r>
              <a:rPr sz="2000" spc="-10" dirty="0">
                <a:latin typeface="Times New Roman"/>
                <a:cs typeface="Times New Roman"/>
              </a:rPr>
              <a:t>End</a:t>
            </a:r>
            <a:endParaRPr sz="2000">
              <a:latin typeface="Times New Roman"/>
              <a:cs typeface="Times New Roman"/>
            </a:endParaRPr>
          </a:p>
          <a:p>
            <a:pPr marL="12700">
              <a:lnSpc>
                <a:spcPct val="100000"/>
              </a:lnSpc>
              <a:spcBef>
                <a:spcPts val="1205"/>
              </a:spcBef>
            </a:pPr>
            <a:r>
              <a:rPr sz="2000" spc="-5" dirty="0">
                <a:latin typeface="Times New Roman"/>
                <a:cs typeface="Times New Roman"/>
              </a:rPr>
              <a:t>IDE</a:t>
            </a:r>
            <a:endParaRPr sz="2000">
              <a:latin typeface="Times New Roman"/>
              <a:cs typeface="Times New Roman"/>
            </a:endParaRPr>
          </a:p>
        </p:txBody>
      </p:sp>
      <p:sp>
        <p:nvSpPr>
          <p:cNvPr id="4" name="object 4"/>
          <p:cNvSpPr txBox="1"/>
          <p:nvPr/>
        </p:nvSpPr>
        <p:spPr>
          <a:xfrm>
            <a:off x="4216049" y="5032174"/>
            <a:ext cx="114935" cy="941069"/>
          </a:xfrm>
          <a:prstGeom prst="rect">
            <a:avLst/>
          </a:prstGeom>
        </p:spPr>
        <p:txBody>
          <a:bodyPr vert="horz" wrap="square" lIns="0" tIns="165735" rIns="0" bIns="0" rtlCol="0">
            <a:spAutoFit/>
          </a:bodyPr>
          <a:lstStyle/>
          <a:p>
            <a:pPr marL="31115">
              <a:lnSpc>
                <a:spcPct val="100000"/>
              </a:lnSpc>
              <a:spcBef>
                <a:spcPts val="1305"/>
              </a:spcBef>
            </a:pPr>
            <a:r>
              <a:rPr sz="2000" spc="-5" dirty="0">
                <a:latin typeface="Times New Roman"/>
                <a:cs typeface="Times New Roman"/>
              </a:rPr>
              <a:t>:</a:t>
            </a:r>
            <a:endParaRPr sz="2000">
              <a:latin typeface="Times New Roman"/>
              <a:cs typeface="Times New Roman"/>
            </a:endParaRPr>
          </a:p>
          <a:p>
            <a:pPr marL="12700">
              <a:lnSpc>
                <a:spcPct val="100000"/>
              </a:lnSpc>
              <a:spcBef>
                <a:spcPts val="1205"/>
              </a:spcBef>
            </a:pPr>
            <a:r>
              <a:rPr sz="2000" spc="-5" dirty="0">
                <a:latin typeface="Times New Roman"/>
                <a:cs typeface="Times New Roman"/>
              </a:rPr>
              <a:t>:</a:t>
            </a:r>
            <a:endParaRPr sz="2000">
              <a:latin typeface="Times New Roman"/>
              <a:cs typeface="Times New Roman"/>
            </a:endParaRPr>
          </a:p>
        </p:txBody>
      </p:sp>
      <p:sp>
        <p:nvSpPr>
          <p:cNvPr id="5" name="object 5"/>
          <p:cNvSpPr txBox="1"/>
          <p:nvPr/>
        </p:nvSpPr>
        <p:spPr>
          <a:xfrm>
            <a:off x="4801615" y="5032174"/>
            <a:ext cx="3649345" cy="941069"/>
          </a:xfrm>
          <a:prstGeom prst="rect">
            <a:avLst/>
          </a:prstGeom>
        </p:spPr>
        <p:txBody>
          <a:bodyPr vert="horz" wrap="square" lIns="0" tIns="165735" rIns="0" bIns="0" rtlCol="0">
            <a:spAutoFit/>
          </a:bodyPr>
          <a:lstStyle/>
          <a:p>
            <a:pPr marL="21590">
              <a:lnSpc>
                <a:spcPct val="100000"/>
              </a:lnSpc>
              <a:spcBef>
                <a:spcPts val="1305"/>
              </a:spcBef>
            </a:pPr>
            <a:r>
              <a:rPr sz="2000" spc="-10" dirty="0">
                <a:latin typeface="Times New Roman"/>
                <a:cs typeface="Times New Roman"/>
              </a:rPr>
              <a:t>Mysql server</a:t>
            </a:r>
            <a:r>
              <a:rPr sz="2000" spc="45" dirty="0">
                <a:latin typeface="Times New Roman"/>
                <a:cs typeface="Times New Roman"/>
              </a:rPr>
              <a:t> </a:t>
            </a:r>
            <a:r>
              <a:rPr sz="2000" spc="5" dirty="0">
                <a:latin typeface="Times New Roman"/>
                <a:cs typeface="Times New Roman"/>
              </a:rPr>
              <a:t>2008</a:t>
            </a:r>
            <a:endParaRPr sz="2000">
              <a:latin typeface="Times New Roman"/>
              <a:cs typeface="Times New Roman"/>
            </a:endParaRPr>
          </a:p>
          <a:p>
            <a:pPr marL="12700">
              <a:lnSpc>
                <a:spcPct val="100000"/>
              </a:lnSpc>
              <a:spcBef>
                <a:spcPts val="1205"/>
              </a:spcBef>
            </a:pPr>
            <a:r>
              <a:rPr sz="2000" spc="-5" dirty="0">
                <a:latin typeface="Times New Roman"/>
                <a:cs typeface="Times New Roman"/>
              </a:rPr>
              <a:t>Eclipse, </a:t>
            </a:r>
            <a:r>
              <a:rPr sz="2000" spc="-30" dirty="0">
                <a:latin typeface="Times New Roman"/>
                <a:cs typeface="Times New Roman"/>
              </a:rPr>
              <a:t>Visual </a:t>
            </a:r>
            <a:r>
              <a:rPr sz="2000" spc="-5" dirty="0">
                <a:latin typeface="Times New Roman"/>
                <a:cs typeface="Times New Roman"/>
              </a:rPr>
              <a:t>Studio</a:t>
            </a:r>
            <a:r>
              <a:rPr sz="2000" spc="5" dirty="0">
                <a:latin typeface="Times New Roman"/>
                <a:cs typeface="Times New Roman"/>
              </a:rPr>
              <a:t> </a:t>
            </a:r>
            <a:r>
              <a:rPr sz="2000" spc="-5" dirty="0">
                <a:latin typeface="Times New Roman"/>
                <a:cs typeface="Times New Roman"/>
              </a:rPr>
              <a:t>2010,Jupyter</a:t>
            </a:r>
            <a:endParaRPr sz="20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378450" y="480449"/>
            <a:ext cx="6340800" cy="4533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US"/>
              <a:t>Module description</a:t>
            </a:r>
            <a:endParaRPr/>
          </a:p>
        </p:txBody>
      </p:sp>
      <p:sp>
        <p:nvSpPr>
          <p:cNvPr id="20" name="Google Shape;20;p4"/>
          <p:cNvSpPr txBox="1"/>
          <p:nvPr/>
        </p:nvSpPr>
        <p:spPr>
          <a:xfrm>
            <a:off x="536244" y="1621612"/>
            <a:ext cx="7885500" cy="45390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b="1">
                <a:latin typeface="Times New Roman"/>
                <a:ea typeface="Times New Roman"/>
                <a:cs typeface="Times New Roman"/>
                <a:sym typeface="Times New Roman"/>
              </a:rPr>
              <a:t>Admin </a:t>
            </a:r>
            <a:r>
              <a:rPr lang="en-US" sz="2800">
                <a:latin typeface="Times New Roman"/>
                <a:ea typeface="Times New Roman"/>
                <a:cs typeface="Times New Roman"/>
                <a:sym typeface="Times New Roman"/>
              </a:rPr>
              <a:t>is the main person who controls all activities of</a:t>
            </a:r>
            <a:endParaRPr sz="2800">
              <a:latin typeface="Times New Roman"/>
              <a:ea typeface="Times New Roman"/>
              <a:cs typeface="Times New Roman"/>
              <a:sym typeface="Times New Roman"/>
            </a:endParaRPr>
          </a:p>
        </p:txBody>
      </p:sp>
      <p:sp>
        <p:nvSpPr>
          <p:cNvPr id="21" name="Google Shape;21;p4"/>
          <p:cNvSpPr txBox="1"/>
          <p:nvPr/>
        </p:nvSpPr>
        <p:spPr>
          <a:xfrm>
            <a:off x="5157808" y="2049018"/>
            <a:ext cx="3004800" cy="4533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latin typeface="Times New Roman"/>
                <a:ea typeface="Times New Roman"/>
                <a:cs typeface="Times New Roman"/>
                <a:sym typeface="Times New Roman"/>
              </a:rPr>
              <a:t>system and he do the</a:t>
            </a:r>
            <a:endParaRPr sz="2800">
              <a:latin typeface="Times New Roman"/>
              <a:ea typeface="Times New Roman"/>
              <a:cs typeface="Times New Roman"/>
              <a:sym typeface="Times New Roman"/>
            </a:endParaRPr>
          </a:p>
        </p:txBody>
      </p:sp>
      <p:sp>
        <p:nvSpPr>
          <p:cNvPr id="22" name="Google Shape;22;p4"/>
          <p:cNvSpPr txBox="1">
            <a:spLocks noGrp="1"/>
          </p:cNvSpPr>
          <p:nvPr>
            <p:ph type="body" idx="1"/>
          </p:nvPr>
        </p:nvSpPr>
        <p:spPr>
          <a:xfrm>
            <a:off x="536244" y="2049018"/>
            <a:ext cx="4384800" cy="1392600"/>
          </a:xfrm>
          <a:prstGeom prst="rect">
            <a:avLst/>
          </a:prstGeom>
          <a:noFill/>
          <a:ln>
            <a:noFill/>
          </a:ln>
        </p:spPr>
        <p:txBody>
          <a:bodyPr spcFirstLastPara="1" wrap="square" lIns="0" tIns="13325" rIns="0" bIns="0" anchor="t" anchorCtr="0">
            <a:spAutoFit/>
          </a:bodyPr>
          <a:lstStyle/>
          <a:p>
            <a:pPr marL="12700" marR="5080" lvl="0" indent="0" algn="l" rtl="0">
              <a:lnSpc>
                <a:spcPct val="100000"/>
              </a:lnSpc>
              <a:spcBef>
                <a:spcPts val="0"/>
              </a:spcBef>
              <a:spcAft>
                <a:spcPts val="0"/>
              </a:spcAft>
              <a:buNone/>
            </a:pPr>
            <a:r>
              <a:rPr lang="en-US"/>
              <a:t>the system. Admin login to the  following things:-</a:t>
            </a:r>
            <a:endParaRPr/>
          </a:p>
          <a:p>
            <a:pPr marL="356870" lvl="0" indent="-344805" algn="l" rtl="0">
              <a:lnSpc>
                <a:spcPct val="100000"/>
              </a:lnSpc>
              <a:spcBef>
                <a:spcPts val="675"/>
              </a:spcBef>
              <a:spcAft>
                <a:spcPts val="0"/>
              </a:spcAft>
              <a:buClr>
                <a:schemeClr val="dk1"/>
              </a:buClr>
              <a:buSzPts val="2800"/>
              <a:buFont typeface="Arial"/>
              <a:buChar char="•"/>
            </a:pPr>
            <a:r>
              <a:rPr lang="en-US"/>
              <a:t>Adding tourist places:-</a:t>
            </a:r>
            <a:endParaRPr/>
          </a:p>
        </p:txBody>
      </p:sp>
      <p:sp>
        <p:nvSpPr>
          <p:cNvPr id="23" name="Google Shape;23;p4"/>
          <p:cNvSpPr txBox="1"/>
          <p:nvPr/>
        </p:nvSpPr>
        <p:spPr>
          <a:xfrm>
            <a:off x="536244" y="3500373"/>
            <a:ext cx="7994100" cy="2332500"/>
          </a:xfrm>
          <a:prstGeom prst="rect">
            <a:avLst/>
          </a:prstGeom>
          <a:noFill/>
          <a:ln>
            <a:noFill/>
          </a:ln>
        </p:spPr>
        <p:txBody>
          <a:bodyPr spcFirstLastPara="1" wrap="square" lIns="0" tIns="13325" rIns="0" bIns="0" anchor="t" anchorCtr="0">
            <a:spAutoFit/>
          </a:bodyPr>
          <a:lstStyle/>
          <a:p>
            <a:pPr marL="12700" marR="714375" lvl="0" indent="0" algn="l" rtl="0">
              <a:lnSpc>
                <a:spcPct val="100000"/>
              </a:lnSpc>
              <a:spcBef>
                <a:spcPts val="0"/>
              </a:spcBef>
              <a:spcAft>
                <a:spcPts val="0"/>
              </a:spcAft>
              <a:buNone/>
            </a:pPr>
            <a:r>
              <a:rPr lang="en-US" sz="2800">
                <a:latin typeface="Times New Roman"/>
                <a:ea typeface="Times New Roman"/>
                <a:cs typeface="Times New Roman"/>
                <a:sym typeface="Times New Roman"/>
              </a:rPr>
              <a:t>Admin add all the information about tourist places.  Information such as photo, its location, details.</a:t>
            </a:r>
            <a:endParaRPr sz="2800">
              <a:latin typeface="Times New Roman"/>
              <a:ea typeface="Times New Roman"/>
              <a:cs typeface="Times New Roman"/>
              <a:sym typeface="Times New Roman"/>
            </a:endParaRPr>
          </a:p>
          <a:p>
            <a:pPr marL="356870" marR="0" lvl="0" indent="-344805" algn="l" rtl="0">
              <a:lnSpc>
                <a:spcPct val="100000"/>
              </a:lnSpc>
              <a:spcBef>
                <a:spcPts val="675"/>
              </a:spcBef>
              <a:spcAft>
                <a:spcPts val="0"/>
              </a:spcAft>
              <a:buSzPts val="2800"/>
              <a:buFont typeface="Arial"/>
              <a:buChar char="•"/>
            </a:pPr>
            <a:r>
              <a:rPr lang="en-US" sz="2800">
                <a:latin typeface="Times New Roman"/>
                <a:ea typeface="Times New Roman"/>
                <a:cs typeface="Times New Roman"/>
                <a:sym typeface="Times New Roman"/>
              </a:rPr>
              <a:t>Accept/Reject users:-</a:t>
            </a:r>
            <a:endParaRPr sz="2800">
              <a:latin typeface="Times New Roman"/>
              <a:ea typeface="Times New Roman"/>
              <a:cs typeface="Times New Roman"/>
              <a:sym typeface="Times New Roman"/>
            </a:endParaRPr>
          </a:p>
          <a:p>
            <a:pPr marL="12700" marR="5080" lvl="0" indent="0" algn="l" rtl="0">
              <a:lnSpc>
                <a:spcPct val="100000"/>
              </a:lnSpc>
              <a:spcBef>
                <a:spcPts val="675"/>
              </a:spcBef>
              <a:spcAft>
                <a:spcPts val="0"/>
              </a:spcAft>
              <a:buNone/>
            </a:pPr>
            <a:r>
              <a:rPr lang="en-US" sz="2800">
                <a:latin typeface="Times New Roman"/>
                <a:ea typeface="Times New Roman"/>
                <a:cs typeface="Times New Roman"/>
                <a:sym typeface="Times New Roman"/>
              </a:rPr>
              <a:t>Admin verifies the users who registered to sign in to the  system.</a:t>
            </a:r>
            <a:endParaRPr sz="2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529778"/>
            <a:ext cx="7922895" cy="4051300"/>
          </a:xfrm>
          <a:prstGeom prst="rect">
            <a:avLst/>
          </a:prstGeom>
        </p:spPr>
        <p:txBody>
          <a:bodyPr vert="horz" wrap="square" lIns="0" tIns="104775" rIns="0" bIns="0" rtlCol="0">
            <a:spAutoFit/>
          </a:bodyPr>
          <a:lstStyle/>
          <a:p>
            <a:pPr marL="356870" indent="-344805">
              <a:lnSpc>
                <a:spcPct val="100000"/>
              </a:lnSpc>
              <a:spcBef>
                <a:spcPts val="825"/>
              </a:spcBef>
              <a:buFont typeface="Arial"/>
              <a:buChar char="•"/>
              <a:tabLst>
                <a:tab pos="356870" algn="l"/>
                <a:tab pos="357505" algn="l"/>
              </a:tabLst>
            </a:pPr>
            <a:r>
              <a:rPr sz="3000" dirty="0">
                <a:latin typeface="Times New Roman"/>
                <a:cs typeface="Times New Roman"/>
              </a:rPr>
              <a:t>Adding</a:t>
            </a:r>
            <a:r>
              <a:rPr sz="3000" spc="-220" dirty="0">
                <a:latin typeface="Times New Roman"/>
                <a:cs typeface="Times New Roman"/>
              </a:rPr>
              <a:t> </a:t>
            </a:r>
            <a:r>
              <a:rPr sz="3000" spc="-5" dirty="0">
                <a:latin typeface="Times New Roman"/>
                <a:cs typeface="Times New Roman"/>
              </a:rPr>
              <a:t>Acknowledgement:-</a:t>
            </a:r>
            <a:endParaRPr sz="3000">
              <a:latin typeface="Times New Roman"/>
              <a:cs typeface="Times New Roman"/>
            </a:endParaRPr>
          </a:p>
          <a:p>
            <a:pPr marL="12700" marR="8890">
              <a:lnSpc>
                <a:spcPct val="100000"/>
              </a:lnSpc>
              <a:spcBef>
                <a:spcPts val="720"/>
              </a:spcBef>
            </a:pPr>
            <a:r>
              <a:rPr sz="3000" spc="-10" dirty="0">
                <a:latin typeface="Times New Roman"/>
                <a:cs typeface="Times New Roman"/>
              </a:rPr>
              <a:t>Admin </a:t>
            </a:r>
            <a:r>
              <a:rPr sz="3000" spc="-5" dirty="0">
                <a:latin typeface="Times New Roman"/>
                <a:cs typeface="Times New Roman"/>
              </a:rPr>
              <a:t>shall </a:t>
            </a:r>
            <a:r>
              <a:rPr sz="3000" spc="5" dirty="0">
                <a:latin typeface="Times New Roman"/>
                <a:cs typeface="Times New Roman"/>
              </a:rPr>
              <a:t>provide </a:t>
            </a:r>
            <a:r>
              <a:rPr sz="3000" dirty="0">
                <a:latin typeface="Times New Roman"/>
                <a:cs typeface="Times New Roman"/>
              </a:rPr>
              <a:t>a </a:t>
            </a:r>
            <a:r>
              <a:rPr sz="3000" spc="-10" dirty="0">
                <a:latin typeface="Times New Roman"/>
                <a:cs typeface="Times New Roman"/>
              </a:rPr>
              <a:t>mechanism </a:t>
            </a:r>
            <a:r>
              <a:rPr sz="3000" dirty="0">
                <a:latin typeface="Times New Roman"/>
                <a:cs typeface="Times New Roman"/>
              </a:rPr>
              <a:t>when user  uploads </a:t>
            </a:r>
            <a:r>
              <a:rPr sz="3000" spc="-10" dirty="0">
                <a:latin typeface="Times New Roman"/>
                <a:cs typeface="Times New Roman"/>
              </a:rPr>
              <a:t>an image </a:t>
            </a:r>
            <a:r>
              <a:rPr sz="3000" dirty="0">
                <a:latin typeface="Times New Roman"/>
                <a:cs typeface="Times New Roman"/>
              </a:rPr>
              <a:t>of </a:t>
            </a:r>
            <a:r>
              <a:rPr sz="3000" spc="5" dirty="0">
                <a:latin typeface="Times New Roman"/>
                <a:cs typeface="Times New Roman"/>
              </a:rPr>
              <a:t>building </a:t>
            </a:r>
            <a:r>
              <a:rPr sz="3000" dirty="0">
                <a:latin typeface="Times New Roman"/>
                <a:cs typeface="Times New Roman"/>
              </a:rPr>
              <a:t>that </a:t>
            </a:r>
            <a:r>
              <a:rPr sz="3000" spc="-5" dirty="0">
                <a:latin typeface="Times New Roman"/>
                <a:cs typeface="Times New Roman"/>
              </a:rPr>
              <a:t>does </a:t>
            </a:r>
            <a:r>
              <a:rPr sz="3000" spc="5" dirty="0">
                <a:latin typeface="Times New Roman"/>
                <a:cs typeface="Times New Roman"/>
              </a:rPr>
              <a:t>not </a:t>
            </a:r>
            <a:r>
              <a:rPr sz="3000" spc="-5" dirty="0">
                <a:latin typeface="Times New Roman"/>
                <a:cs typeface="Times New Roman"/>
              </a:rPr>
              <a:t>exist </a:t>
            </a:r>
            <a:r>
              <a:rPr sz="3000" dirty="0">
                <a:latin typeface="Times New Roman"/>
                <a:cs typeface="Times New Roman"/>
              </a:rPr>
              <a:t>on  the </a:t>
            </a:r>
            <a:r>
              <a:rPr sz="3000" spc="-5" dirty="0">
                <a:latin typeface="Times New Roman"/>
                <a:cs typeface="Times New Roman"/>
              </a:rPr>
              <a:t>database </a:t>
            </a:r>
            <a:r>
              <a:rPr sz="3000" dirty="0">
                <a:latin typeface="Times New Roman"/>
                <a:cs typeface="Times New Roman"/>
              </a:rPr>
              <a:t>of the </a:t>
            </a:r>
            <a:r>
              <a:rPr sz="3000" spc="-10" dirty="0">
                <a:latin typeface="Times New Roman"/>
                <a:cs typeface="Times New Roman"/>
              </a:rPr>
              <a:t>admin </a:t>
            </a:r>
            <a:r>
              <a:rPr sz="3000" dirty="0">
                <a:latin typeface="Times New Roman"/>
                <a:cs typeface="Times New Roman"/>
              </a:rPr>
              <a:t>then, </a:t>
            </a:r>
            <a:r>
              <a:rPr sz="3000" spc="-10" dirty="0">
                <a:latin typeface="Times New Roman"/>
                <a:cs typeface="Times New Roman"/>
              </a:rPr>
              <a:t>admin </a:t>
            </a:r>
            <a:r>
              <a:rPr sz="3000" dirty="0">
                <a:latin typeface="Times New Roman"/>
                <a:cs typeface="Times New Roman"/>
              </a:rPr>
              <a:t>will </a:t>
            </a:r>
            <a:r>
              <a:rPr sz="3000" spc="5" dirty="0">
                <a:latin typeface="Times New Roman"/>
                <a:cs typeface="Times New Roman"/>
              </a:rPr>
              <a:t>provide  </a:t>
            </a:r>
            <a:r>
              <a:rPr sz="3000" spc="-5" dirty="0">
                <a:latin typeface="Times New Roman"/>
                <a:cs typeface="Times New Roman"/>
              </a:rPr>
              <a:t>all </a:t>
            </a:r>
            <a:r>
              <a:rPr sz="3000" dirty="0">
                <a:latin typeface="Times New Roman"/>
                <a:cs typeface="Times New Roman"/>
              </a:rPr>
              <a:t>information about the </a:t>
            </a:r>
            <a:r>
              <a:rPr sz="3000" spc="-10" dirty="0">
                <a:latin typeface="Times New Roman"/>
                <a:cs typeface="Times New Roman"/>
              </a:rPr>
              <a:t>image as </a:t>
            </a:r>
            <a:r>
              <a:rPr sz="3000" spc="5" dirty="0">
                <a:latin typeface="Times New Roman"/>
                <a:cs typeface="Times New Roman"/>
              </a:rPr>
              <a:t>soon </a:t>
            </a:r>
            <a:r>
              <a:rPr sz="3000" spc="-10" dirty="0">
                <a:latin typeface="Times New Roman"/>
                <a:cs typeface="Times New Roman"/>
              </a:rPr>
              <a:t>as </a:t>
            </a:r>
            <a:r>
              <a:rPr sz="3000" dirty="0">
                <a:latin typeface="Times New Roman"/>
                <a:cs typeface="Times New Roman"/>
              </a:rPr>
              <a:t>possible.</a:t>
            </a:r>
            <a:endParaRPr sz="3000">
              <a:latin typeface="Times New Roman"/>
              <a:cs typeface="Times New Roman"/>
            </a:endParaRPr>
          </a:p>
          <a:p>
            <a:pPr marL="356870" indent="-344805">
              <a:lnSpc>
                <a:spcPct val="100000"/>
              </a:lnSpc>
              <a:spcBef>
                <a:spcPts val="730"/>
              </a:spcBef>
              <a:buFont typeface="Arial"/>
              <a:buChar char="•"/>
              <a:tabLst>
                <a:tab pos="356870" algn="l"/>
                <a:tab pos="357505" algn="l"/>
              </a:tabLst>
            </a:pPr>
            <a:r>
              <a:rPr sz="3000" spc="-55" dirty="0">
                <a:latin typeface="Times New Roman"/>
                <a:cs typeface="Times New Roman"/>
              </a:rPr>
              <a:t>View </a:t>
            </a:r>
            <a:r>
              <a:rPr sz="3000" spc="-5" dirty="0">
                <a:latin typeface="Times New Roman"/>
                <a:cs typeface="Times New Roman"/>
              </a:rPr>
              <a:t>complaint and </a:t>
            </a:r>
            <a:r>
              <a:rPr sz="3000" dirty="0">
                <a:latin typeface="Times New Roman"/>
                <a:cs typeface="Times New Roman"/>
              </a:rPr>
              <a:t>post</a:t>
            </a:r>
            <a:r>
              <a:rPr sz="3000" spc="65" dirty="0">
                <a:latin typeface="Times New Roman"/>
                <a:cs typeface="Times New Roman"/>
              </a:rPr>
              <a:t> </a:t>
            </a:r>
            <a:r>
              <a:rPr sz="3000" spc="5" dirty="0">
                <a:latin typeface="Times New Roman"/>
                <a:cs typeface="Times New Roman"/>
              </a:rPr>
              <a:t>reply:-</a:t>
            </a:r>
            <a:endParaRPr sz="3000">
              <a:latin typeface="Times New Roman"/>
              <a:cs typeface="Times New Roman"/>
            </a:endParaRPr>
          </a:p>
          <a:p>
            <a:pPr marL="12700" marR="5080">
              <a:lnSpc>
                <a:spcPct val="100000"/>
              </a:lnSpc>
              <a:spcBef>
                <a:spcPts val="720"/>
              </a:spcBef>
            </a:pPr>
            <a:r>
              <a:rPr sz="3000" spc="-10" dirty="0">
                <a:latin typeface="Times New Roman"/>
                <a:cs typeface="Times New Roman"/>
              </a:rPr>
              <a:t>Admin </a:t>
            </a:r>
            <a:r>
              <a:rPr sz="3000" dirty="0">
                <a:latin typeface="Times New Roman"/>
                <a:cs typeface="Times New Roman"/>
              </a:rPr>
              <a:t>view </a:t>
            </a:r>
            <a:r>
              <a:rPr sz="3000" spc="-5" dirty="0">
                <a:latin typeface="Times New Roman"/>
                <a:cs typeface="Times New Roman"/>
              </a:rPr>
              <a:t>complaints </a:t>
            </a:r>
            <a:r>
              <a:rPr sz="3000" dirty="0">
                <a:latin typeface="Times New Roman"/>
                <a:cs typeface="Times New Roman"/>
              </a:rPr>
              <a:t>that </a:t>
            </a:r>
            <a:r>
              <a:rPr sz="3000" spc="-5" dirty="0">
                <a:latin typeface="Times New Roman"/>
                <a:cs typeface="Times New Roman"/>
              </a:rPr>
              <a:t>are </a:t>
            </a:r>
            <a:r>
              <a:rPr sz="3000" dirty="0">
                <a:latin typeface="Times New Roman"/>
                <a:cs typeface="Times New Roman"/>
              </a:rPr>
              <a:t>posted by </a:t>
            </a:r>
            <a:r>
              <a:rPr sz="3000" spc="5" dirty="0">
                <a:latin typeface="Times New Roman"/>
                <a:cs typeface="Times New Roman"/>
              </a:rPr>
              <a:t>the </a:t>
            </a:r>
            <a:r>
              <a:rPr sz="3000" spc="-5" dirty="0">
                <a:latin typeface="Times New Roman"/>
                <a:cs typeface="Times New Roman"/>
              </a:rPr>
              <a:t>users  and </a:t>
            </a:r>
            <a:r>
              <a:rPr sz="3000" spc="-10" dirty="0">
                <a:latin typeface="Times New Roman"/>
                <a:cs typeface="Times New Roman"/>
              </a:rPr>
              <a:t>admin can </a:t>
            </a:r>
            <a:r>
              <a:rPr sz="3000" dirty="0">
                <a:latin typeface="Times New Roman"/>
                <a:cs typeface="Times New Roman"/>
              </a:rPr>
              <a:t>give valuable </a:t>
            </a:r>
            <a:r>
              <a:rPr sz="3000" spc="-5" dirty="0">
                <a:latin typeface="Times New Roman"/>
                <a:cs typeface="Times New Roman"/>
              </a:rPr>
              <a:t>feedback </a:t>
            </a:r>
            <a:r>
              <a:rPr sz="3000" dirty="0">
                <a:latin typeface="Times New Roman"/>
                <a:cs typeface="Times New Roman"/>
              </a:rPr>
              <a:t>to the</a:t>
            </a:r>
            <a:r>
              <a:rPr sz="3000" spc="60" dirty="0">
                <a:latin typeface="Times New Roman"/>
                <a:cs typeface="Times New Roman"/>
              </a:rPr>
              <a:t> </a:t>
            </a:r>
            <a:r>
              <a:rPr sz="3000" spc="-5" dirty="0">
                <a:latin typeface="Times New Roman"/>
                <a:cs typeface="Times New Roman"/>
              </a:rPr>
              <a:t>user</a:t>
            </a:r>
            <a:endParaRPr sz="30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613</Words>
  <Application>Microsoft Office PowerPoint</Application>
  <PresentationFormat>On-screen Show (4:3)</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PowerPoint Presentation</vt:lpstr>
      <vt:lpstr>Introduction</vt:lpstr>
      <vt:lpstr>PowerPoint Presentation</vt:lpstr>
      <vt:lpstr>Existing system</vt:lpstr>
      <vt:lpstr>Proposed system</vt:lpstr>
      <vt:lpstr>PowerPoint Presentation</vt:lpstr>
      <vt:lpstr>PowerPoint Presentation</vt:lpstr>
      <vt:lpstr>Module description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Rejo</dc:creator>
  <cp:lastModifiedBy>Rejo R Varghese</cp:lastModifiedBy>
  <cp:revision>2</cp:revision>
  <dcterms:modified xsi:type="dcterms:W3CDTF">2019-03-17T16:55:30Z</dcterms:modified>
</cp:coreProperties>
</file>