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58" r:id="rId4"/>
    <p:sldId id="262" r:id="rId5"/>
    <p:sldId id="263" r:id="rId6"/>
    <p:sldId id="264" r:id="rId7"/>
    <p:sldId id="261"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3/18/2019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177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7323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99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1329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6549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021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0747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5398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298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044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749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6954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315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629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71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81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510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3/18/2019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4631014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0240" y="1776549"/>
            <a:ext cx="8386354" cy="4428308"/>
          </a:xfrm>
        </p:spPr>
        <p:txBody>
          <a:bodyPr>
            <a:normAutofit fontScale="90000"/>
          </a:bodyPr>
          <a:lstStyle/>
          <a:p>
            <a:r>
              <a:rPr lang="en-US" sz="3200" dirty="0">
                <a:solidFill>
                  <a:schemeClr val="accent2">
                    <a:lumMod val="50000"/>
                  </a:schemeClr>
                </a:solidFill>
                <a:latin typeface="Algerian" panose="04020705040A02060702" pitchFamily="82" charset="0"/>
              </a:rPr>
              <a:t>Visual Secret Sharing Schemes Encrypting Multiple Images </a:t>
            </a:r>
            <a:r>
              <a:rPr lang="en-US" sz="3200" dirty="0" smtClean="0">
                <a:solidFill>
                  <a:schemeClr val="accent2">
                    <a:lumMod val="50000"/>
                  </a:schemeClr>
                </a:solidFill>
                <a:latin typeface="Algerian" panose="04020705040A02060702" pitchFamily="82" charset="0"/>
              </a:rPr>
              <a:t/>
            </a:r>
            <a:br>
              <a:rPr lang="en-US" sz="3200" dirty="0" smtClean="0">
                <a:solidFill>
                  <a:schemeClr val="accent2">
                    <a:lumMod val="50000"/>
                  </a:schemeClr>
                </a:solidFill>
                <a:latin typeface="Algerian" panose="04020705040A02060702" pitchFamily="82" charset="0"/>
              </a:rPr>
            </a:br>
            <a:r>
              <a:rPr lang="en-US" sz="3200" dirty="0">
                <a:solidFill>
                  <a:schemeClr val="accent2">
                    <a:lumMod val="50000"/>
                  </a:schemeClr>
                </a:solidFill>
                <a:latin typeface="Algerian" panose="04020705040A02060702" pitchFamily="82" charset="0"/>
              </a:rPr>
              <a:t/>
            </a:r>
            <a:br>
              <a:rPr lang="en-US" sz="3200" dirty="0">
                <a:solidFill>
                  <a:schemeClr val="accent2">
                    <a:lumMod val="50000"/>
                  </a:schemeClr>
                </a:solidFill>
                <a:latin typeface="Algerian" panose="04020705040A02060702" pitchFamily="82" charset="0"/>
              </a:rPr>
            </a:br>
            <a:r>
              <a:rPr lang="en-US" sz="3200" dirty="0" smtClean="0">
                <a:latin typeface="Algerian" panose="04020705040A02060702" pitchFamily="82" charset="0"/>
              </a:rPr>
              <a:t/>
            </a:r>
            <a:br>
              <a:rPr lang="en-US" sz="3200" dirty="0" smtClean="0">
                <a:latin typeface="Algerian" panose="04020705040A02060702" pitchFamily="82" charset="0"/>
              </a:rPr>
            </a:br>
            <a:r>
              <a:rPr lang="en-US" sz="3200" dirty="0">
                <a:latin typeface="Algerian" panose="04020705040A02060702" pitchFamily="82" charset="0"/>
              </a:rPr>
              <a:t/>
            </a:r>
            <a:br>
              <a:rPr lang="en-US" sz="3200" dirty="0">
                <a:latin typeface="Algerian" panose="04020705040A02060702" pitchFamily="82" charset="0"/>
              </a:rPr>
            </a:br>
            <a:r>
              <a:rPr lang="en-US" sz="3200" dirty="0" smtClean="0">
                <a:latin typeface="Algerian" panose="04020705040A02060702" pitchFamily="82" charset="0"/>
              </a:rPr>
              <a:t>                                                   </a:t>
            </a:r>
            <a:r>
              <a:rPr lang="en-US" sz="3200" dirty="0" err="1" smtClean="0">
                <a:solidFill>
                  <a:schemeClr val="accent2">
                    <a:lumMod val="50000"/>
                  </a:schemeClr>
                </a:solidFill>
                <a:latin typeface="Algerian" panose="04020705040A02060702" pitchFamily="82" charset="0"/>
              </a:rPr>
              <a:t>aysha</a:t>
            </a:r>
            <a:r>
              <a:rPr lang="en-US" sz="3200" dirty="0" smtClean="0">
                <a:solidFill>
                  <a:schemeClr val="accent2">
                    <a:lumMod val="50000"/>
                  </a:schemeClr>
                </a:solidFill>
                <a:latin typeface="Algerian" panose="04020705040A02060702" pitchFamily="82" charset="0"/>
              </a:rPr>
              <a:t> </a:t>
            </a:r>
            <a:r>
              <a:rPr lang="en-US" sz="3200" dirty="0" err="1" smtClean="0">
                <a:solidFill>
                  <a:schemeClr val="accent2">
                    <a:lumMod val="50000"/>
                  </a:schemeClr>
                </a:solidFill>
                <a:latin typeface="Algerian" panose="04020705040A02060702" pitchFamily="82" charset="0"/>
              </a:rPr>
              <a:t>mol</a:t>
            </a:r>
            <a:r>
              <a:rPr lang="en-US" sz="3200" dirty="0" smtClean="0">
                <a:solidFill>
                  <a:schemeClr val="accent2">
                    <a:lumMod val="50000"/>
                  </a:schemeClr>
                </a:solidFill>
                <a:latin typeface="Algerian" panose="04020705040A02060702" pitchFamily="82" charset="0"/>
              </a:rPr>
              <a:t> n</a:t>
            </a:r>
            <a:br>
              <a:rPr lang="en-US" sz="3200" dirty="0" smtClean="0">
                <a:solidFill>
                  <a:schemeClr val="accent2">
                    <a:lumMod val="50000"/>
                  </a:schemeClr>
                </a:solidFill>
                <a:latin typeface="Algerian" panose="04020705040A02060702" pitchFamily="82" charset="0"/>
              </a:rPr>
            </a:br>
            <a:r>
              <a:rPr lang="en-US" sz="3200" dirty="0" smtClean="0">
                <a:solidFill>
                  <a:schemeClr val="accent2">
                    <a:lumMod val="50000"/>
                  </a:schemeClr>
                </a:solidFill>
                <a:latin typeface="Algerian" panose="04020705040A02060702" pitchFamily="82" charset="0"/>
              </a:rPr>
              <a:t>                                                 s6 </a:t>
            </a:r>
            <a:r>
              <a:rPr lang="en-US" sz="3200" dirty="0" err="1" smtClean="0">
                <a:solidFill>
                  <a:schemeClr val="accent2">
                    <a:lumMod val="50000"/>
                  </a:schemeClr>
                </a:solidFill>
                <a:latin typeface="Algerian" panose="04020705040A02060702" pitchFamily="82" charset="0"/>
              </a:rPr>
              <a:t>mca</a:t>
            </a:r>
            <a:r>
              <a:rPr lang="en-US" sz="3200" dirty="0" smtClean="0">
                <a:solidFill>
                  <a:schemeClr val="accent2">
                    <a:lumMod val="50000"/>
                  </a:schemeClr>
                </a:solidFill>
                <a:latin typeface="Algerian" panose="04020705040A02060702" pitchFamily="82" charset="0"/>
              </a:rPr>
              <a:t/>
            </a:r>
            <a:br>
              <a:rPr lang="en-US" sz="3200" dirty="0" smtClean="0">
                <a:solidFill>
                  <a:schemeClr val="accent2">
                    <a:lumMod val="50000"/>
                  </a:schemeClr>
                </a:solidFill>
                <a:latin typeface="Algerian" panose="04020705040A02060702" pitchFamily="82" charset="0"/>
              </a:rPr>
            </a:br>
            <a:r>
              <a:rPr lang="en-US" sz="3200" dirty="0" smtClean="0">
                <a:solidFill>
                  <a:schemeClr val="accent2">
                    <a:lumMod val="50000"/>
                  </a:schemeClr>
                </a:solidFill>
                <a:latin typeface="Algerian" panose="04020705040A02060702" pitchFamily="82" charset="0"/>
              </a:rPr>
              <a:t>                                                       no : 40</a:t>
            </a:r>
            <a:br>
              <a:rPr lang="en-US" sz="3200" dirty="0" smtClean="0">
                <a:solidFill>
                  <a:schemeClr val="accent2">
                    <a:lumMod val="50000"/>
                  </a:schemeClr>
                </a:solidFill>
                <a:latin typeface="Algerian" panose="04020705040A02060702" pitchFamily="82" charset="0"/>
              </a:rPr>
            </a:br>
            <a:r>
              <a:rPr lang="en-US" sz="3200" dirty="0">
                <a:solidFill>
                  <a:schemeClr val="accent2">
                    <a:lumMod val="50000"/>
                  </a:schemeClr>
                </a:solidFill>
                <a:latin typeface="Algerian" panose="04020705040A02060702" pitchFamily="82" charset="0"/>
              </a:rPr>
              <a:t/>
            </a:r>
            <a:br>
              <a:rPr lang="en-US" sz="3200" dirty="0">
                <a:solidFill>
                  <a:schemeClr val="accent2">
                    <a:lumMod val="50000"/>
                  </a:schemeClr>
                </a:solidFill>
                <a:latin typeface="Algerian" panose="04020705040A02060702" pitchFamily="82" charset="0"/>
              </a:rPr>
            </a:br>
            <a:endParaRPr lang="en-IN" sz="3200" dirty="0">
              <a:solidFill>
                <a:schemeClr val="accent2">
                  <a:lumMod val="50000"/>
                </a:schemeClr>
              </a:solidFill>
              <a:latin typeface="Algerian" panose="04020705040A02060702" pitchFamily="82" charset="0"/>
            </a:endParaRPr>
          </a:p>
        </p:txBody>
      </p:sp>
    </p:spTree>
    <p:extLst>
      <p:ext uri="{BB962C8B-B14F-4D97-AF65-F5344CB8AC3E}">
        <p14:creationId xmlns:p14="http://schemas.microsoft.com/office/powerpoint/2010/main" val="4238795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57" y="378824"/>
            <a:ext cx="4140926" cy="1907177"/>
          </a:xfrm>
        </p:spPr>
        <p:txBody>
          <a:bodyPr/>
          <a:lstStyle/>
          <a:p>
            <a:r>
              <a:rPr lang="en-IN" sz="4000" u="sng" dirty="0" smtClean="0">
                <a:solidFill>
                  <a:schemeClr val="accent3">
                    <a:lumMod val="50000"/>
                  </a:schemeClr>
                </a:solidFill>
                <a:latin typeface="Algerian" panose="04020705040A02060702" pitchFamily="82" charset="0"/>
              </a:rPr>
              <a:t>INTRODUCTION</a:t>
            </a:r>
            <a:endParaRPr lang="en-IN" sz="4000" u="sng" dirty="0">
              <a:solidFill>
                <a:schemeClr val="accent3">
                  <a:lumMod val="50000"/>
                </a:schemeClr>
              </a:solidFill>
              <a:latin typeface="Algerian" panose="04020705040A02060702" pitchFamily="82" charset="0"/>
            </a:endParaRPr>
          </a:p>
        </p:txBody>
      </p:sp>
      <p:sp>
        <p:nvSpPr>
          <p:cNvPr id="3" name="Subtitle 2"/>
          <p:cNvSpPr>
            <a:spLocks noGrp="1"/>
          </p:cNvSpPr>
          <p:nvPr>
            <p:ph type="subTitle" idx="1"/>
          </p:nvPr>
        </p:nvSpPr>
        <p:spPr>
          <a:xfrm>
            <a:off x="2416629" y="2286000"/>
            <a:ext cx="7302138" cy="3095897"/>
          </a:xfrm>
        </p:spPr>
        <p:txBody>
          <a:bodyPr>
            <a:normAutofit/>
          </a:bodyPr>
          <a:lstStyle/>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Visual cryptography is a cryptographic technique which allows visual information (</a:t>
            </a:r>
            <a:r>
              <a:rPr lang="en-IN" dirty="0" err="1" smtClean="0">
                <a:latin typeface="Times New Roman" panose="02020603050405020304" pitchFamily="18" charset="0"/>
                <a:cs typeface="Times New Roman" panose="02020603050405020304" pitchFamily="18" charset="0"/>
              </a:rPr>
              <a:t>pictures,text</a:t>
            </a:r>
            <a:r>
              <a:rPr lang="en-IN" dirty="0" smtClean="0">
                <a:latin typeface="Times New Roman" panose="02020603050405020304" pitchFamily="18" charset="0"/>
                <a:cs typeface="Times New Roman" panose="02020603050405020304" pitchFamily="18" charset="0"/>
              </a:rPr>
              <a:t>,) to be encrypted in such a way that the decrypted information appears as a visual image.</a:t>
            </a:r>
          </a:p>
          <a:p>
            <a:pPr marL="342900" indent="-342900" algn="l">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One of the best well known technique was ” VISUAL SECRET SHARING SCHEME”.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aim </a:t>
            </a:r>
            <a:r>
              <a:rPr lang="en-US" dirty="0" smtClean="0">
                <a:latin typeface="Times New Roman" panose="02020603050405020304" pitchFamily="18" charset="0"/>
                <a:cs typeface="Times New Roman" panose="02020603050405020304" pitchFamily="18" charset="0"/>
              </a:rPr>
              <a:t>of this paper is to </a:t>
            </a:r>
            <a:r>
              <a:rPr lang="en-US" dirty="0">
                <a:latin typeface="Times New Roman" panose="02020603050405020304" pitchFamily="18" charset="0"/>
                <a:cs typeface="Times New Roman" panose="02020603050405020304" pitchFamily="18" charset="0"/>
              </a:rPr>
              <a:t>maximize </a:t>
            </a:r>
            <a:r>
              <a:rPr lang="en-US" dirty="0" smtClean="0">
                <a:latin typeface="Times New Roman" panose="02020603050405020304" pitchFamily="18" charset="0"/>
                <a:cs typeface="Times New Roman" panose="02020603050405020304" pitchFamily="18" charset="0"/>
              </a:rPr>
              <a:t>the range </a:t>
            </a:r>
            <a:r>
              <a:rPr lang="en-US" dirty="0">
                <a:latin typeface="Times New Roman" panose="02020603050405020304" pitchFamily="18" charset="0"/>
                <a:cs typeface="Times New Roman" panose="02020603050405020304" pitchFamily="18" charset="0"/>
              </a:rPr>
              <a:t>of the access control of visual secret sharing (VSS) schemes encrypting multiple </a:t>
            </a:r>
            <a:r>
              <a:rPr lang="en-US" dirty="0" smtClean="0">
                <a:latin typeface="Times New Roman" panose="02020603050405020304" pitchFamily="18" charset="0"/>
                <a:cs typeface="Times New Roman" panose="02020603050405020304" pitchFamily="18" charset="0"/>
              </a:rPr>
              <a:t>images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114088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2000" y="927463"/>
            <a:ext cx="6079851" cy="1384663"/>
          </a:xfrm>
        </p:spPr>
        <p:txBody>
          <a:bodyPr/>
          <a:lstStyle/>
          <a:p>
            <a:r>
              <a:rPr lang="en-IN" sz="4000" u="sng" dirty="0" smtClean="0">
                <a:solidFill>
                  <a:schemeClr val="accent3">
                    <a:lumMod val="50000"/>
                  </a:schemeClr>
                </a:solidFill>
                <a:latin typeface="Algerian" panose="04020705040A02060702" pitchFamily="82" charset="0"/>
              </a:rPr>
              <a:t>IDEAS OF THE SYSTEM</a:t>
            </a:r>
            <a:endParaRPr lang="en-IN" sz="4000" u="sng" dirty="0">
              <a:solidFill>
                <a:schemeClr val="accent3">
                  <a:lumMod val="50000"/>
                </a:schemeClr>
              </a:solidFill>
              <a:latin typeface="Algerian" panose="04020705040A02060702" pitchFamily="82" charset="0"/>
            </a:endParaRPr>
          </a:p>
        </p:txBody>
      </p:sp>
      <p:sp>
        <p:nvSpPr>
          <p:cNvPr id="3" name="Subtitle 2"/>
          <p:cNvSpPr>
            <a:spLocks noGrp="1"/>
          </p:cNvSpPr>
          <p:nvPr>
            <p:ph type="subTitle" idx="1"/>
          </p:nvPr>
        </p:nvSpPr>
        <p:spPr>
          <a:xfrm>
            <a:off x="2515509" y="2704012"/>
            <a:ext cx="7591339" cy="3030836"/>
          </a:xfrm>
        </p:spPr>
        <p:txBody>
          <a:bodyPr/>
          <a:lstStyle/>
          <a:p>
            <a:pPr marL="342900" indent="-342900" algn="l">
              <a:buFont typeface="Wingdings" panose="05000000000000000000" pitchFamily="2" charset="2"/>
              <a:buChar char="q"/>
            </a:pPr>
            <a:r>
              <a:rPr lang="en-IN" dirty="0" err="1" smtClean="0">
                <a:latin typeface="Times New Roman" panose="02020603050405020304" pitchFamily="18" charset="0"/>
                <a:cs typeface="Times New Roman" panose="02020603050405020304" pitchFamily="18" charset="0"/>
              </a:rPr>
              <a:t>Binarization</a:t>
            </a:r>
            <a:endParaRPr lang="en-IN"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Visual secret sharing</a:t>
            </a:r>
          </a:p>
          <a:p>
            <a:pPr marL="342900" indent="-342900" algn="l">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Encryption</a:t>
            </a:r>
          </a:p>
          <a:p>
            <a:pPr marL="342900" indent="-342900" algn="l">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Embedding </a:t>
            </a:r>
            <a:r>
              <a:rPr lang="en-IN" dirty="0">
                <a:latin typeface="Times New Roman" panose="02020603050405020304" pitchFamily="18" charset="0"/>
                <a:cs typeface="Times New Roman" panose="02020603050405020304" pitchFamily="18" charset="0"/>
              </a:rPr>
              <a:t>with multiple images</a:t>
            </a:r>
            <a:endParaRPr lang="en-IN"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Decryption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415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715" y="1805818"/>
            <a:ext cx="6555861" cy="702252"/>
          </a:xfrm>
        </p:spPr>
        <p:txBody>
          <a:bodyPr/>
          <a:lstStyle/>
          <a:p>
            <a:r>
              <a:rPr lang="en-IN" sz="4000" dirty="0" smtClean="0">
                <a:solidFill>
                  <a:schemeClr val="accent3">
                    <a:lumMod val="50000"/>
                  </a:schemeClr>
                </a:solidFill>
                <a:latin typeface="Algerian" panose="04020705040A02060702" pitchFamily="82" charset="0"/>
              </a:rPr>
              <a:t>Till Now!!!!</a:t>
            </a:r>
            <a:endParaRPr lang="en-IN" sz="4000" dirty="0">
              <a:solidFill>
                <a:schemeClr val="accent3">
                  <a:lumMod val="50000"/>
                </a:schemeClr>
              </a:solidFill>
              <a:latin typeface="Algerian" panose="04020705040A02060702" pitchFamily="82" charset="0"/>
            </a:endParaRPr>
          </a:p>
        </p:txBody>
      </p:sp>
      <p:sp>
        <p:nvSpPr>
          <p:cNvPr id="3" name="Subtitle 2"/>
          <p:cNvSpPr>
            <a:spLocks noGrp="1"/>
          </p:cNvSpPr>
          <p:nvPr>
            <p:ph type="subTitle" idx="1"/>
          </p:nvPr>
        </p:nvSpPr>
        <p:spPr>
          <a:xfrm>
            <a:off x="2612571" y="2651760"/>
            <a:ext cx="6895497" cy="2326639"/>
          </a:xfrm>
        </p:spPr>
        <p:txBody>
          <a:bodyPr/>
          <a:lstStyle/>
          <a:p>
            <a:pPr marL="342900" indent="-342900" algn="l">
              <a:buFont typeface="Wingdings" panose="05000000000000000000" pitchFamily="2" charset="2"/>
              <a:buChar char="v"/>
            </a:pPr>
            <a:r>
              <a:rPr lang="en-IN" dirty="0" err="1" smtClean="0"/>
              <a:t>Binarization</a:t>
            </a:r>
            <a:endParaRPr lang="en-IN" dirty="0" smtClean="0"/>
          </a:p>
          <a:p>
            <a:pPr marL="342900" indent="-342900" algn="l">
              <a:buFont typeface="Wingdings" panose="05000000000000000000" pitchFamily="2" charset="2"/>
              <a:buChar char="v"/>
            </a:pPr>
            <a:r>
              <a:rPr lang="en-IN" dirty="0" smtClean="0"/>
              <a:t>Share division</a:t>
            </a:r>
          </a:p>
          <a:p>
            <a:pPr marL="342900" indent="-342900" algn="l">
              <a:buFont typeface="Wingdings" panose="05000000000000000000" pitchFamily="2" charset="2"/>
              <a:buChar char="v"/>
            </a:pPr>
            <a:r>
              <a:rPr lang="en-IN" dirty="0" smtClean="0"/>
              <a:t>Embedding</a:t>
            </a:r>
          </a:p>
          <a:p>
            <a:endParaRPr lang="en-IN" dirty="0"/>
          </a:p>
        </p:txBody>
      </p:sp>
    </p:spTree>
    <p:extLst>
      <p:ext uri="{BB962C8B-B14F-4D97-AF65-F5344CB8AC3E}">
        <p14:creationId xmlns:p14="http://schemas.microsoft.com/office/powerpoint/2010/main" val="427980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accent3">
                    <a:lumMod val="50000"/>
                  </a:schemeClr>
                </a:solidFill>
                <a:latin typeface="Algerian" panose="04020705040A02060702" pitchFamily="82" charset="0"/>
              </a:rPr>
              <a:t>SCREENSHOTS</a:t>
            </a:r>
            <a:endParaRPr lang="en-IN" sz="4000" dirty="0">
              <a:solidFill>
                <a:schemeClr val="accent3">
                  <a:lumMod val="50000"/>
                </a:schemeClr>
              </a:solidFill>
              <a:latin typeface="Algerian" panose="04020705040A02060702" pitchFamily="82" charset="0"/>
            </a:endParaRPr>
          </a:p>
        </p:txBody>
      </p:sp>
      <p:sp>
        <p:nvSpPr>
          <p:cNvPr id="3" name="Text Placeholder 2"/>
          <p:cNvSpPr>
            <a:spLocks noGrp="1"/>
          </p:cNvSpPr>
          <p:nvPr>
            <p:ph type="body" idx="1"/>
          </p:nvPr>
        </p:nvSpPr>
        <p:spPr/>
        <p:txBody>
          <a:bodyPr/>
          <a:lstStyle/>
          <a:p>
            <a:r>
              <a:rPr lang="en-IN" dirty="0" smtClean="0"/>
              <a:t>BINARIZATION</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3660" y="3243263"/>
            <a:ext cx="4681529" cy="2632075"/>
          </a:xfrm>
        </p:spPr>
      </p:pic>
      <p:sp>
        <p:nvSpPr>
          <p:cNvPr id="5" name="Text Placeholder 4"/>
          <p:cNvSpPr>
            <a:spLocks noGrp="1"/>
          </p:cNvSpPr>
          <p:nvPr>
            <p:ph type="body" sz="quarter" idx="3"/>
          </p:nvPr>
        </p:nvSpPr>
        <p:spPr/>
        <p:txBody>
          <a:bodyPr/>
          <a:lstStyle/>
          <a:p>
            <a:r>
              <a:rPr lang="en-IN" dirty="0" smtClean="0"/>
              <a:t>SHARE DIVISION</a:t>
            </a:r>
            <a:endParaRPr lang="en-IN"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8398" y="3243263"/>
            <a:ext cx="4681529" cy="2632075"/>
          </a:xfrm>
        </p:spPr>
      </p:pic>
    </p:spTree>
    <p:extLst>
      <p:ext uri="{BB962C8B-B14F-4D97-AF65-F5344CB8AC3E}">
        <p14:creationId xmlns:p14="http://schemas.microsoft.com/office/powerpoint/2010/main" val="162484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6212" y="1198395"/>
            <a:ext cx="9601196" cy="3318936"/>
          </a:xfrm>
        </p:spPr>
        <p:txBody>
          <a:bodyPr/>
          <a:lstStyle/>
          <a:p>
            <a:r>
              <a:rPr lang="en-IN" dirty="0" smtClean="0"/>
              <a:t>EMBEDDING</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537" y="1790424"/>
            <a:ext cx="6992049" cy="3931108"/>
          </a:xfrm>
          <a:prstGeom prst="rect">
            <a:avLst/>
          </a:prstGeom>
        </p:spPr>
      </p:pic>
    </p:spTree>
    <p:extLst>
      <p:ext uri="{BB962C8B-B14F-4D97-AF65-F5344CB8AC3E}">
        <p14:creationId xmlns:p14="http://schemas.microsoft.com/office/powerpoint/2010/main" val="101324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348" y="1318190"/>
            <a:ext cx="4990012" cy="784929"/>
          </a:xfrm>
        </p:spPr>
        <p:txBody>
          <a:bodyPr/>
          <a:lstStyle/>
          <a:p>
            <a:r>
              <a:rPr lang="en-IN" sz="3600" u="sng" dirty="0" smtClean="0">
                <a:solidFill>
                  <a:schemeClr val="accent3">
                    <a:lumMod val="50000"/>
                  </a:schemeClr>
                </a:solidFill>
                <a:latin typeface="Algerian" panose="04020705040A02060702" pitchFamily="82" charset="0"/>
              </a:rPr>
              <a:t>conclusion</a:t>
            </a:r>
            <a:endParaRPr lang="en-IN" sz="3600" u="sng" dirty="0">
              <a:solidFill>
                <a:schemeClr val="accent3">
                  <a:lumMod val="50000"/>
                </a:schemeClr>
              </a:solidFill>
              <a:latin typeface="Algerian" panose="04020705040A02060702" pitchFamily="82" charset="0"/>
            </a:endParaRPr>
          </a:p>
        </p:txBody>
      </p:sp>
      <p:sp>
        <p:nvSpPr>
          <p:cNvPr id="3" name="Subtitle 2"/>
          <p:cNvSpPr>
            <a:spLocks noGrp="1"/>
          </p:cNvSpPr>
          <p:nvPr>
            <p:ph type="subTitle" idx="1"/>
          </p:nvPr>
        </p:nvSpPr>
        <p:spPr>
          <a:xfrm>
            <a:off x="2442754" y="2246812"/>
            <a:ext cx="7446738" cy="2691202"/>
          </a:xfrm>
        </p:spPr>
        <p:txBody>
          <a:bodyPr>
            <a:normAutofit lnSpcReduction="10000"/>
          </a:bodyPr>
          <a:lstStyle/>
          <a:p>
            <a:pPr algn="l"/>
            <a:r>
              <a:rPr lang="en-US" dirty="0">
                <a:latin typeface="Times New Roman" panose="02020603050405020304" pitchFamily="18" charset="0"/>
                <a:cs typeface="Times New Roman" panose="02020603050405020304" pitchFamily="18" charset="0"/>
              </a:rPr>
              <a:t>In this paper we have implemented a scheme for multiple image sharing using visual cryptography. The proposed scheme is able to encrypt multiple number of </a:t>
            </a:r>
            <a:r>
              <a:rPr lang="en-US" dirty="0" smtClean="0">
                <a:latin typeface="Times New Roman" panose="02020603050405020304" pitchFamily="18" charset="0"/>
                <a:cs typeface="Times New Roman" panose="02020603050405020304" pitchFamily="18" charset="0"/>
              </a:rPr>
              <a:t>images </a:t>
            </a:r>
            <a:r>
              <a:rPr lang="en-US" dirty="0">
                <a:latin typeface="Times New Roman" panose="02020603050405020304" pitchFamily="18" charset="0"/>
                <a:cs typeface="Times New Roman" panose="02020603050405020304" pitchFamily="18" charset="0"/>
              </a:rPr>
              <a:t>and decrypt them successfully without degrading the quality of the images. From the results obtained in this analysis, we conclude that the proposed scheme not only achieves the desired goals but also improves the efficiency of visual cryptography for numerous secret images. As the scheme is more secure, it can be used in defense, military and commercial applications</a:t>
            </a:r>
            <a:r>
              <a:rPr lang="en-US" dirty="0"/>
              <a:t>. </a:t>
            </a:r>
            <a:r>
              <a:rPr lang="en-US" dirty="0" smtClean="0"/>
              <a:t> </a:t>
            </a:r>
            <a:endParaRPr lang="en-IN" dirty="0"/>
          </a:p>
        </p:txBody>
      </p:sp>
    </p:spTree>
    <p:extLst>
      <p:ext uri="{BB962C8B-B14F-4D97-AF65-F5344CB8AC3E}">
        <p14:creationId xmlns:p14="http://schemas.microsoft.com/office/powerpoint/2010/main" val="2773441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280" y="2720779"/>
            <a:ext cx="9601196" cy="1303867"/>
          </a:xfrm>
        </p:spPr>
        <p:txBody>
          <a:bodyPr>
            <a:normAutofit/>
          </a:bodyPr>
          <a:lstStyle/>
          <a:p>
            <a:r>
              <a:rPr lang="en-US" sz="4000" dirty="0" smtClean="0">
                <a:solidFill>
                  <a:schemeClr val="accent3">
                    <a:lumMod val="50000"/>
                  </a:schemeClr>
                </a:solidFill>
                <a:latin typeface="Algerian" pitchFamily="82" charset="0"/>
              </a:rPr>
              <a:t>THANK YOU !!!!</a:t>
            </a:r>
            <a:endParaRPr lang="en-IN" sz="4000" dirty="0">
              <a:solidFill>
                <a:schemeClr val="accent3">
                  <a:lumMod val="50000"/>
                </a:schemeClr>
              </a:solidFill>
              <a:latin typeface="Algerian" pitchFamily="82" charset="0"/>
            </a:endParaRPr>
          </a:p>
        </p:txBody>
      </p:sp>
    </p:spTree>
    <p:extLst>
      <p:ext uri="{BB962C8B-B14F-4D97-AF65-F5344CB8AC3E}">
        <p14:creationId xmlns:p14="http://schemas.microsoft.com/office/powerpoint/2010/main" val="19865389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179</TotalTime>
  <Words>198</Words>
  <Application>Microsoft Office PowerPoint</Application>
  <PresentationFormat>Custom</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Organic</vt:lpstr>
      <vt:lpstr>Visual Secret Sharing Schemes Encrypting Multiple Images                                                        aysha mol n                                                  s6 mca                                                        no : 40  </vt:lpstr>
      <vt:lpstr>INTRODUCTION</vt:lpstr>
      <vt:lpstr>IDEAS OF THE SYSTEM</vt:lpstr>
      <vt:lpstr>Till Now!!!!</vt:lpstr>
      <vt:lpstr>SCREENSHOTS</vt:lpstr>
      <vt:lpstr>PowerPoint Presentation</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ayshamol751@hotmail.com</dc:creator>
  <cp:lastModifiedBy>Akhila</cp:lastModifiedBy>
  <cp:revision>18</cp:revision>
  <dcterms:created xsi:type="dcterms:W3CDTF">2019-02-07T06:11:21Z</dcterms:created>
  <dcterms:modified xsi:type="dcterms:W3CDTF">2019-03-18T05:40:54Z</dcterms:modified>
</cp:coreProperties>
</file>