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5" r:id="rId3"/>
    <p:sldId id="257" r:id="rId4"/>
    <p:sldId id="266" r:id="rId5"/>
    <p:sldId id="269" r:id="rId6"/>
    <p:sldId id="270" r:id="rId7"/>
    <p:sldId id="271" r:id="rId8"/>
    <p:sldId id="268" r:id="rId9"/>
    <p:sldId id="28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7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63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05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8776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398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3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6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5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2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7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4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78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ference/uc" TargetMode="External"/><Relationship Id="rId2" Type="http://schemas.openxmlformats.org/officeDocument/2006/relationships/hyperlink" Target="http://shodhganga.inflibnet.ac.in/bitstream/10603/20682/12/12_chapter%203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1566253509000438#!" TargetMode="External"/><Relationship Id="rId13" Type="http://schemas.openxmlformats.org/officeDocument/2006/relationships/hyperlink" Target="https://ieeexplore.ieee.org/author/37677534900" TargetMode="External"/><Relationship Id="rId3" Type="http://schemas.openxmlformats.org/officeDocument/2006/relationships/hyperlink" Target="https://www.ncbi.nlm.nih.gov/pubmed/?term=Javed%20U%5bAuthor%5d&amp;cauthor=true&amp;cauthor_uid=24574912" TargetMode="External"/><Relationship Id="rId7" Type="http://schemas.openxmlformats.org/officeDocument/2006/relationships/hyperlink" Target="https://www.ncbi.nlm.nih.gov/pubmed/?term=Cheema%20TA%5bAuthor%5d&amp;cauthor=true&amp;cauthor_uid=24574912" TargetMode="External"/><Relationship Id="rId12" Type="http://schemas.openxmlformats.org/officeDocument/2006/relationships/hyperlink" Target="https://ieeexplore.ieee.org/author/37085778652" TargetMode="External"/><Relationship Id="rId2" Type="http://schemas.openxmlformats.org/officeDocument/2006/relationships/hyperlink" Target="https://www.ncbi.nlm.nih.gov/pmc/articles/PMC3916105/" TargetMode="External"/><Relationship Id="rId16" Type="http://schemas.openxmlformats.org/officeDocument/2006/relationships/hyperlink" Target="https://ieeexplore.ieee.org/author/3708548495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ubmed/?term=Ali%20SS%5bAuthor%5d&amp;cauthor=true&amp;cauthor_uid=24574912" TargetMode="External"/><Relationship Id="rId11" Type="http://schemas.openxmlformats.org/officeDocument/2006/relationships/hyperlink" Target="https://ieeexplore.ieee.org/author/37085551771" TargetMode="External"/><Relationship Id="rId5" Type="http://schemas.openxmlformats.org/officeDocument/2006/relationships/hyperlink" Target="https://www.ncbi.nlm.nih.gov/pubmed/?term=Ghafoor%20A%5bAuthor%5d&amp;cauthor=true&amp;cauthor_uid=24574912" TargetMode="External"/><Relationship Id="rId15" Type="http://schemas.openxmlformats.org/officeDocument/2006/relationships/hyperlink" Target="https://ieeexplore.ieee.org/author/37278545400" TargetMode="External"/><Relationship Id="rId10" Type="http://schemas.openxmlformats.org/officeDocument/2006/relationships/hyperlink" Target="https://ieeexplore.ieee.org/author/37861625200" TargetMode="External"/><Relationship Id="rId4" Type="http://schemas.openxmlformats.org/officeDocument/2006/relationships/hyperlink" Target="https://www.ncbi.nlm.nih.gov/pubmed/?term=Riaz%20MM%5bAuthor%5d&amp;cauthor=true&amp;cauthor_uid=24574912" TargetMode="External"/><Relationship Id="rId9" Type="http://schemas.openxmlformats.org/officeDocument/2006/relationships/hyperlink" Target="https://ieeexplore.ieee.org/author/37085556764" TargetMode="External"/><Relationship Id="rId14" Type="http://schemas.openxmlformats.org/officeDocument/2006/relationships/hyperlink" Target="https://ieeexplore.ieee.org/author/3708549163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48" y="457200"/>
            <a:ext cx="8144134" cy="2878870"/>
          </a:xfrm>
        </p:spPr>
        <p:txBody>
          <a:bodyPr/>
          <a:lstStyle/>
          <a:p>
            <a:pPr algn="l"/>
            <a:r>
              <a:rPr lang="en-US" sz="48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Optimal Medical Image Fusion with Improved Spectral Efficiency</a:t>
            </a:r>
            <a:endParaRPr lang="en-IN" sz="4800" dirty="0">
              <a:solidFill>
                <a:schemeClr val="tx2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015756" cy="1096899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Submitted by : </a:t>
            </a:r>
          </a:p>
          <a:p>
            <a:r>
              <a:rPr lang="en-IN" sz="28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Surabhi S</a:t>
            </a:r>
          </a:p>
          <a:p>
            <a:r>
              <a:rPr lang="en-IN" sz="28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S6 </a:t>
            </a:r>
            <a:r>
              <a:rPr lang="en-IN" sz="28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MCA</a:t>
            </a:r>
          </a:p>
          <a:p>
            <a:endParaRPr lang="en-IN" sz="2800" b="1" dirty="0">
              <a:latin typeface="Baskerville Old Face" panose="02020602080505020303" pitchFamily="18" charset="0"/>
            </a:endParaRPr>
          </a:p>
          <a:p>
            <a:endParaRPr lang="en-IN" sz="28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449" y="3952951"/>
            <a:ext cx="4806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Guided by </a:t>
            </a:r>
            <a:r>
              <a:rPr lang="en-IN" sz="28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:  </a:t>
            </a:r>
            <a:endParaRPr lang="en-IN" sz="2800" b="1" dirty="0" smtClean="0">
              <a:solidFill>
                <a:schemeClr val="tx2"/>
              </a:solidFill>
              <a:latin typeface="Baskerville Old Face" panose="02020602080505020303" pitchFamily="18" charset="0"/>
            </a:endParaRPr>
          </a:p>
          <a:p>
            <a:r>
              <a:rPr lang="en-IN" sz="28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	</a:t>
            </a:r>
            <a:r>
              <a:rPr lang="en-IN" sz="28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Fousia M. Shamsudeen</a:t>
            </a:r>
          </a:p>
          <a:p>
            <a:r>
              <a:rPr lang="en-US" sz="28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	</a:t>
            </a:r>
            <a:r>
              <a:rPr lang="en-US" sz="2800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Assistant professor </a:t>
            </a:r>
          </a:p>
          <a:p>
            <a:r>
              <a:rPr lang="en-US" sz="2800" b="1" dirty="0">
                <a:solidFill>
                  <a:schemeClr val="tx2"/>
                </a:solidFill>
                <a:latin typeface="Baskerville Old Face" panose="02020602080505020303" pitchFamily="18" charset="0"/>
              </a:rPr>
              <a:t>	</a:t>
            </a:r>
            <a:r>
              <a:rPr lang="en-US" sz="2800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Dept. of </a:t>
            </a:r>
            <a:r>
              <a:rPr lang="en-US" sz="2800" b="1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MCA</a:t>
            </a:r>
            <a:endParaRPr lang="en-IN" sz="2800" b="1" dirty="0">
              <a:solidFill>
                <a:schemeClr val="tx2"/>
              </a:solidFill>
              <a:latin typeface="Baskerville Old Face" panose="02020602080505020303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9439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can be of 2 types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Decimated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Undecimated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Decimated transformation, it keeps only the relevant parts of information.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Haar, DCT( Discrete Cosine Transform)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undecimated transformation, it keeps all the information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noise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after decomposition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Wavelet,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forier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wavelet transform extracts the edge information of the input image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0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Cntd…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768" y="1625011"/>
                <a:ext cx="8596668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		 Decomposition using Haar wavelet transform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of all a Haar transform is created of size 4X4 and it is applied on the input image.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⊗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h𝑎𝑎𝑟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sz="2000" dirty="0">
                            <a:solidFill>
                              <a:schemeClr val="tx1"/>
                            </a:solidFill>
                          </a:rPr>
                          <m:t>)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⊗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h𝑎𝑎𝑟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we can achieve this in python by simply calling a library function.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we get an approximation and 3 detailed images  as coefficients.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those coefficients for further image fusion.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768" y="1625011"/>
                <a:ext cx="8596668" cy="3880773"/>
              </a:xfrm>
              <a:blipFill>
                <a:blip r:embed="rId2"/>
                <a:stretch>
                  <a:fillRect l="-284" t="-1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69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Cntd…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29070"/>
                <a:ext cx="8596668" cy="46712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Detailed image fusion using Spectral Fusion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each image into a block of size 15 X15.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each block , find square root of square of row wise difference and square of column wise difference , is called </a:t>
                </a:r>
                <a:r>
                  <a:rPr lang="en-US" sz="20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 frequency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𝑟𝑜𝑤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𝑑𝑖𝑓𝑓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𝑐𝑜𝑙𝑙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𝑑𝑖𝑓𝑓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SF of PET and MRI on each pixel.</a:t>
                </a:r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SF of MRI &gt; SF of PET</a:t>
                </a:r>
              </a:p>
              <a:p>
                <a:pPr marL="1828800" lvl="4" indent="0">
                  <a:buNone/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Fused image = MRI</a:t>
                </a:r>
              </a:p>
              <a:p>
                <a:pPr marL="1828800" lvl="4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  SF of  PET &gt; SF of MRI </a:t>
                </a:r>
              </a:p>
              <a:p>
                <a:pPr marL="1828800" lvl="4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Fused image = PET</a:t>
                </a:r>
              </a:p>
              <a:p>
                <a:pPr marL="1828800" lvl="4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  <a:endPara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4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Fused image = (PET+MRI)/2</a:t>
                </a:r>
                <a:endParaRPr lang="en-US" sz="1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29070"/>
                <a:ext cx="8596668" cy="4671285"/>
              </a:xfrm>
              <a:blipFill>
                <a:blip r:embed="rId2"/>
                <a:stretch>
                  <a:fillRect l="-426" t="-1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77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Approximation image fusion based on FPA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initial population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each item in population , find optimal solution based on Global and Local solutions.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global solution &gt; local solution </a:t>
            </a:r>
          </a:p>
          <a:p>
            <a:pPr marL="914400" lvl="2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Optimal solution  = global solution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Optimal solution = local solution</a:t>
            </a:r>
          </a:p>
          <a:p>
            <a:pPr marL="914400" lvl="2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8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Cntd…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optimal solution is further used for weighted image fusion.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Where W is the optimal solution.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70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364" y="4217212"/>
            <a:ext cx="5253047" cy="18122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986" y="1317725"/>
            <a:ext cx="8596668" cy="47220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23406" y="1486263"/>
            <a:ext cx="679269" cy="44413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050869" y="1486263"/>
            <a:ext cx="718457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14846" y="1561068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MRI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6184" y="1523665"/>
            <a:ext cx="8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7775" y="2676691"/>
            <a:ext cx="198555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1358537" y="2134716"/>
            <a:ext cx="248194" cy="334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2299063" y="2134716"/>
            <a:ext cx="254726" cy="334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214846" y="2845839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Preprocessed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802675" y="3631006"/>
            <a:ext cx="248194" cy="431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58884" y="4475134"/>
            <a:ext cx="2272937" cy="1388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10097" y="3678732"/>
            <a:ext cx="187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decomposed</a:t>
            </a:r>
            <a:endParaRPr lang="en-IN" dirty="0"/>
          </a:p>
        </p:txBody>
      </p:sp>
      <p:cxnSp>
        <p:nvCxnSpPr>
          <p:cNvPr id="16" name="Straight Connector 15"/>
          <p:cNvCxnSpPr>
            <a:endCxn id="13" idx="2"/>
          </p:cNvCxnSpPr>
          <p:nvPr/>
        </p:nvCxnSpPr>
        <p:spPr>
          <a:xfrm flipH="1">
            <a:off x="1995353" y="4475134"/>
            <a:ext cx="19594" cy="13884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45819" y="5169345"/>
            <a:ext cx="2292531" cy="72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5617" y="4611189"/>
            <a:ext cx="94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MRI LL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7807" y="4604540"/>
            <a:ext cx="11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MRI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/>
                </a:solidFill>
              </a:rPr>
              <a:t>LH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7775" y="5393241"/>
            <a:ext cx="91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MRI HL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9963" y="5393241"/>
            <a:ext cx="103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MRI HH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74720" y="4481918"/>
            <a:ext cx="2129246" cy="132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endCxn id="25" idx="2"/>
          </p:cNvCxnSpPr>
          <p:nvPr/>
        </p:nvCxnSpPr>
        <p:spPr>
          <a:xfrm>
            <a:off x="4532813" y="4482436"/>
            <a:ext cx="6530" cy="13284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5" idx="3"/>
          </p:cNvCxnSpPr>
          <p:nvPr/>
        </p:nvCxnSpPr>
        <p:spPr>
          <a:xfrm flipV="1">
            <a:off x="3512629" y="5146400"/>
            <a:ext cx="2091337" cy="47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32864" y="4666430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PET LL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81797" y="4708464"/>
            <a:ext cx="112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PET LH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32864" y="5393241"/>
            <a:ext cx="97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PET HL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81797" y="5326984"/>
            <a:ext cx="116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PET HH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8184" y="4150634"/>
            <a:ext cx="14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DWT - </a:t>
            </a:r>
            <a:r>
              <a:rPr lang="en-US" dirty="0" err="1" smtClean="0">
                <a:solidFill>
                  <a:schemeClr val="bg2"/>
                </a:solidFill>
              </a:rPr>
              <a:t>haar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074229" y="4893130"/>
            <a:ext cx="287382" cy="433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507461" y="4217212"/>
            <a:ext cx="3083871" cy="1791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6592484" y="4764774"/>
            <a:ext cx="1396444" cy="54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6514637" y="4789206"/>
            <a:ext cx="168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Maximization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49324" y="4779422"/>
            <a:ext cx="969896" cy="53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8525072" y="4841606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FPA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18811" y="5551714"/>
            <a:ext cx="225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Adaptive fusion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 rot="10800000">
            <a:off x="7653022" y="3579071"/>
            <a:ext cx="335906" cy="393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6695757" y="2424362"/>
            <a:ext cx="2224414" cy="92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7010088" y="2661173"/>
            <a:ext cx="187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Reconstruction 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3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9349"/>
            <a:ext cx="8596668" cy="47220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certain screenshots of image fusion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22262" r="8533" b="26987"/>
          <a:stretch/>
        </p:blipFill>
        <p:spPr>
          <a:xfrm>
            <a:off x="307422" y="1930400"/>
            <a:ext cx="9551920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6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t="21011" r="6528" b="28176"/>
          <a:stretch/>
        </p:blipFill>
        <p:spPr>
          <a:xfrm>
            <a:off x="0" y="992777"/>
            <a:ext cx="10228217" cy="4767943"/>
          </a:xfrm>
        </p:spPr>
      </p:pic>
    </p:spTree>
    <p:extLst>
      <p:ext uri="{BB962C8B-B14F-4D97-AF65-F5344CB8AC3E}">
        <p14:creationId xmlns:p14="http://schemas.microsoft.com/office/powerpoint/2010/main" val="808346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20744" r="7593" b="29524"/>
          <a:stretch/>
        </p:blipFill>
        <p:spPr>
          <a:xfrm>
            <a:off x="222068" y="744582"/>
            <a:ext cx="10081403" cy="4297681"/>
          </a:xfrm>
        </p:spPr>
      </p:pic>
    </p:spTree>
    <p:extLst>
      <p:ext uri="{BB962C8B-B14F-4D97-AF65-F5344CB8AC3E}">
        <p14:creationId xmlns:p14="http://schemas.microsoft.com/office/powerpoint/2010/main" val="39119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20196" r="7593" b="28181"/>
          <a:stretch/>
        </p:blipFill>
        <p:spPr>
          <a:xfrm>
            <a:off x="496388" y="470263"/>
            <a:ext cx="8948057" cy="4990011"/>
          </a:xfrm>
        </p:spPr>
      </p:pic>
    </p:spTree>
    <p:extLst>
      <p:ext uri="{BB962C8B-B14F-4D97-AF65-F5344CB8AC3E}">
        <p14:creationId xmlns:p14="http://schemas.microsoft.com/office/powerpoint/2010/main" val="172873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0423"/>
            <a:ext cx="8596668" cy="42909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0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09451"/>
            <a:ext cx="8596668" cy="5531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our project we calculate PSNR as well as standard deviation of the image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PSNR – peak signal to noise ratio is better when its value is higher.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t="20760" r="46104" b="23802"/>
          <a:stretch/>
        </p:blipFill>
        <p:spPr>
          <a:xfrm>
            <a:off x="1332410" y="2299062"/>
            <a:ext cx="6871063" cy="33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 we have improved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psnr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than other traditional methods.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the noisy content in an effective way.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used the best approach to extract the information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 further make improvement in case of weighted fusion. The weight value we used here is from a predefined population.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be different to certain images.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19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43" y="1533572"/>
            <a:ext cx="8596668" cy="4579845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Daubechies (Ten lectures on wavelets; Orthonormal Bases of Compactly Supported Wavelets) 1993</a:t>
            </a:r>
          </a:p>
          <a:p>
            <a:pPr lvl="3">
              <a:buFontTx/>
              <a:buChar char="-"/>
            </a:pPr>
            <a:r>
              <a:rPr lang="en-US" sz="1600" dirty="0" smtClean="0"/>
              <a:t>Basics of wavelets transform ,DWT</a:t>
            </a:r>
            <a:r>
              <a:rPr lang="en-US" sz="1800" dirty="0" smtClean="0"/>
              <a:t>.</a:t>
            </a:r>
            <a:endParaRPr lang="en-US" sz="1400" dirty="0" smtClean="0"/>
          </a:p>
          <a:p>
            <a:pPr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shodhganga.inflibnet.ac.in/bitstream/10603/20682/12/12_chapter%203.pdf</a:t>
            </a:r>
            <a:endParaRPr lang="en-US" dirty="0" smtClean="0"/>
          </a:p>
          <a:p>
            <a:pPr marL="1371600" lvl="3" indent="0">
              <a:buNone/>
            </a:pPr>
            <a:r>
              <a:rPr lang="en-US" sz="1600" dirty="0" smtClean="0"/>
              <a:t>- Details of haar transform and image decomposition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Pollination Algorithm for Global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dirty="0" smtClean="0"/>
              <a:t> (</a:t>
            </a:r>
            <a:r>
              <a:rPr lang="en-IN" u="sng" dirty="0">
                <a:hlinkClick r:id="rId3"/>
              </a:rPr>
              <a:t>International Conference on Unconventional Computing and Natural </a:t>
            </a:r>
            <a:r>
              <a:rPr lang="en-IN" u="sng" dirty="0" smtClean="0">
                <a:hlinkClick r:id="rId3"/>
              </a:rPr>
              <a:t>Computation</a:t>
            </a:r>
            <a:r>
              <a:rPr lang="en-IN" u="sng" dirty="0" smtClean="0"/>
              <a:t> 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Authors: </a:t>
            </a:r>
            <a:r>
              <a:rPr lang="en-IN" dirty="0"/>
              <a:t>Xin-She </a:t>
            </a:r>
            <a:r>
              <a:rPr lang="en-IN" dirty="0" smtClean="0"/>
              <a:t>Yang, </a:t>
            </a:r>
            <a:r>
              <a:rPr lang="en-IN" dirty="0"/>
              <a:t> Springer-</a:t>
            </a:r>
            <a:r>
              <a:rPr lang="en-IN" dirty="0" err="1"/>
              <a:t>Verlag</a:t>
            </a:r>
            <a:r>
              <a:rPr lang="en-IN" dirty="0"/>
              <a:t> Berlin Heidelberg 2012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1700" dirty="0" smtClean="0"/>
              <a:t>-</a:t>
            </a:r>
            <a:r>
              <a:rPr lang="en-US" dirty="0" smtClean="0"/>
              <a:t> </a:t>
            </a:r>
            <a:r>
              <a:rPr lang="en-US" sz="1700" dirty="0" smtClean="0"/>
              <a:t>Flower pollination optimization algorithm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chemeClr val="accent1"/>
                </a:solidFill>
              </a:rPr>
              <a:t>4</a:t>
            </a:r>
            <a:r>
              <a:rPr lang="en-US" sz="1300" dirty="0">
                <a:solidFill>
                  <a:schemeClr val="accent1"/>
                </a:solidFill>
              </a:rPr>
              <a:t>. </a:t>
            </a:r>
            <a:r>
              <a:rPr lang="en-US" sz="1300" dirty="0" smtClean="0">
                <a:solidFill>
                  <a:schemeClr val="accent1"/>
                </a:solidFill>
              </a:rPr>
              <a:t> 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PET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CT 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using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 (</a:t>
            </a:r>
            <a:r>
              <a:rPr lang="en-US" sz="1900" dirty="0">
                <a:solidFill>
                  <a:schemeClr val="tx1"/>
                </a:solidFill>
                <a:cs typeface="Times New Roman" panose="02020603050405020304" pitchFamily="18" charset="0"/>
              </a:rPr>
              <a:t>Hellenic Journal of Nuclear Medicine </a:t>
            </a:r>
            <a:r>
              <a:rPr lang="en-US" sz="19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September </a:t>
            </a:r>
            <a:r>
              <a:rPr lang="en-US" sz="1900" dirty="0">
                <a:solidFill>
                  <a:schemeClr val="tx1"/>
                </a:solidFill>
                <a:cs typeface="Times New Roman" panose="02020603050405020304" pitchFamily="18" charset="0"/>
              </a:rPr>
              <a:t>- December 2009, </a:t>
            </a:r>
            <a:r>
              <a:rPr lang="en-US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Bahareh</a:t>
            </a:r>
            <a:r>
              <a:rPr lang="en-US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Shalchian</a:t>
            </a:r>
            <a:r>
              <a:rPr lang="en-US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1 </a:t>
            </a:r>
            <a:r>
              <a:rPr lang="en-US" sz="19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PhD, Hossein </a:t>
            </a:r>
            <a:r>
              <a:rPr lang="en-US" sz="19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Rajabi</a:t>
            </a:r>
            <a:r>
              <a:rPr lang="en-US" sz="1900" dirty="0">
                <a:solidFill>
                  <a:schemeClr val="tx1"/>
                </a:solidFill>
                <a:cs typeface="Times New Roman" panose="02020603050405020304" pitchFamily="18" charset="0"/>
              </a:rPr>
              <a:t> 1 </a:t>
            </a:r>
            <a:r>
              <a:rPr lang="en-US" sz="19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PhD, Hamid 	</a:t>
            </a:r>
            <a:r>
              <a:rPr lang="en-US" sz="19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Soltanian-zadeh</a:t>
            </a:r>
            <a:r>
              <a:rPr lang="en-US" sz="19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cs typeface="Times New Roman" panose="02020603050405020304" pitchFamily="18" charset="0"/>
              </a:rPr>
              <a:t>2 PhD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AutoNum type="arabicPeriod" startAt="5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PPLICATION O F I MAGE F USION F OR 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NHANCINGT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Q UALITY O F A N I MAGE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Suman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Deb 1 ,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Saptarshi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Chakraborty 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2 , Taniya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Bhattacharjee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3, 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Assistant professor, Computer Science &amp;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Engg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Dept</a:t>
            </a:r>
            <a:r>
              <a:rPr 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, NIT </a:t>
            </a:r>
            <a:r>
              <a:rPr lang="en-US"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Agartala</a:t>
            </a:r>
            <a:r>
              <a:rPr lang="en-US" sz="1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.)</a:t>
            </a:r>
          </a:p>
          <a:p>
            <a:pPr marL="457200" indent="-457200">
              <a:buAutoNum type="arabicPeriod" startAt="5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Method to Medical MRI Images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Restoration with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COMPUTERS Volume 12, 2018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63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69" y="2973977"/>
            <a:ext cx="8596668" cy="1320800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Baskerville Old Face" panose="02020602080505020303" pitchFamily="18" charset="0"/>
              </a:rPr>
              <a:t>Thank You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Introduction</a:t>
            </a:r>
            <a:endParaRPr lang="en-IN" sz="44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Medical image fusion is the process of  combining multiple images from single or multiple imaging modalities to improve the imaging quality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for the clinical applicability of medical images 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Preprocesses the input image (MRI) and reference image (PET) and under goes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decimated wavelet transform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We use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decimated image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Fuse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images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fusion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images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spectral fusion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 image based on inverse haar.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used here are Standard deviation and PSNR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2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cs typeface="Times New Roman" panose="02020603050405020304" pitchFamily="18" charset="0"/>
              </a:rPr>
              <a:t>Objective </a:t>
            </a:r>
            <a:endParaRPr lang="en-IN" sz="44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required data from noisy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Fuse medical images without any loss of data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them with properties of both input and reference images.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result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1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and PET Image Fusion Using Fuzzy Logic and Image Local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dirty="0" smtClean="0"/>
              <a:t> (</a:t>
            </a:r>
            <a:r>
              <a:rPr lang="en-IN" dirty="0" err="1">
                <a:hlinkClick r:id="rId2"/>
              </a:rPr>
              <a:t>ScientificWorldJournal</a:t>
            </a:r>
            <a:r>
              <a:rPr lang="en-IN" dirty="0"/>
              <a:t>. 2014</a:t>
            </a:r>
            <a:r>
              <a:rPr lang="en-IN" dirty="0" smtClean="0"/>
              <a:t>; </a:t>
            </a:r>
            <a:r>
              <a:rPr lang="en-IN" dirty="0" err="1">
                <a:hlinkClick r:id="rId3"/>
              </a:rPr>
              <a:t>Umer</a:t>
            </a:r>
            <a:r>
              <a:rPr lang="en-IN" dirty="0">
                <a:hlinkClick r:id="rId3"/>
              </a:rPr>
              <a:t> </a:t>
            </a:r>
            <a:r>
              <a:rPr lang="en-IN" dirty="0" err="1">
                <a:hlinkClick r:id="rId3"/>
              </a:rPr>
              <a:t>Javed</a:t>
            </a:r>
            <a:r>
              <a:rPr lang="en-IN" dirty="0"/>
              <a:t>,</a:t>
            </a:r>
            <a:r>
              <a:rPr lang="en-IN" baseline="30000" dirty="0"/>
              <a:t> 1 , 2 </a:t>
            </a:r>
            <a:r>
              <a:rPr lang="en-IN" dirty="0">
                <a:hlinkClick r:id="rId4"/>
              </a:rPr>
              <a:t>Muhammad </a:t>
            </a:r>
            <a:r>
              <a:rPr lang="en-IN" dirty="0" err="1">
                <a:hlinkClick r:id="rId4"/>
              </a:rPr>
              <a:t>Mohsin</a:t>
            </a:r>
            <a:r>
              <a:rPr lang="en-IN" dirty="0">
                <a:hlinkClick r:id="rId4"/>
              </a:rPr>
              <a:t> </a:t>
            </a:r>
            <a:r>
              <a:rPr lang="en-IN" dirty="0" err="1">
                <a:hlinkClick r:id="rId4"/>
              </a:rPr>
              <a:t>Riaz</a:t>
            </a:r>
            <a:r>
              <a:rPr lang="en-IN" dirty="0"/>
              <a:t>,</a:t>
            </a:r>
            <a:r>
              <a:rPr lang="en-IN" baseline="30000" dirty="0"/>
              <a:t> 3 </a:t>
            </a:r>
            <a:r>
              <a:rPr lang="en-IN" dirty="0">
                <a:hlinkClick r:id="rId5"/>
              </a:rPr>
              <a:t>Abdul </a:t>
            </a:r>
            <a:r>
              <a:rPr lang="en-IN" dirty="0" err="1">
                <a:hlinkClick r:id="rId5"/>
              </a:rPr>
              <a:t>Ghafoor</a:t>
            </a:r>
            <a:r>
              <a:rPr lang="en-IN" dirty="0"/>
              <a:t>,</a:t>
            </a:r>
            <a:r>
              <a:rPr lang="en-IN" baseline="30000" dirty="0"/>
              <a:t> 3 ,*</a:t>
            </a:r>
            <a:r>
              <a:rPr lang="en-IN" dirty="0"/>
              <a:t> </a:t>
            </a:r>
            <a:r>
              <a:rPr lang="en-IN" dirty="0">
                <a:hlinkClick r:id="rId6"/>
              </a:rPr>
              <a:t>Syed </a:t>
            </a:r>
            <a:r>
              <a:rPr lang="en-IN" dirty="0" err="1">
                <a:hlinkClick r:id="rId6"/>
              </a:rPr>
              <a:t>Sohaib</a:t>
            </a:r>
            <a:r>
              <a:rPr lang="en-IN" dirty="0">
                <a:hlinkClick r:id="rId6"/>
              </a:rPr>
              <a:t> Ali</a:t>
            </a:r>
            <a:r>
              <a:rPr lang="en-IN" dirty="0"/>
              <a:t>,</a:t>
            </a:r>
            <a:r>
              <a:rPr lang="en-IN" baseline="30000" dirty="0"/>
              <a:t> 3 </a:t>
            </a:r>
            <a:r>
              <a:rPr lang="en-IN" dirty="0" err="1"/>
              <a:t>and</a:t>
            </a:r>
            <a:r>
              <a:rPr lang="en-IN" dirty="0" err="1">
                <a:hlinkClick r:id="rId7"/>
              </a:rPr>
              <a:t>Tanveer</a:t>
            </a:r>
            <a:r>
              <a:rPr lang="en-IN" dirty="0">
                <a:hlinkClick r:id="rId7"/>
              </a:rPr>
              <a:t> Ahmed Cheema</a:t>
            </a:r>
            <a:r>
              <a:rPr lang="en-IN" baseline="30000" dirty="0"/>
              <a:t> 2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and PET image fusion by combining IHS and retina-inspired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dirty="0" smtClean="0"/>
              <a:t>(</a:t>
            </a:r>
            <a:r>
              <a:rPr lang="en-IN" dirty="0" smtClean="0"/>
              <a:t>Elsevier, April </a:t>
            </a:r>
            <a:r>
              <a:rPr lang="en-IN" dirty="0"/>
              <a:t>2010</a:t>
            </a:r>
            <a:r>
              <a:rPr lang="en-IN" dirty="0" smtClean="0"/>
              <a:t>, </a:t>
            </a:r>
            <a:r>
              <a:rPr lang="en-IN" dirty="0" smtClean="0">
                <a:hlinkClick r:id="rId8"/>
              </a:rPr>
              <a:t>SabalanDaneshvar</a:t>
            </a:r>
            <a:r>
              <a:rPr lang="en-IN" baseline="30000" dirty="0" smtClean="0">
                <a:hlinkClick r:id="rId8"/>
              </a:rPr>
              <a:t>1</a:t>
            </a:r>
            <a:r>
              <a:rPr lang="en-IN" dirty="0" smtClean="0">
                <a:hlinkClick r:id="rId8"/>
              </a:rPr>
              <a:t>  , </a:t>
            </a:r>
            <a:r>
              <a:rPr lang="en-IN" dirty="0" err="1" smtClean="0">
                <a:hlinkClick r:id="rId8"/>
              </a:rPr>
              <a:t>HassanGhassemian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MRI and PET image fusion algorithm based on pulse coupled neural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b="1" dirty="0" smtClean="0"/>
              <a:t>(</a:t>
            </a:r>
            <a:r>
              <a:rPr lang="en-US" b="1" dirty="0"/>
              <a:t>IEEE </a:t>
            </a:r>
            <a:r>
              <a:rPr lang="en-US" b="1" i="1" dirty="0" err="1"/>
              <a:t>Xplore</a:t>
            </a:r>
            <a:r>
              <a:rPr lang="en-US" b="1" dirty="0"/>
              <a:t>: </a:t>
            </a:r>
            <a:r>
              <a:rPr lang="en-US" dirty="0"/>
              <a:t>05 January </a:t>
            </a:r>
            <a:r>
              <a:rPr lang="en-US" dirty="0" smtClean="0"/>
              <a:t>2015, </a:t>
            </a:r>
            <a:r>
              <a:rPr lang="en-IN" dirty="0" err="1">
                <a:hlinkClick r:id="rId9"/>
              </a:rPr>
              <a:t>Behzad</a:t>
            </a:r>
            <a:r>
              <a:rPr lang="en-IN" dirty="0">
                <a:hlinkClick r:id="rId9"/>
              </a:rPr>
              <a:t> </a:t>
            </a:r>
            <a:r>
              <a:rPr lang="en-IN" dirty="0" err="1">
                <a:hlinkClick r:id="rId9"/>
              </a:rPr>
              <a:t>Kalafje</a:t>
            </a:r>
            <a:r>
              <a:rPr lang="en-IN" dirty="0">
                <a:hlinkClick r:id="rId9"/>
              </a:rPr>
              <a:t> </a:t>
            </a:r>
            <a:r>
              <a:rPr lang="en-IN" dirty="0" err="1">
                <a:hlinkClick r:id="rId9"/>
              </a:rPr>
              <a:t>Nobariyan</a:t>
            </a:r>
            <a:r>
              <a:rPr lang="en-IN" dirty="0">
                <a:hlinkClick r:id="rId9"/>
              </a:rPr>
              <a:t> </a:t>
            </a:r>
            <a:r>
              <a:rPr lang="en-IN" dirty="0"/>
              <a:t>; </a:t>
            </a:r>
            <a:r>
              <a:rPr lang="en-IN" dirty="0" err="1">
                <a:hlinkClick r:id="rId10"/>
              </a:rPr>
              <a:t>Sabalan</a:t>
            </a:r>
            <a:r>
              <a:rPr lang="en-IN" dirty="0">
                <a:hlinkClick r:id="rId10"/>
              </a:rPr>
              <a:t> </a:t>
            </a:r>
            <a:r>
              <a:rPr lang="en-IN" dirty="0" err="1">
                <a:hlinkClick r:id="rId10"/>
              </a:rPr>
              <a:t>Daneshvar</a:t>
            </a:r>
            <a:r>
              <a:rPr lang="en-IN" dirty="0">
                <a:hlinkClick r:id="rId10"/>
              </a:rPr>
              <a:t> </a:t>
            </a:r>
            <a:r>
              <a:rPr lang="en-IN" dirty="0"/>
              <a:t>; </a:t>
            </a:r>
            <a:r>
              <a:rPr lang="en-IN" dirty="0" err="1">
                <a:hlinkClick r:id="rId11"/>
              </a:rPr>
              <a:t>Andia</a:t>
            </a:r>
            <a:r>
              <a:rPr lang="en-IN" dirty="0">
                <a:hlinkClick r:id="rId11"/>
              </a:rPr>
              <a:t> </a:t>
            </a:r>
            <a:r>
              <a:rPr lang="en-IN" dirty="0" err="1">
                <a:hlinkClick r:id="rId11"/>
              </a:rPr>
              <a:t>Foroughi</a:t>
            </a:r>
            <a:r>
              <a:rPr lang="en-US" b="1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and MRI brain image fusion using wavelet transform with structural information adjustment and spectral information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</a:t>
            </a:r>
            <a:r>
              <a:rPr lang="en-US" b="1" dirty="0" smtClean="0"/>
              <a:t>(</a:t>
            </a:r>
            <a:r>
              <a:rPr lang="en-US" b="1" dirty="0"/>
              <a:t>IEEE </a:t>
            </a:r>
            <a:r>
              <a:rPr lang="en-US" b="1" i="1" dirty="0" err="1"/>
              <a:t>Xplore</a:t>
            </a:r>
            <a:r>
              <a:rPr lang="en-US" b="1" dirty="0"/>
              <a:t>: </a:t>
            </a:r>
            <a:r>
              <a:rPr lang="en-US" dirty="0"/>
              <a:t>26 May </a:t>
            </a:r>
            <a:r>
              <a:rPr lang="en-US" dirty="0" smtClean="0"/>
              <a:t>2014, </a:t>
            </a:r>
            <a:r>
              <a:rPr lang="en-IN" dirty="0">
                <a:hlinkClick r:id="rId12"/>
              </a:rPr>
              <a:t>Po-</a:t>
            </a:r>
            <a:r>
              <a:rPr lang="en-IN" dirty="0" err="1">
                <a:hlinkClick r:id="rId12"/>
              </a:rPr>
              <a:t>Whei</a:t>
            </a:r>
            <a:r>
              <a:rPr lang="en-IN" dirty="0">
                <a:hlinkClick r:id="rId12"/>
              </a:rPr>
              <a:t> Huang </a:t>
            </a:r>
            <a:r>
              <a:rPr lang="en-IN" dirty="0"/>
              <a:t>; </a:t>
            </a:r>
            <a:r>
              <a:rPr lang="en-IN" dirty="0">
                <a:hlinkClick r:id="rId13"/>
              </a:rPr>
              <a:t>Cheng-I Chen </a:t>
            </a:r>
            <a:r>
              <a:rPr lang="en-IN" dirty="0"/>
              <a:t>; </a:t>
            </a:r>
            <a:r>
              <a:rPr lang="en-IN" dirty="0">
                <a:hlinkClick r:id="rId14"/>
              </a:rPr>
              <a:t>Ping Chen </a:t>
            </a:r>
            <a:r>
              <a:rPr lang="en-IN" dirty="0"/>
              <a:t>; </a:t>
            </a:r>
            <a:r>
              <a:rPr lang="en-IN" dirty="0" err="1">
                <a:hlinkClick r:id="rId15"/>
              </a:rPr>
              <a:t>Phen</a:t>
            </a:r>
            <a:r>
              <a:rPr lang="en-IN" dirty="0">
                <a:hlinkClick r:id="rId15"/>
              </a:rPr>
              <a:t>-Lan Lin </a:t>
            </a:r>
            <a:r>
              <a:rPr lang="en-IN" dirty="0"/>
              <a:t>; </a:t>
            </a:r>
            <a:r>
              <a:rPr lang="en-IN" dirty="0">
                <a:hlinkClick r:id="rId16"/>
              </a:rPr>
              <a:t>Li-Pin Hsu</a:t>
            </a:r>
            <a:r>
              <a:rPr lang="en-US" b="1" dirty="0" smtClean="0"/>
              <a:t>)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65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5.</a:t>
            </a:r>
            <a:r>
              <a:rPr lang="en-US" sz="1400" dirty="0" smtClean="0">
                <a:solidFill>
                  <a:schemeClr val="tx1"/>
                </a:solidFill>
              </a:rPr>
              <a:t> 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MRI-PET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Fusion Technique by Combining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Contourlet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Wavelet Transform </a:t>
            </a:r>
            <a:r>
              <a:rPr lang="en-US" dirty="0" smtClean="0"/>
              <a:t>(</a:t>
            </a:r>
            <a:r>
              <a:rPr lang="en-US" dirty="0">
                <a:solidFill>
                  <a:srgbClr val="00B0F0"/>
                </a:solidFill>
              </a:rPr>
              <a:t>Third International Conference on Recent Trends in </a:t>
            </a:r>
            <a:r>
              <a:rPr lang="en-US" dirty="0" smtClean="0">
                <a:solidFill>
                  <a:srgbClr val="00B0F0"/>
                </a:solidFill>
              </a:rPr>
              <a:t>	Information</a:t>
            </a:r>
            <a:r>
              <a:rPr lang="en-US" dirty="0">
                <a:solidFill>
                  <a:srgbClr val="00B0F0"/>
                </a:solidFill>
              </a:rPr>
              <a:t>, Telecommunication and </a:t>
            </a:r>
            <a:r>
              <a:rPr lang="en-US" dirty="0" err="1" smtClean="0">
                <a:solidFill>
                  <a:srgbClr val="00B0F0"/>
                </a:solidFill>
              </a:rPr>
              <a:t>Computin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IN" dirty="0">
                <a:solidFill>
                  <a:srgbClr val="00B0F0"/>
                </a:solidFill>
              </a:rPr>
              <a:t>August </a:t>
            </a:r>
            <a:r>
              <a:rPr lang="en-IN" dirty="0" smtClean="0">
                <a:solidFill>
                  <a:srgbClr val="00B0F0"/>
                </a:solidFill>
              </a:rPr>
              <a:t>2012 ,</a:t>
            </a:r>
            <a:r>
              <a:rPr lang="sv-SE" dirty="0">
                <a:solidFill>
                  <a:srgbClr val="00B0F0"/>
                </a:solidFill>
              </a:rPr>
              <a:t> Ch.Hima </a:t>
            </a:r>
            <a:r>
              <a:rPr lang="sv-SE" dirty="0" smtClean="0">
                <a:solidFill>
                  <a:srgbClr val="00B0F0"/>
                </a:solidFill>
              </a:rPr>
              <a:t>	Bindu1 </a:t>
            </a:r>
            <a:r>
              <a:rPr lang="sv-SE" dirty="0">
                <a:solidFill>
                  <a:srgbClr val="00B0F0"/>
                </a:solidFill>
              </a:rPr>
              <a:t>and Dr.K.Satya Prasad2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6.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of PET and MRI for Hybrid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Imaging </a:t>
            </a:r>
            <a:r>
              <a:rPr lang="en-US" dirty="0" smtClean="0"/>
              <a:t>(</a:t>
            </a:r>
            <a:r>
              <a:rPr lang="en-IN" dirty="0">
                <a:solidFill>
                  <a:srgbClr val="00B0F0"/>
                </a:solidFill>
              </a:rPr>
              <a:t>January </a:t>
            </a:r>
            <a:r>
              <a:rPr lang="en-IN" dirty="0" smtClean="0">
                <a:solidFill>
                  <a:srgbClr val="00B0F0"/>
                </a:solidFill>
              </a:rPr>
              <a:t>2011, </a:t>
            </a:r>
            <a:r>
              <a:rPr lang="en-US" dirty="0" err="1">
                <a:solidFill>
                  <a:srgbClr val="00B0F0"/>
                </a:solidFill>
              </a:rPr>
              <a:t>Zang-Hee</a:t>
            </a:r>
            <a:r>
              <a:rPr lang="en-US" dirty="0">
                <a:solidFill>
                  <a:srgbClr val="00B0F0"/>
                </a:solidFill>
              </a:rPr>
              <a:t> Cho, </a:t>
            </a:r>
            <a:r>
              <a:rPr lang="en-US" dirty="0" smtClean="0">
                <a:solidFill>
                  <a:srgbClr val="00B0F0"/>
                </a:solidFill>
              </a:rPr>
              <a:t>	Young-Don </a:t>
            </a:r>
            <a:r>
              <a:rPr lang="en-US" dirty="0">
                <a:solidFill>
                  <a:srgbClr val="00B0F0"/>
                </a:solidFill>
              </a:rPr>
              <a:t>Son, Young-Bo Kim, and </a:t>
            </a:r>
            <a:r>
              <a:rPr lang="en-US" dirty="0" err="1">
                <a:solidFill>
                  <a:srgbClr val="00B0F0"/>
                </a:solidFill>
              </a:rPr>
              <a:t>Seung-Schik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Yoo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sz="1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5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Methodology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decomposition using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 discrete wavelet transform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Fuse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images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spectral fusion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Fuse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images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fusion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FPA optimization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images using inverse haar DWT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80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40081"/>
            <a:ext cx="8596668" cy="540128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Decomposing </a:t>
            </a:r>
            <a:r>
              <a:rPr lang="en-US" sz="2400" b="1" dirty="0">
                <a:solidFill>
                  <a:schemeClr val="accent1"/>
                </a:solidFill>
              </a:rPr>
              <a:t>images </a:t>
            </a:r>
            <a:endParaRPr lang="en-IN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36468" y="3213464"/>
            <a:ext cx="1939834" cy="107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136468" y="3564375"/>
            <a:ext cx="16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Image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6200000">
            <a:off x="3551793" y="3527346"/>
            <a:ext cx="726775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290343" y="3099243"/>
            <a:ext cx="3383280" cy="122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5290343" y="3748417"/>
            <a:ext cx="3383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981983" y="3105069"/>
            <a:ext cx="1" cy="1225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40954" y="3239164"/>
            <a:ext cx="169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Approximation 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43865" y="3246178"/>
            <a:ext cx="146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Detailed LH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8686" y="3869025"/>
            <a:ext cx="160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Detailed HL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6225" y="3851933"/>
            <a:ext cx="149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Detailed HH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5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5" t="9247" r="8656" b="16155"/>
          <a:stretch/>
        </p:blipFill>
        <p:spPr>
          <a:xfrm>
            <a:off x="522514" y="705393"/>
            <a:ext cx="9155830" cy="5212081"/>
          </a:xfrm>
        </p:spPr>
      </p:pic>
    </p:spTree>
    <p:extLst>
      <p:ext uri="{BB962C8B-B14F-4D97-AF65-F5344CB8AC3E}">
        <p14:creationId xmlns:p14="http://schemas.microsoft.com/office/powerpoint/2010/main" val="33014003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</TotalTime>
  <Words>493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Baskerville Old Face</vt:lpstr>
      <vt:lpstr>Cambria Math</vt:lpstr>
      <vt:lpstr>Times New Roman</vt:lpstr>
      <vt:lpstr>Trebuchet MS</vt:lpstr>
      <vt:lpstr>Wingdings</vt:lpstr>
      <vt:lpstr>Wingdings 3</vt:lpstr>
      <vt:lpstr>Facet</vt:lpstr>
      <vt:lpstr>Optimal Medical Image Fusion with Improved Spectral Efficiency</vt:lpstr>
      <vt:lpstr>Contents</vt:lpstr>
      <vt:lpstr>Introduction</vt:lpstr>
      <vt:lpstr>Objective </vt:lpstr>
      <vt:lpstr>Literature Review</vt:lpstr>
      <vt:lpstr>Cntd…</vt:lpstr>
      <vt:lpstr>Methodology</vt:lpstr>
      <vt:lpstr>PowerPoint Presentation</vt:lpstr>
      <vt:lpstr>PowerPoint Presentation</vt:lpstr>
      <vt:lpstr>Cntd…</vt:lpstr>
      <vt:lpstr>Cntd…</vt:lpstr>
      <vt:lpstr>Cntd…</vt:lpstr>
      <vt:lpstr>Cntd…</vt:lpstr>
      <vt:lpstr>Cntd…</vt:lpstr>
      <vt:lpstr>Proposed System</vt:lpstr>
      <vt:lpstr>Result Analysis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Fusion based on Flower pollination Optimization and Stationary Wavelet transform.</dc:title>
  <dc:creator>Surabhi s</dc:creator>
  <cp:lastModifiedBy>Surabhi s</cp:lastModifiedBy>
  <cp:revision>50</cp:revision>
  <dcterms:created xsi:type="dcterms:W3CDTF">2019-03-18T07:47:45Z</dcterms:created>
  <dcterms:modified xsi:type="dcterms:W3CDTF">2019-04-29T04:12:30Z</dcterms:modified>
</cp:coreProperties>
</file>