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0"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2/25/2019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utorialspoint.com/python/python_processing_unstructured_data.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6EAA-44BF-4A2A-91E1-1C98F3BAAA7F}"/>
              </a:ext>
            </a:extLst>
          </p:cNvPr>
          <p:cNvSpPr>
            <a:spLocks noGrp="1"/>
          </p:cNvSpPr>
          <p:nvPr>
            <p:ph type="ctrTitle"/>
          </p:nvPr>
        </p:nvSpPr>
        <p:spPr>
          <a:xfrm>
            <a:off x="2116241" y="619539"/>
            <a:ext cx="9861342" cy="2262781"/>
          </a:xfrm>
        </p:spPr>
        <p:txBody>
          <a:bodyPr>
            <a:normAutofit fontScale="90000"/>
          </a:bodyPr>
          <a:lstStyle/>
          <a:p>
            <a:pPr algn="ctr"/>
            <a:r>
              <a:rPr lang="en-US" dirty="0"/>
              <a:t>Framework for bigdata storage and security using </a:t>
            </a:r>
            <a:r>
              <a:rPr lang="en-US" dirty="0" err="1"/>
              <a:t>MongoDb</a:t>
            </a:r>
            <a:endParaRPr lang="en-US" dirty="0"/>
          </a:p>
        </p:txBody>
      </p:sp>
    </p:spTree>
    <p:extLst>
      <p:ext uri="{BB962C8B-B14F-4D97-AF65-F5344CB8AC3E}">
        <p14:creationId xmlns:p14="http://schemas.microsoft.com/office/powerpoint/2010/main" val="2844148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0F52B-90D1-4052-951C-3DCECFF3EA1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7848B33-5681-4E74-BBEC-9A60F2F7AE02}"/>
              </a:ext>
            </a:extLst>
          </p:cNvPr>
          <p:cNvSpPr>
            <a:spLocks noGrp="1"/>
          </p:cNvSpPr>
          <p:nvPr>
            <p:ph idx="1"/>
          </p:nvPr>
        </p:nvSpPr>
        <p:spPr/>
        <p:txBody>
          <a:bodyPr/>
          <a:lstStyle/>
          <a:p>
            <a:r>
              <a:rPr lang="en-US" dirty="0"/>
              <a:t>R. Cattell, Scalable </a:t>
            </a:r>
            <a:r>
              <a:rPr lang="en-US" dirty="0" err="1"/>
              <a:t>sql</a:t>
            </a:r>
            <a:r>
              <a:rPr lang="en-US" dirty="0"/>
              <a:t> and </a:t>
            </a:r>
            <a:r>
              <a:rPr lang="en-US" dirty="0" err="1"/>
              <a:t>nosql</a:t>
            </a:r>
            <a:r>
              <a:rPr lang="en-US" dirty="0"/>
              <a:t> data stores, </a:t>
            </a:r>
            <a:r>
              <a:rPr lang="en-US" dirty="0" err="1"/>
              <a:t>Acm</a:t>
            </a:r>
            <a:r>
              <a:rPr lang="en-US" dirty="0"/>
              <a:t> </a:t>
            </a:r>
            <a:r>
              <a:rPr lang="en-US" dirty="0" err="1"/>
              <a:t>Sigmod</a:t>
            </a:r>
            <a:r>
              <a:rPr lang="en-US" dirty="0"/>
              <a:t> Record, vol. 39, no. 4, pp. 12–27, 2011.</a:t>
            </a:r>
          </a:p>
          <a:p>
            <a:r>
              <a:rPr lang="en-US" dirty="0" err="1"/>
              <a:t>Sahaﬁzadeh</a:t>
            </a:r>
            <a:r>
              <a:rPr lang="en-US" dirty="0"/>
              <a:t> and M. A. </a:t>
            </a:r>
            <a:r>
              <a:rPr lang="en-US" dirty="0" err="1"/>
              <a:t>Nematbakhsh</a:t>
            </a:r>
            <a:r>
              <a:rPr lang="en-US" dirty="0"/>
              <a:t>, A survey on security issues in big data and </a:t>
            </a:r>
            <a:r>
              <a:rPr lang="en-US" dirty="0" err="1"/>
              <a:t>nosql</a:t>
            </a:r>
            <a:r>
              <a:rPr lang="en-US" dirty="0"/>
              <a:t>, Advances in Computer Science: an International Journal, vol. 4, no. 4, pp. 68–72, 2015.</a:t>
            </a:r>
          </a:p>
          <a:p>
            <a:r>
              <a:rPr lang="en-US" dirty="0">
                <a:hlinkClick r:id="rId2"/>
              </a:rPr>
              <a:t>https://www.tutorialspoint.com/python/python_processing_unstructured_data.html</a:t>
            </a:r>
            <a:endParaRPr lang="en-US" dirty="0"/>
          </a:p>
          <a:p>
            <a:r>
              <a:rPr lang="en-US"/>
              <a:t>https://www.researchgate.net/publication/289519291</a:t>
            </a:r>
            <a:endParaRPr lang="en-US" dirty="0"/>
          </a:p>
        </p:txBody>
      </p:sp>
    </p:spTree>
    <p:extLst>
      <p:ext uri="{BB962C8B-B14F-4D97-AF65-F5344CB8AC3E}">
        <p14:creationId xmlns:p14="http://schemas.microsoft.com/office/powerpoint/2010/main" val="266851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70EB0-16BC-40FE-A99E-3F3268A33A61}"/>
              </a:ext>
            </a:extLst>
          </p:cNvPr>
          <p:cNvSpPr>
            <a:spLocks noGrp="1"/>
          </p:cNvSpPr>
          <p:nvPr>
            <p:ph type="title"/>
          </p:nvPr>
        </p:nvSpPr>
        <p:spPr/>
        <p:txBody>
          <a:bodyPr/>
          <a:lstStyle/>
          <a:p>
            <a:r>
              <a:rPr lang="en-US" dirty="0"/>
              <a:t> UNSTRUCTURED DATA in bigdata</a:t>
            </a:r>
          </a:p>
        </p:txBody>
      </p:sp>
      <p:sp>
        <p:nvSpPr>
          <p:cNvPr id="3" name="Content Placeholder 2">
            <a:extLst>
              <a:ext uri="{FF2B5EF4-FFF2-40B4-BE49-F238E27FC236}">
                <a16:creationId xmlns:a16="http://schemas.microsoft.com/office/drawing/2014/main" id="{4E77EF41-AB0B-4E98-9B3E-076DFF3BD860}"/>
              </a:ext>
            </a:extLst>
          </p:cNvPr>
          <p:cNvSpPr>
            <a:spLocks noGrp="1"/>
          </p:cNvSpPr>
          <p:nvPr>
            <p:ph idx="1"/>
          </p:nvPr>
        </p:nvSpPr>
        <p:spPr/>
        <p:txBody>
          <a:bodyPr>
            <a:normAutofit/>
          </a:bodyPr>
          <a:lstStyle/>
          <a:p>
            <a:r>
              <a:rPr lang="en-US" dirty="0"/>
              <a:t>Unstructured data is a generic label for describing data that is not contained in a database or some other type of data structure .  </a:t>
            </a:r>
          </a:p>
          <a:p>
            <a:r>
              <a:rPr lang="en-US" dirty="0"/>
              <a:t>Unstructured data can be textual or non textual.  </a:t>
            </a:r>
          </a:p>
          <a:p>
            <a:r>
              <a:rPr lang="en-US" dirty="0"/>
              <a:t>Textual unstructured data is generated in media like email messages, PowerPoint presentations, Word documents, collaboration software and instant messages.  </a:t>
            </a:r>
          </a:p>
          <a:p>
            <a:r>
              <a:rPr lang="en-US" dirty="0"/>
              <a:t>Non-textual unstructured data is generated in media like JPEG images, MP3 audio files and Flash video files.</a:t>
            </a:r>
          </a:p>
        </p:txBody>
      </p:sp>
    </p:spTree>
    <p:extLst>
      <p:ext uri="{BB962C8B-B14F-4D97-AF65-F5344CB8AC3E}">
        <p14:creationId xmlns:p14="http://schemas.microsoft.com/office/powerpoint/2010/main" val="247350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23471-AEE8-48EB-9CC1-8239929E7E56}"/>
              </a:ext>
            </a:extLst>
          </p:cNvPr>
          <p:cNvSpPr>
            <a:spLocks noGrp="1"/>
          </p:cNvSpPr>
          <p:nvPr>
            <p:ph type="title"/>
          </p:nvPr>
        </p:nvSpPr>
        <p:spPr/>
        <p:txBody>
          <a:bodyPr/>
          <a:lstStyle/>
          <a:p>
            <a:r>
              <a:rPr lang="en-US" dirty="0"/>
              <a:t>Structured vs Unstructured data</a:t>
            </a:r>
            <a:br>
              <a:rPr lang="en-US" dirty="0"/>
            </a:br>
            <a:endParaRPr lang="en-US" dirty="0"/>
          </a:p>
        </p:txBody>
      </p:sp>
      <p:pic>
        <p:nvPicPr>
          <p:cNvPr id="4" name="Picture 3">
            <a:extLst>
              <a:ext uri="{FF2B5EF4-FFF2-40B4-BE49-F238E27FC236}">
                <a16:creationId xmlns:a16="http://schemas.microsoft.com/office/drawing/2014/main" id="{45EE01B7-C4F4-40C5-B082-5A1B284D8C9C}"/>
              </a:ext>
            </a:extLst>
          </p:cNvPr>
          <p:cNvPicPr>
            <a:picLocks noChangeAspect="1"/>
          </p:cNvPicPr>
          <p:nvPr/>
        </p:nvPicPr>
        <p:blipFill rotWithShape="1">
          <a:blip r:embed="rId2"/>
          <a:srcRect l="27826" t="32511" r="27826" b="37304"/>
          <a:stretch/>
        </p:blipFill>
        <p:spPr>
          <a:xfrm>
            <a:off x="2146852" y="1905000"/>
            <a:ext cx="8146863" cy="2955235"/>
          </a:xfrm>
          <a:prstGeom prst="rect">
            <a:avLst/>
          </a:prstGeom>
        </p:spPr>
      </p:pic>
    </p:spTree>
    <p:extLst>
      <p:ext uri="{BB962C8B-B14F-4D97-AF65-F5344CB8AC3E}">
        <p14:creationId xmlns:p14="http://schemas.microsoft.com/office/powerpoint/2010/main" val="2539663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918E2-C62E-49D5-8580-70E82D7B2AF9}"/>
              </a:ext>
            </a:extLst>
          </p:cNvPr>
          <p:cNvSpPr>
            <a:spLocks noGrp="1"/>
          </p:cNvSpPr>
          <p:nvPr>
            <p:ph type="title"/>
          </p:nvPr>
        </p:nvSpPr>
        <p:spPr/>
        <p:txBody>
          <a:bodyPr/>
          <a:lstStyle/>
          <a:p>
            <a:r>
              <a:rPr lang="en-US" dirty="0" err="1"/>
              <a:t>MongoDb</a:t>
            </a:r>
            <a:endParaRPr lang="en-US" dirty="0"/>
          </a:p>
        </p:txBody>
      </p:sp>
      <p:sp>
        <p:nvSpPr>
          <p:cNvPr id="3" name="Content Placeholder 2">
            <a:extLst>
              <a:ext uri="{FF2B5EF4-FFF2-40B4-BE49-F238E27FC236}">
                <a16:creationId xmlns:a16="http://schemas.microsoft.com/office/drawing/2014/main" id="{C5E7387F-D61C-4891-9FDF-2C2DE829FA14}"/>
              </a:ext>
            </a:extLst>
          </p:cNvPr>
          <p:cNvSpPr>
            <a:spLocks noGrp="1"/>
          </p:cNvSpPr>
          <p:nvPr>
            <p:ph idx="1"/>
          </p:nvPr>
        </p:nvSpPr>
        <p:spPr/>
        <p:txBody>
          <a:bodyPr/>
          <a:lstStyle/>
          <a:p>
            <a:r>
              <a:rPr lang="en-US" dirty="0"/>
              <a:t>Mongo DB is an open source database that uses a document-oriented data model. </a:t>
            </a:r>
          </a:p>
          <a:p>
            <a:r>
              <a:rPr lang="en-US" dirty="0"/>
              <a:t>Mongo DB is one of several database types to arise in the mid-2000s under the NoSQL banner. </a:t>
            </a:r>
          </a:p>
          <a:p>
            <a:r>
              <a:rPr lang="en-US" dirty="0"/>
              <a:t>Instead of using tables and rows as in relational databases, Mongo DB is built on an architecture of collections and documents. Documents comprise sets of key-value pairs and are the basic unit of data in Mongo DB. Collections contain sets of documents and function as the equivalent of relational database tables</a:t>
            </a:r>
          </a:p>
        </p:txBody>
      </p:sp>
    </p:spTree>
    <p:extLst>
      <p:ext uri="{BB962C8B-B14F-4D97-AF65-F5344CB8AC3E}">
        <p14:creationId xmlns:p14="http://schemas.microsoft.com/office/powerpoint/2010/main" val="4110814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9149C-246D-465C-B7F5-CF731846C89C}"/>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51C89762-BEC3-4EB6-BA8A-16EAF31AD74A}"/>
              </a:ext>
            </a:extLst>
          </p:cNvPr>
          <p:cNvSpPr>
            <a:spLocks noGrp="1"/>
          </p:cNvSpPr>
          <p:nvPr>
            <p:ph idx="1"/>
          </p:nvPr>
        </p:nvSpPr>
        <p:spPr/>
        <p:txBody>
          <a:bodyPr>
            <a:normAutofit/>
          </a:bodyPr>
          <a:lstStyle/>
          <a:p>
            <a:r>
              <a:rPr lang="en-US" sz="2400" dirty="0"/>
              <a:t>Scope of the project</a:t>
            </a:r>
          </a:p>
          <a:p>
            <a:pPr marL="1257300" lvl="2" indent="-342900">
              <a:buAutoNum type="arabicPeriod"/>
            </a:pPr>
            <a:r>
              <a:rPr lang="en-US" sz="1800" dirty="0"/>
              <a:t>The previous works have been dealt with using the clustering method to store the data’s. </a:t>
            </a:r>
          </a:p>
          <a:p>
            <a:pPr marL="1257300" lvl="2" indent="-342900">
              <a:buAutoNum type="arabicPeriod"/>
            </a:pPr>
            <a:r>
              <a:rPr lang="en-US" sz="1800" dirty="0"/>
              <a:t>In this project going to use Mongo DB to store the large amount of unstructured data. </a:t>
            </a:r>
          </a:p>
          <a:p>
            <a:pPr marL="1257300" lvl="2" indent="-342900">
              <a:buAutoNum type="arabicPeriod" startAt="3"/>
            </a:pPr>
            <a:r>
              <a:rPr lang="en-US" sz="1800" dirty="0"/>
              <a:t>Mongo DB is very consistent to store the unstructured data using a </a:t>
            </a:r>
            <a:r>
              <a:rPr lang="en-US" sz="1800" dirty="0" err="1"/>
              <a:t>sharding</a:t>
            </a:r>
            <a:r>
              <a:rPr lang="en-US" sz="1800" dirty="0"/>
              <a:t> technology. </a:t>
            </a:r>
          </a:p>
          <a:p>
            <a:pPr marL="1257300" lvl="2" indent="-342900">
              <a:buAutoNum type="arabicPeriod" startAt="3"/>
            </a:pPr>
            <a:r>
              <a:rPr lang="en-US" sz="1800" dirty="0"/>
              <a:t>Security implement using mongo </a:t>
            </a:r>
            <a:r>
              <a:rPr lang="en-US" sz="1800" dirty="0" err="1"/>
              <a:t>db</a:t>
            </a:r>
            <a:endParaRPr lang="en-US" sz="1800" dirty="0"/>
          </a:p>
          <a:p>
            <a:pPr marL="914400" lvl="2" indent="0">
              <a:buNone/>
            </a:pPr>
            <a:r>
              <a:rPr lang="en-US" sz="1800" dirty="0"/>
              <a:t> </a:t>
            </a:r>
          </a:p>
        </p:txBody>
      </p:sp>
    </p:spTree>
    <p:extLst>
      <p:ext uri="{BB962C8B-B14F-4D97-AF65-F5344CB8AC3E}">
        <p14:creationId xmlns:p14="http://schemas.microsoft.com/office/powerpoint/2010/main" val="3424562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371E4-D495-4079-973B-2BF54287FE97}"/>
              </a:ext>
            </a:extLst>
          </p:cNvPr>
          <p:cNvSpPr>
            <a:spLocks noGrp="1"/>
          </p:cNvSpPr>
          <p:nvPr>
            <p:ph type="title"/>
          </p:nvPr>
        </p:nvSpPr>
        <p:spPr/>
        <p:txBody>
          <a:bodyPr/>
          <a:lstStyle/>
          <a:p>
            <a:r>
              <a:rPr lang="en-US" dirty="0"/>
              <a:t>Proposed System </a:t>
            </a:r>
          </a:p>
        </p:txBody>
      </p:sp>
      <p:sp>
        <p:nvSpPr>
          <p:cNvPr id="3" name="Content Placeholder 2">
            <a:extLst>
              <a:ext uri="{FF2B5EF4-FFF2-40B4-BE49-F238E27FC236}">
                <a16:creationId xmlns:a16="http://schemas.microsoft.com/office/drawing/2014/main" id="{FF27930C-B90E-4235-9A81-E05F61A15FC1}"/>
              </a:ext>
            </a:extLst>
          </p:cNvPr>
          <p:cNvSpPr>
            <a:spLocks noGrp="1"/>
          </p:cNvSpPr>
          <p:nvPr>
            <p:ph idx="1"/>
          </p:nvPr>
        </p:nvSpPr>
        <p:spPr/>
        <p:txBody>
          <a:bodyPr>
            <a:normAutofit/>
          </a:bodyPr>
          <a:lstStyle/>
          <a:p>
            <a:r>
              <a:rPr lang="en-US" sz="2800" dirty="0"/>
              <a:t>Objectives </a:t>
            </a:r>
          </a:p>
          <a:p>
            <a:pPr lvl="2"/>
            <a:r>
              <a:rPr lang="en-US" sz="2000" dirty="0"/>
              <a:t> To extract the unstructured data from the source. </a:t>
            </a:r>
          </a:p>
          <a:p>
            <a:pPr lvl="2"/>
            <a:r>
              <a:rPr lang="en-US" sz="2000" dirty="0"/>
              <a:t>To managing the queries to the categorization of the data. </a:t>
            </a:r>
          </a:p>
          <a:p>
            <a:pPr lvl="2"/>
            <a:r>
              <a:rPr lang="en-US" sz="2000" dirty="0"/>
              <a:t>For the data storage first create the shard cluster environment and after that store the large amount of unstructured data into the MongoDB database. </a:t>
            </a:r>
          </a:p>
          <a:p>
            <a:pPr lvl="2"/>
            <a:r>
              <a:rPr lang="en-US" sz="2000" dirty="0"/>
              <a:t>Security based on parse tree</a:t>
            </a:r>
          </a:p>
        </p:txBody>
      </p:sp>
    </p:spTree>
    <p:extLst>
      <p:ext uri="{BB962C8B-B14F-4D97-AF65-F5344CB8AC3E}">
        <p14:creationId xmlns:p14="http://schemas.microsoft.com/office/powerpoint/2010/main" val="1464554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71EE-23FE-4BAC-9374-5631D6D81070}"/>
              </a:ext>
            </a:extLst>
          </p:cNvPr>
          <p:cNvSpPr>
            <a:spLocks noGrp="1"/>
          </p:cNvSpPr>
          <p:nvPr>
            <p:ph type="title"/>
          </p:nvPr>
        </p:nvSpPr>
        <p:spPr/>
        <p:txBody>
          <a:bodyPr/>
          <a:lstStyle/>
          <a:p>
            <a:r>
              <a:rPr lang="en-US" dirty="0"/>
              <a:t>A Parse Tree-Based NoSQL Injection Attacks Detection Mechanism</a:t>
            </a:r>
          </a:p>
        </p:txBody>
      </p:sp>
      <p:sp>
        <p:nvSpPr>
          <p:cNvPr id="3" name="Content Placeholder 2">
            <a:extLst>
              <a:ext uri="{FF2B5EF4-FFF2-40B4-BE49-F238E27FC236}">
                <a16:creationId xmlns:a16="http://schemas.microsoft.com/office/drawing/2014/main" id="{AEE045F2-3DCC-4624-83E5-551FD754C8B0}"/>
              </a:ext>
            </a:extLst>
          </p:cNvPr>
          <p:cNvSpPr>
            <a:spLocks noGrp="1"/>
          </p:cNvSpPr>
          <p:nvPr>
            <p:ph idx="1"/>
          </p:nvPr>
        </p:nvSpPr>
        <p:spPr/>
        <p:txBody>
          <a:bodyPr/>
          <a:lstStyle/>
          <a:p>
            <a:r>
              <a:rPr lang="en-US" dirty="0"/>
              <a:t>In this paper, we based on semantic structure analysis of execution statements to propose a detection approach using parse tree.</a:t>
            </a:r>
          </a:p>
          <a:p>
            <a:r>
              <a:rPr lang="en-US"/>
              <a:t> </a:t>
            </a:r>
            <a:r>
              <a:rPr lang="en-US" dirty="0"/>
              <a:t>Based on this approach, we focus on MongoDB to propose a dynamic NoSQL injection attacks detection mechanism in the web environment called </a:t>
            </a:r>
            <a:r>
              <a:rPr lang="en-US"/>
              <a:t>DND.</a:t>
            </a:r>
          </a:p>
          <a:p>
            <a:r>
              <a:rPr lang="en-US"/>
              <a:t> </a:t>
            </a:r>
            <a:r>
              <a:rPr lang="en-US" dirty="0"/>
              <a:t>It does not require access to or modifying source codes, rewriting source codes with extra libraries, or complex assisted devices. Finally, the experimental results are shown that DND has high accuracy rates, low false positive rates, and low response time. </a:t>
            </a:r>
          </a:p>
        </p:txBody>
      </p:sp>
    </p:spTree>
    <p:extLst>
      <p:ext uri="{BB962C8B-B14F-4D97-AF65-F5344CB8AC3E}">
        <p14:creationId xmlns:p14="http://schemas.microsoft.com/office/powerpoint/2010/main" val="1267583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C6BBDBD3-FC15-498C-B9EA-3627E2F7A237}"/>
              </a:ext>
            </a:extLst>
          </p:cNvPr>
          <p:cNvPicPr>
            <a:picLocks noGrp="1" noChangeAspect="1"/>
          </p:cNvPicPr>
          <p:nvPr>
            <p:ph idx="1"/>
          </p:nvPr>
        </p:nvPicPr>
        <p:blipFill rotWithShape="1">
          <a:blip r:embed="rId2"/>
          <a:srcRect l="23821" t="26657" r="23724" b="13716"/>
          <a:stretch/>
        </p:blipFill>
        <p:spPr>
          <a:xfrm>
            <a:off x="2509099" y="1527436"/>
            <a:ext cx="7584618" cy="4847315"/>
          </a:xfrm>
        </p:spPr>
      </p:pic>
    </p:spTree>
    <p:extLst>
      <p:ext uri="{BB962C8B-B14F-4D97-AF65-F5344CB8AC3E}">
        <p14:creationId xmlns:p14="http://schemas.microsoft.com/office/powerpoint/2010/main" val="3264731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2275E63-B79A-4A53-B61A-DCCD932C86D2}"/>
              </a:ext>
            </a:extLst>
          </p:cNvPr>
          <p:cNvPicPr>
            <a:picLocks noGrp="1" noChangeAspect="1"/>
          </p:cNvPicPr>
          <p:nvPr>
            <p:ph idx="1"/>
          </p:nvPr>
        </p:nvPicPr>
        <p:blipFill rotWithShape="1">
          <a:blip r:embed="rId2"/>
          <a:srcRect l="13566" t="14029" r="15639" b="30903"/>
          <a:stretch/>
        </p:blipFill>
        <p:spPr>
          <a:xfrm>
            <a:off x="2341728" y="1650236"/>
            <a:ext cx="9271081" cy="4054483"/>
          </a:xfrm>
        </p:spPr>
      </p:pic>
    </p:spTree>
    <p:extLst>
      <p:ext uri="{BB962C8B-B14F-4D97-AF65-F5344CB8AC3E}">
        <p14:creationId xmlns:p14="http://schemas.microsoft.com/office/powerpoint/2010/main" val="400263567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154</TotalTime>
  <Words>499</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Framework for bigdata storage and security using MongoDb</vt:lpstr>
      <vt:lpstr> UNSTRUCTURED DATA in bigdata</vt:lpstr>
      <vt:lpstr>Structured vs Unstructured data </vt:lpstr>
      <vt:lpstr>MongoDb</vt:lpstr>
      <vt:lpstr>Proposed System</vt:lpstr>
      <vt:lpstr>Proposed System </vt:lpstr>
      <vt:lpstr>A Parse Tree-Based NoSQL Injection Attacks Detection Mechanism</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8</cp:revision>
  <dcterms:created xsi:type="dcterms:W3CDTF">2019-02-06T16:20:26Z</dcterms:created>
  <dcterms:modified xsi:type="dcterms:W3CDTF">2019-02-25T04:35:30Z</dcterms:modified>
</cp:coreProperties>
</file>