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86" r:id="rId3"/>
    <p:sldId id="257" r:id="rId4"/>
    <p:sldId id="258" r:id="rId5"/>
    <p:sldId id="259" r:id="rId6"/>
    <p:sldId id="261" r:id="rId7"/>
    <p:sldId id="262" r:id="rId8"/>
    <p:sldId id="287" r:id="rId9"/>
    <p:sldId id="269" r:id="rId10"/>
    <p:sldId id="270" r:id="rId11"/>
    <p:sldId id="282" r:id="rId12"/>
    <p:sldId id="283" r:id="rId13"/>
    <p:sldId id="297" r:id="rId14"/>
    <p:sldId id="298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1" d="100"/>
          <a:sy n="71" d="100"/>
        </p:scale>
        <p:origin x="6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2617-2896-49F5-99E1-287A8DE7059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F1BA-BD2D-4232-9428-7C6A00F60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2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F1BA-BD2D-4232-9428-7C6A00F60BF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4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9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02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35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3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6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4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6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9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41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CED216-14C4-437D-B7BA-261A595A03F7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3676-5446-442C-AAEA-BAF380E1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9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16/j.aeue.2017.05.02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3600" dirty="0" smtClean="0">
                <a:latin typeface="+mn-lt"/>
              </a:rPr>
              <a:t>MULTIPLE WATERMARKING TECHNIQUE FOR SECURING SOCIAL NETWORK CONTENTS</a:t>
            </a:r>
            <a:r>
              <a:rPr lang="en-IN" sz="3600" dirty="0" smtClean="0"/>
              <a:t>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001525"/>
            <a:ext cx="2736304" cy="105767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IN" sz="2900" b="1" dirty="0">
                <a:solidFill>
                  <a:schemeClr val="tx1"/>
                </a:solidFill>
              </a:rPr>
              <a:t>Submitted by,</a:t>
            </a:r>
          </a:p>
          <a:p>
            <a:pPr algn="r"/>
            <a:r>
              <a:rPr lang="en-IN" sz="2600" b="1" dirty="0" smtClean="0">
                <a:solidFill>
                  <a:schemeClr val="tx1"/>
                </a:solidFill>
              </a:rPr>
              <a:t>JULIE.T</a:t>
            </a:r>
            <a:r>
              <a:rPr lang="en-IN" sz="2900" b="1" dirty="0" smtClean="0">
                <a:solidFill>
                  <a:schemeClr val="tx1"/>
                </a:solidFill>
              </a:rPr>
              <a:t> ALEX</a:t>
            </a:r>
          </a:p>
          <a:p>
            <a:pPr algn="r"/>
            <a:r>
              <a:rPr lang="en-IN" sz="2900" b="1" dirty="0" smtClean="0">
                <a:solidFill>
                  <a:schemeClr val="tx1"/>
                </a:solidFill>
              </a:rPr>
              <a:t>ROLLNO :11</a:t>
            </a:r>
            <a:endParaRPr lang="en-IN" sz="29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01317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/>
              <a:t>Guided </a:t>
            </a:r>
            <a:r>
              <a:rPr lang="en-IN" sz="1600" b="1" dirty="0"/>
              <a:t>By,</a:t>
            </a:r>
          </a:p>
          <a:p>
            <a:pPr algn="r"/>
            <a:r>
              <a:rPr lang="en-IN" sz="1600" b="1" dirty="0" err="1"/>
              <a:t>Rahulnath</a:t>
            </a:r>
            <a:r>
              <a:rPr lang="en-IN" sz="1600" b="1" dirty="0"/>
              <a:t> H A</a:t>
            </a:r>
          </a:p>
          <a:p>
            <a:pPr algn="r"/>
            <a:r>
              <a:rPr lang="en-IN" sz="1600" b="1" dirty="0"/>
              <a:t>Assistant Professor</a:t>
            </a:r>
          </a:p>
          <a:p>
            <a:pPr algn="r"/>
            <a:r>
              <a:rPr lang="en-IN" sz="1600" b="1" dirty="0" err="1"/>
              <a:t>Dept.of</a:t>
            </a:r>
            <a:r>
              <a:rPr lang="en-IN" sz="1600" b="1" dirty="0"/>
              <a:t> </a:t>
            </a:r>
            <a:r>
              <a:rPr lang="en-IN" sz="1600" b="1" dirty="0" smtClean="0"/>
              <a:t>.MCA</a:t>
            </a:r>
            <a:endParaRPr lang="en-IN" sz="1600" b="1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49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4" y="2852936"/>
            <a:ext cx="3909373" cy="2197077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Provides the extra level of security and reduce storage/bandwidth requirements.</a:t>
            </a:r>
          </a:p>
          <a:p>
            <a:pPr>
              <a:lnSpc>
                <a:spcPct val="150000"/>
              </a:lnSpc>
            </a:pPr>
            <a:r>
              <a:rPr lang="en-IN" dirty="0"/>
              <a:t>Addresses the issue of channel noise distortions leading to faulty watermark in different applications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1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err="1"/>
              <a:t>A.K.Singh,et</a:t>
            </a:r>
            <a:r>
              <a:rPr lang="en-IN" sz="2000" dirty="0"/>
              <a:t> al., Multiple watermarking technique for securing online social network contents using Back Propagation Neural Network, Future Generation Computer Systems(2016),http://dx.doi.org/10.1016/j.Future.2016.11.023.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Q. Su, B. Chen, A novel blind </a:t>
            </a:r>
            <a:r>
              <a:rPr lang="en-IN" sz="2000" dirty="0" err="1" smtClean="0"/>
              <a:t>color</a:t>
            </a:r>
            <a:r>
              <a:rPr lang="en-IN" sz="2000" dirty="0" smtClean="0"/>
              <a:t> image watermarking using upper </a:t>
            </a:r>
            <a:r>
              <a:rPr lang="en-IN" sz="2000" dirty="0" err="1" smtClean="0"/>
              <a:t>Hessenberg</a:t>
            </a:r>
            <a:r>
              <a:rPr lang="en-IN" sz="2000" dirty="0" smtClean="0"/>
              <a:t> matrix, International Journal of Electronics and Communications (2017), </a:t>
            </a:r>
            <a:r>
              <a:rPr lang="en-IN" sz="2000" dirty="0" err="1" smtClean="0"/>
              <a:t>doi</a:t>
            </a:r>
            <a:r>
              <a:rPr lang="en-IN" sz="2000" dirty="0" smtClean="0"/>
              <a:t>: </a:t>
            </a:r>
            <a:r>
              <a:rPr lang="en-IN" sz="2000" dirty="0" smtClean="0">
                <a:hlinkClick r:id="rId2"/>
              </a:rPr>
              <a:t>http://dx.doi.org/10.1016/j.aeue.2017.05.025</a:t>
            </a: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S. </a:t>
            </a:r>
            <a:r>
              <a:rPr lang="en-IN" sz="2000" dirty="0" err="1" smtClean="0"/>
              <a:t>Iftikhar</a:t>
            </a:r>
            <a:r>
              <a:rPr lang="en-IN" sz="2000" dirty="0" smtClean="0"/>
              <a:t>, M. Kamran, E.U. </a:t>
            </a:r>
            <a:r>
              <a:rPr lang="en-IN" sz="2000" dirty="0" err="1" smtClean="0"/>
              <a:t>Munir</a:t>
            </a:r>
            <a:r>
              <a:rPr lang="en-IN" sz="2000" dirty="0" smtClean="0"/>
              <a:t>, S.U. Khan, A reversible watermarking technique for social network data sets for enabling data trust in cyber, physical, and social computing, IEEE Syst. J. (2015)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75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en-IN" dirty="0" smtClean="0"/>
              <a:t> </a:t>
            </a:r>
            <a:r>
              <a:rPr lang="en-IN" dirty="0"/>
              <a:t>Y. Xing, J. Tan, A </a:t>
            </a:r>
            <a:r>
              <a:rPr lang="en-IN" dirty="0" err="1"/>
              <a:t>color</a:t>
            </a:r>
            <a:r>
              <a:rPr lang="en-IN" dirty="0"/>
              <a:t> image watermarking scheme resistant </a:t>
            </a:r>
            <a:r>
              <a:rPr lang="en-IN" dirty="0" smtClean="0"/>
              <a:t>against geometrical </a:t>
            </a:r>
            <a:r>
              <a:rPr lang="en-IN" dirty="0"/>
              <a:t>attacks, </a:t>
            </a:r>
            <a:r>
              <a:rPr lang="en-IN" dirty="0" err="1"/>
              <a:t>Radioengineering</a:t>
            </a:r>
            <a:r>
              <a:rPr lang="en-IN" dirty="0"/>
              <a:t> 19 (1) (2010) </a:t>
            </a:r>
            <a:r>
              <a:rPr lang="en-IN" dirty="0" smtClean="0"/>
              <a:t>62–67.</a:t>
            </a:r>
          </a:p>
          <a:p>
            <a:pPr marL="571500" indent="-457200">
              <a:buFont typeface="+mj-lt"/>
              <a:buAutoNum type="arabicPeriod" startAt="4"/>
            </a:pPr>
            <a:r>
              <a:rPr lang="en-IN" dirty="0" smtClean="0"/>
              <a:t>A</a:t>
            </a:r>
            <a:r>
              <a:rPr lang="en-IN" dirty="0"/>
              <a:t>. </a:t>
            </a:r>
            <a:r>
              <a:rPr lang="en-IN" dirty="0" err="1"/>
              <a:t>Ghafoor</a:t>
            </a:r>
            <a:r>
              <a:rPr lang="en-IN" dirty="0"/>
              <a:t>, M. Imran, A non-blind </a:t>
            </a:r>
            <a:r>
              <a:rPr lang="en-IN" dirty="0" err="1"/>
              <a:t>color</a:t>
            </a:r>
            <a:r>
              <a:rPr lang="en-IN" dirty="0"/>
              <a:t> image watermarking scheme </a:t>
            </a:r>
            <a:r>
              <a:rPr lang="en-IN" dirty="0" err="1" smtClean="0"/>
              <a:t>resistent</a:t>
            </a:r>
            <a:r>
              <a:rPr lang="en-IN" dirty="0"/>
              <a:t> </a:t>
            </a:r>
            <a:r>
              <a:rPr lang="en-IN" dirty="0" smtClean="0"/>
              <a:t>against </a:t>
            </a:r>
            <a:r>
              <a:rPr lang="en-IN" dirty="0"/>
              <a:t>geometric attacks, </a:t>
            </a:r>
            <a:r>
              <a:rPr lang="en-IN" dirty="0" err="1"/>
              <a:t>Radioengineering</a:t>
            </a:r>
            <a:r>
              <a:rPr lang="en-IN" dirty="0"/>
              <a:t> 21 (4) (2012) </a:t>
            </a:r>
            <a:r>
              <a:rPr lang="en-IN" dirty="0" smtClean="0"/>
              <a:t>1246–1251.</a:t>
            </a:r>
          </a:p>
          <a:p>
            <a:pPr marL="571500" indent="-457200">
              <a:buFont typeface="+mj-lt"/>
              <a:buAutoNum type="arabicPeriod" startAt="4"/>
            </a:pPr>
            <a:r>
              <a:rPr lang="en-IN" dirty="0" smtClean="0"/>
              <a:t> </a:t>
            </a:r>
            <a:r>
              <a:rPr lang="en-IN" dirty="0"/>
              <a:t>V. </a:t>
            </a:r>
            <a:r>
              <a:rPr lang="en-IN" dirty="0" err="1"/>
              <a:t>Santhi</a:t>
            </a:r>
            <a:r>
              <a:rPr lang="en-IN" dirty="0"/>
              <a:t>, A. </a:t>
            </a:r>
            <a:r>
              <a:rPr lang="en-IN" dirty="0" err="1"/>
              <a:t>Thangavelu</a:t>
            </a:r>
            <a:r>
              <a:rPr lang="en-IN" dirty="0"/>
              <a:t>, DC coefficients based watermarking technique </a:t>
            </a:r>
            <a:r>
              <a:rPr lang="en-IN" dirty="0" smtClean="0"/>
              <a:t>for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/>
              <a:t>images using singular value decomposition, Int. J. </a:t>
            </a:r>
            <a:r>
              <a:rPr lang="en-IN" dirty="0" err="1"/>
              <a:t>Comput</a:t>
            </a:r>
            <a:r>
              <a:rPr lang="en-IN" dirty="0"/>
              <a:t>. </a:t>
            </a:r>
            <a:r>
              <a:rPr lang="en-IN" dirty="0" err="1"/>
              <a:t>Electr</a:t>
            </a:r>
            <a:r>
              <a:rPr lang="en-IN" dirty="0"/>
              <a:t>. Eng. </a:t>
            </a:r>
            <a:r>
              <a:rPr lang="en-IN" dirty="0" smtClean="0"/>
              <a:t>3(1</a:t>
            </a:r>
            <a:r>
              <a:rPr lang="en-IN" dirty="0"/>
              <a:t>) (2011) 8–16</a:t>
            </a:r>
            <a:r>
              <a:rPr lang="en-IN" dirty="0" smtClean="0"/>
              <a:t>.</a:t>
            </a:r>
          </a:p>
          <a:p>
            <a:pPr marL="571500" indent="-457200">
              <a:buFont typeface="+mj-lt"/>
              <a:buAutoNum type="arabicPeriod" startAt="4"/>
            </a:pPr>
            <a:r>
              <a:rPr lang="en-IN" dirty="0" smtClean="0"/>
              <a:t> </a:t>
            </a:r>
            <a:r>
              <a:rPr lang="en-IN" dirty="0"/>
              <a:t>M. Zhao, Y. Dang, </a:t>
            </a:r>
            <a:r>
              <a:rPr lang="en-IN" dirty="0" err="1"/>
              <a:t>Color</a:t>
            </a:r>
            <a:r>
              <a:rPr lang="en-IN" dirty="0"/>
              <a:t> image copyright protection digital </a:t>
            </a:r>
            <a:r>
              <a:rPr lang="en-IN" dirty="0" smtClean="0"/>
              <a:t>watermarking algorithm </a:t>
            </a:r>
            <a:r>
              <a:rPr lang="en-IN" dirty="0"/>
              <a:t>based on DWT &amp; DCT, in: 4th International Conference on </a:t>
            </a:r>
            <a:r>
              <a:rPr lang="en-IN" dirty="0" smtClean="0"/>
              <a:t>Wireless Communications</a:t>
            </a:r>
            <a:r>
              <a:rPr lang="en-IN" dirty="0"/>
              <a:t>, Networking and Mobile Computing, Dalian, 12-14 Oct. </a:t>
            </a:r>
            <a:r>
              <a:rPr lang="en-IN" dirty="0" smtClean="0"/>
              <a:t>2008,pp</a:t>
            </a:r>
            <a:r>
              <a:rPr lang="en-IN" dirty="0"/>
              <a:t>. 1–4.</a:t>
            </a:r>
          </a:p>
        </p:txBody>
      </p:sp>
    </p:spTree>
    <p:extLst>
      <p:ext uri="{BB962C8B-B14F-4D97-AF65-F5344CB8AC3E}">
        <p14:creationId xmlns:p14="http://schemas.microsoft.com/office/powerpoint/2010/main" val="89027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8"/>
            </a:pPr>
            <a:r>
              <a:rPr lang="en-IN" dirty="0"/>
              <a:t>M.C. </a:t>
            </a:r>
            <a:r>
              <a:rPr lang="en-IN" dirty="0" err="1"/>
              <a:t>Wolak</a:t>
            </a:r>
            <a:r>
              <a:rPr lang="en-IN" dirty="0"/>
              <a:t>, Digital watermarking, Preliminary Proposal, Nova </a:t>
            </a:r>
            <a:r>
              <a:rPr lang="en-IN" dirty="0" err="1" smtClean="0"/>
              <a:t>Southeastern</a:t>
            </a:r>
            <a:r>
              <a:rPr lang="en-IN" dirty="0"/>
              <a:t> </a:t>
            </a:r>
            <a:r>
              <a:rPr lang="en-IN" dirty="0" smtClean="0"/>
              <a:t>University</a:t>
            </a:r>
            <a:r>
              <a:rPr lang="en-IN" dirty="0"/>
              <a:t>, United States, </a:t>
            </a:r>
            <a:r>
              <a:rPr lang="en-IN" dirty="0" smtClean="0"/>
              <a:t>2000.N</a:t>
            </a:r>
            <a:r>
              <a:rPr lang="en-IN" dirty="0"/>
              <a:t>. </a:t>
            </a:r>
            <a:endParaRPr lang="en-IN" dirty="0" smtClean="0"/>
          </a:p>
          <a:p>
            <a:pPr marL="571500" indent="-457200">
              <a:buFont typeface="+mj-lt"/>
              <a:buAutoNum type="arabicPeriod" startAt="8"/>
            </a:pPr>
            <a:r>
              <a:rPr lang="en-IN" dirty="0" err="1" smtClean="0"/>
              <a:t>Nikolaidis</a:t>
            </a:r>
            <a:r>
              <a:rPr lang="en-IN" dirty="0"/>
              <a:t>, I. Pitas, Digital image watermarking: An overview, in: </a:t>
            </a:r>
            <a:r>
              <a:rPr lang="en-IN" dirty="0" smtClean="0"/>
              <a:t>IEEE International </a:t>
            </a:r>
            <a:r>
              <a:rPr lang="en-IN" dirty="0"/>
              <a:t>Conference on Multimedia Computing and Systems, </a:t>
            </a:r>
            <a:r>
              <a:rPr lang="en-IN" dirty="0" smtClean="0"/>
              <a:t>Florence, </a:t>
            </a:r>
            <a:r>
              <a:rPr lang="nl-NL" dirty="0" smtClean="0"/>
              <a:t>Italy</a:t>
            </a:r>
            <a:r>
              <a:rPr lang="nl-NL" dirty="0"/>
              <a:t>, Vol. 1, 1999, pp. 1–6.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84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IN" dirty="0" smtClean="0"/>
          </a:p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endParaRPr lang="en-IN" dirty="0" smtClean="0"/>
          </a:p>
          <a:p>
            <a:pPr marL="114300" indent="0" algn="ctr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IN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188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INTRODUCTON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METHODOLOGY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process</a:t>
            </a:r>
            <a:endParaRPr lang="en-IN" dirty="0" smtClean="0"/>
          </a:p>
          <a:p>
            <a:pPr lvl="2">
              <a:lnSpc>
                <a:spcPct val="150000"/>
              </a:lnSpc>
            </a:pPr>
            <a:r>
              <a:rPr lang="en-IN" dirty="0" smtClean="0"/>
              <a:t>Work completed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PROPOSED SYSTEM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CONCLUSION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INTRODUCTION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 volume of multimedia documents/contents are transmitted online.</a:t>
            </a:r>
          </a:p>
          <a:p>
            <a:endParaRPr lang="en-IN" dirty="0"/>
          </a:p>
          <a:p>
            <a:r>
              <a:rPr lang="en-IN" dirty="0"/>
              <a:t>Often open access is available.</a:t>
            </a:r>
          </a:p>
          <a:p>
            <a:endParaRPr lang="en-IN" dirty="0"/>
          </a:p>
          <a:p>
            <a:r>
              <a:rPr lang="en-IN" dirty="0"/>
              <a:t>Prone to copyright violation, authenticity, confidentiality and ownership identity theft.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8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u="sng" dirty="0"/>
              <a:t>Digital Watermarking</a:t>
            </a:r>
          </a:p>
          <a:p>
            <a:pPr marL="0" indent="0" algn="ctr">
              <a:buNone/>
            </a:pPr>
            <a:endParaRPr lang="en-US" altLang="zh-CN" sz="2000" i="1" dirty="0"/>
          </a:p>
          <a:p>
            <a:pPr marL="0" indent="0" algn="ctr">
              <a:buNone/>
            </a:pPr>
            <a:r>
              <a:rPr lang="en-US" altLang="zh-CN" sz="2000" i="1" dirty="0"/>
              <a:t>“It is the act of hiding a message related to a digital signal (i.e. an image, song, video) within the signal itself.”</a:t>
            </a:r>
          </a:p>
          <a:p>
            <a:pPr marL="0" indent="0" algn="ctr"/>
            <a:endParaRPr lang="en-US" altLang="zh-CN" sz="2000" dirty="0"/>
          </a:p>
          <a:p>
            <a:pPr algn="ctr"/>
            <a:endParaRPr lang="en-IN" dirty="0"/>
          </a:p>
        </p:txBody>
      </p:sp>
      <p:pic>
        <p:nvPicPr>
          <p:cNvPr id="4" name="Picture 5124" descr="digital_watermark_text_drawn_on_phot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4005064"/>
            <a:ext cx="4579392" cy="2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major benchmark parameters of a digital watermark are</a:t>
            </a: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en-IN" sz="2200" dirty="0"/>
              <a:t>Imperceptibility</a:t>
            </a: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en-IN" sz="2200" dirty="0"/>
              <a:t> robustness</a:t>
            </a: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en-IN" sz="2200" dirty="0"/>
              <a:t>data payload </a:t>
            </a: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lang="en-IN" sz="2200" dirty="0"/>
              <a:t>computational complexity</a:t>
            </a:r>
          </a:p>
          <a:p>
            <a:r>
              <a:rPr lang="en-IN" dirty="0"/>
              <a:t>Image watermarking is a value added/security tool for hiding digital information into multimedia documents.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hidden watermark can be later extracted or detected.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METHODOLOGY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Multiple watermarking method 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Embeds two watermarks in the form of image and text simultaneously.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Improves performance and enhances the security.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0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Host image is initially decomposed to third level DWT.</a:t>
            </a:r>
          </a:p>
          <a:p>
            <a:endParaRPr lang="en-IN" sz="2400" dirty="0"/>
          </a:p>
          <a:p>
            <a:r>
              <a:rPr lang="en-IN" sz="2400" dirty="0"/>
              <a:t>Text watermark is embedded to low frequency band (LL3) at the third level.</a:t>
            </a:r>
          </a:p>
          <a:p>
            <a:endParaRPr lang="en-IN" sz="2400" dirty="0"/>
          </a:p>
          <a:p>
            <a:r>
              <a:rPr lang="en-IN" sz="2400" dirty="0"/>
              <a:t>Image watermark  is embedded to vertical frequency band (LH2) at second level DWT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Find the DCT of the watermark image.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0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95" y="2492896"/>
            <a:ext cx="3547809" cy="3101143"/>
          </a:xfrm>
        </p:spPr>
      </p:pic>
    </p:spTree>
    <p:extLst>
      <p:ext uri="{BB962C8B-B14F-4D97-AF65-F5344CB8AC3E}">
        <p14:creationId xmlns:p14="http://schemas.microsoft.com/office/powerpoint/2010/main" val="40368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Work completed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3231115"/>
            <a:ext cx="3298825" cy="1854683"/>
          </a:xfr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3229102"/>
            <a:ext cx="3298825" cy="1853947"/>
          </a:xfrm>
        </p:spPr>
      </p:pic>
    </p:spTree>
    <p:extLst>
      <p:ext uri="{BB962C8B-B14F-4D97-AF65-F5344CB8AC3E}">
        <p14:creationId xmlns:p14="http://schemas.microsoft.com/office/powerpoint/2010/main" val="14766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2731</TotalTime>
  <Words>554</Words>
  <Application>Microsoft Office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Wingdings 3</vt:lpstr>
      <vt:lpstr>Ion</vt:lpstr>
      <vt:lpstr>MULTIPLE WATERMARKING TECHNIQUE FOR SECURING SOCIAL NETWORK CONTENTS.</vt:lpstr>
      <vt:lpstr>CONTENTS</vt:lpstr>
      <vt:lpstr>INTRODUCTION</vt:lpstr>
      <vt:lpstr>PowerPoint Presentation</vt:lpstr>
      <vt:lpstr>PowerPoint Presentation</vt:lpstr>
      <vt:lpstr>METHODOLOGY</vt:lpstr>
      <vt:lpstr>Cont…</vt:lpstr>
      <vt:lpstr>PowerPoint Presentation</vt:lpstr>
      <vt:lpstr>Work completed</vt:lpstr>
      <vt:lpstr>PowerPoint Presentation</vt:lpstr>
      <vt:lpstr>CONCLUSION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Balachandran</dc:creator>
  <cp:lastModifiedBy>User</cp:lastModifiedBy>
  <cp:revision>53</cp:revision>
  <dcterms:created xsi:type="dcterms:W3CDTF">2018-02-18T16:21:42Z</dcterms:created>
  <dcterms:modified xsi:type="dcterms:W3CDTF">2019-03-18T10:04:16Z</dcterms:modified>
</cp:coreProperties>
</file>