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1" r:id="rId4"/>
    <p:sldId id="263" r:id="rId5"/>
    <p:sldId id="262" r:id="rId6"/>
    <p:sldId id="264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97727-1417-4B44-AC58-EA0336F8FCFD}">
          <p14:sldIdLst>
            <p14:sldId id="256"/>
            <p14:sldId id="258"/>
            <p14:sldId id="261"/>
            <p14:sldId id="263"/>
            <p14:sldId id="262"/>
            <p14:sldId id="264"/>
            <p14:sldId id="266"/>
            <p14:sldId id="267"/>
            <p14:sldId id="268"/>
          </p14:sldIdLst>
        </p14:section>
        <p14:section name="Untitled Section" id="{BDB39960-70DF-4FFC-8D5A-BBAAAA9FEDE6}">
          <p14:sldIdLst/>
        </p14:section>
        <p14:section name="Untitled Section" id="{D6CE64B2-B027-4840-A81A-9CB5563CDACD}">
          <p14:sldIdLst/>
        </p14:section>
        <p14:section name="Untitled Section" id="{94D2D818-8501-41E7-83CE-E47871B4F03D}">
          <p14:sldIdLst/>
        </p14:section>
        <p14:section name="Untitled Section" id="{A681F51E-D171-4D78-9F48-52A5AB72FFC7}">
          <p14:sldIdLst/>
        </p14:section>
        <p14:section name="Untitled Section" id="{574186AE-8041-4178-B980-6726E31276F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7" d="100"/>
          <a:sy n="77" d="100"/>
        </p:scale>
        <p:origin x="-116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BE882-49CD-4116-ABB3-E0ADB66402B3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B604-DDD6-4631-BC1E-633B0D18D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712C-FDA0-4FFD-867D-FBD0833E4296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DF5B-62A9-4834-A348-CEC537386F95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D91-9E86-45B9-A40C-32CD5AD0DA21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D642-67B5-44F5-9308-20B6DECDBB63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4380-AC2A-4DB8-80DF-7A5E84AEBEB1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B51-732C-42AC-9C44-9E20235E2A54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AB9F-061A-4A30-8B16-A336EF5A5873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4607-17BE-4361-83A4-8863D9F38C4A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D3CB-EA2E-421E-BEF4-EAAF4DA4361A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10F0-3D0A-41CE-950D-49C13E36E1F8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8497-B1B3-44E1-8D22-23C56C253B74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7699-D6A4-4821-94B0-89A576CFED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458200" cy="2305050"/>
          </a:xfrm>
        </p:spPr>
        <p:txBody>
          <a:bodyPr>
            <a:normAutofit fontScale="90000"/>
          </a:bodyPr>
          <a:lstStyle/>
          <a:p>
            <a:r>
              <a:rPr lang="en-US" dirty="0"/>
              <a:t>Unauthorized Access Point Detection Using Machine</a:t>
            </a:r>
            <a:br>
              <a:rPr lang="en-US" dirty="0"/>
            </a:br>
            <a:r>
              <a:rPr lang="en-US" dirty="0"/>
              <a:t>Learning Algorithms for Information Protection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962400"/>
            <a:ext cx="31242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RESHMA CHARLY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MCA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TKMCE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3886200"/>
            <a:ext cx="110799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Georgia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•    With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the frequent use of Wi-Fi and hotspots that</a:t>
            </a:r>
          </a:p>
          <a:p>
            <a:pPr marL="0" indent="0">
              <a:buNone/>
            </a:pP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       provide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a wireless Internet environment, awareness and threats to</a:t>
            </a:r>
          </a:p>
          <a:p>
            <a:pPr marL="0" indent="0">
              <a:buNone/>
            </a:pP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       wireless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AP (Access Point) security are steadily increasing.</a:t>
            </a:r>
            <a:endParaRPr lang="en-US" sz="2000" dirty="0" smtClean="0">
              <a:latin typeface="Georgia" pitchFamily="18" charset="0"/>
              <a:cs typeface="Times New Roman" pitchFamily="18" charset="0"/>
            </a:endParaRPr>
          </a:p>
          <a:p>
            <a:endParaRPr lang="en-US" sz="2000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when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using unauthorized APs </a:t>
            </a: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there is a high possibility of being </a:t>
            </a: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subjected to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various viruses and hacking attacks.</a:t>
            </a:r>
            <a:endParaRPr lang="en-US" sz="2000" dirty="0" smtClean="0">
              <a:latin typeface="Georgia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Georgia" pitchFamily="18" charset="0"/>
                <a:cs typeface="Times New Roman" pitchFamily="18" charset="0"/>
              </a:rPr>
              <a:t>It is necessary to </a:t>
            </a: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detect unauthorized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Aps for protection of information.</a:t>
            </a:r>
            <a:endParaRPr lang="en-US" sz="2000" dirty="0" smtClean="0">
              <a:latin typeface="Georgia" pitchFamily="18" charset="0"/>
              <a:cs typeface="Times New Roman" pitchFamily="18" charset="0"/>
            </a:endParaRPr>
          </a:p>
          <a:p>
            <a:endParaRPr lang="en-US" sz="2000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Georgia" pitchFamily="18" charset="0"/>
                <a:cs typeface="Times New Roman" pitchFamily="18" charset="0"/>
              </a:rPr>
              <a:t>due to various smart devices, the existence </a:t>
            </a: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of unauthorized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AP has become unavoidable. Usage is </a:t>
            </a: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also irrelevant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, because there are no regulations or provisions </a:t>
            </a: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relating to </a:t>
            </a:r>
            <a:r>
              <a:rPr lang="en-US" sz="2000" dirty="0">
                <a:latin typeface="Georgia" pitchFamily="18" charset="0"/>
                <a:cs typeface="Times New Roman" pitchFamily="18" charset="0"/>
              </a:rPr>
              <a:t>unauthorized </a:t>
            </a:r>
            <a:r>
              <a:rPr lang="en-US" sz="2000" dirty="0" smtClean="0">
                <a:latin typeface="Georgia" pitchFamily="18" charset="0"/>
                <a:cs typeface="Times New Roman" pitchFamily="18" charset="0"/>
              </a:rPr>
              <a:t>APs.</a:t>
            </a:r>
            <a:endParaRPr lang="en-US" sz="2000" dirty="0" smtClean="0">
              <a:latin typeface="Georgia" pitchFamily="18" charset="0"/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Georgia" pitchFamily="18" charset="0"/>
              </a:rPr>
              <a:t>EXISTING METHODS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Georgia" pitchFamily="18" charset="0"/>
              </a:rPr>
              <a:t>Algorithm </a:t>
            </a:r>
            <a:r>
              <a:rPr lang="en-US" sz="2000" dirty="0">
                <a:latin typeface="Georgia" pitchFamily="18" charset="0"/>
              </a:rPr>
              <a:t>studies related to unauthorized AP detection </a:t>
            </a:r>
            <a:r>
              <a:rPr lang="en-US" sz="2000" dirty="0" smtClean="0">
                <a:latin typeface="Georgia" pitchFamily="18" charset="0"/>
              </a:rPr>
              <a:t>have existed.</a:t>
            </a:r>
          </a:p>
          <a:p>
            <a:pPr marL="0" indent="0">
              <a:buNone/>
            </a:pPr>
            <a:r>
              <a:rPr lang="en-US" sz="2000" dirty="0" smtClean="0">
                <a:latin typeface="Georgia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Georgia" pitchFamily="18" charset="0"/>
              </a:rPr>
              <a:t> </a:t>
            </a:r>
            <a:r>
              <a:rPr lang="en-US" sz="2000" dirty="0">
                <a:latin typeface="Georgia" pitchFamily="18" charset="0"/>
              </a:rPr>
              <a:t>Research aims to create a separate algorithm and use </a:t>
            </a:r>
            <a:r>
              <a:rPr lang="en-US" sz="2000" dirty="0" smtClean="0">
                <a:latin typeface="Georgia" pitchFamily="18" charset="0"/>
              </a:rPr>
              <a:t>it to </a:t>
            </a:r>
            <a:r>
              <a:rPr lang="en-US" sz="2000" dirty="0">
                <a:latin typeface="Georgia" pitchFamily="18" charset="0"/>
              </a:rPr>
              <a:t>identify malicious wireless </a:t>
            </a:r>
            <a:r>
              <a:rPr lang="en-US" sz="2000" dirty="0" smtClean="0">
                <a:latin typeface="Georgia" pitchFamily="18" charset="0"/>
              </a:rPr>
              <a:t>networks.</a:t>
            </a:r>
            <a:endParaRPr lang="en-US" sz="2000" dirty="0" smtClean="0">
              <a:latin typeface="Georgia" pitchFamily="18" charset="0"/>
            </a:endParaRPr>
          </a:p>
          <a:p>
            <a:endParaRPr lang="en-US" sz="2000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Georgia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 smtClean="0">
                <a:latin typeface="Georgia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Georgia" pitchFamily="18" charset="0"/>
                <a:cs typeface="Times New Roman" pitchFamily="18" charset="0"/>
              </a:rPr>
            </a:br>
            <a:r>
              <a:rPr lang="en-US" sz="2700" b="1" dirty="0">
                <a:latin typeface="Georgia" pitchFamily="18" charset="0"/>
                <a:cs typeface="Times New Roman" pitchFamily="18" charset="0"/>
              </a:rPr>
              <a:t/>
            </a:r>
            <a:br>
              <a:rPr lang="en-US" sz="2700" b="1" dirty="0">
                <a:latin typeface="Georgia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Georgia" pitchFamily="18" charset="0"/>
                <a:cs typeface="Times New Roman" pitchFamily="18" charset="0"/>
              </a:rPr>
              <a:t>PROPOSED METHOD </a:t>
            </a:r>
            <a:r>
              <a:rPr lang="en-US" b="1" dirty="0" smtClean="0">
                <a:solidFill>
                  <a:srgbClr val="FF5898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5898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Here we </a:t>
            </a:r>
            <a:r>
              <a:rPr lang="en-US" dirty="0"/>
              <a:t>applied 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machine-learning Algorithms </a:t>
            </a:r>
            <a:r>
              <a:rPr lang="en-US" dirty="0"/>
              <a:t>such as </a:t>
            </a:r>
            <a:r>
              <a:rPr lang="en-US" dirty="0" smtClean="0"/>
              <a:t>SVM </a:t>
            </a:r>
            <a:r>
              <a:rPr lang="en-US" dirty="0"/>
              <a:t>(</a:t>
            </a:r>
            <a:r>
              <a:rPr lang="en-US" dirty="0" smtClean="0"/>
              <a:t>Support Vector Machine</a:t>
            </a:r>
            <a:r>
              <a:rPr lang="en-US" dirty="0"/>
              <a:t>), C4.5, KNN (K Nearest Neighbors), and </a:t>
            </a:r>
            <a:r>
              <a:rPr lang="en-US" dirty="0" smtClean="0"/>
              <a:t>MLP(Multilayer Perceptron) without </a:t>
            </a:r>
            <a:r>
              <a:rPr lang="en-US" dirty="0"/>
              <a:t>making a separate detection algorithm.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 smtClean="0">
                <a:latin typeface="Georgia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Georgia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Georgia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Georgia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SUPPORT  VECTOR  MACHINE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SVM(support vector machine) : Based on a given set of </a:t>
            </a:r>
            <a:r>
              <a:rPr lang="en-US" dirty="0" smtClean="0"/>
              <a:t>data, we </a:t>
            </a:r>
            <a:r>
              <a:rPr lang="en-US" dirty="0"/>
              <a:t>create a non-probabilistic binary linear </a:t>
            </a:r>
            <a:r>
              <a:rPr lang="en-US" dirty="0" smtClean="0"/>
              <a:t>classification model</a:t>
            </a:r>
          </a:p>
          <a:p>
            <a:r>
              <a:rPr lang="en-US" dirty="0"/>
              <a:t>The SVM </a:t>
            </a:r>
            <a:r>
              <a:rPr lang="en-US" dirty="0" smtClean="0"/>
              <a:t>algorithm is </a:t>
            </a:r>
            <a:r>
              <a:rPr lang="en-US" dirty="0"/>
              <a:t>the algorithm that finds the boundary with the </a:t>
            </a:r>
            <a:r>
              <a:rPr lang="en-US" dirty="0" smtClean="0"/>
              <a:t>largest width.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of the algorithms for classifying </a:t>
            </a:r>
            <a:r>
              <a:rPr lang="en-US" dirty="0" smtClean="0"/>
              <a:t>and predicting </a:t>
            </a:r>
            <a:r>
              <a:rPr lang="en-US" dirty="0"/>
              <a:t>data by making a decision tree</a:t>
            </a:r>
            <a:r>
              <a:rPr lang="en-US" dirty="0" smtClean="0"/>
              <a:t>.</a:t>
            </a:r>
          </a:p>
          <a:p>
            <a:r>
              <a:rPr lang="en-US" dirty="0"/>
              <a:t>It is an </a:t>
            </a:r>
            <a:r>
              <a:rPr lang="en-US" dirty="0" smtClean="0"/>
              <a:t>algorithm that </a:t>
            </a:r>
            <a:r>
              <a:rPr lang="en-US" dirty="0"/>
              <a:t>complements the limit of the existing ID3 (</a:t>
            </a:r>
            <a:r>
              <a:rPr lang="en-US" dirty="0" smtClean="0"/>
              <a:t>Iterative </a:t>
            </a:r>
            <a:r>
              <a:rPr lang="en-US" dirty="0" err="1" smtClean="0"/>
              <a:t>Dichotomizer</a:t>
            </a:r>
            <a:r>
              <a:rPr lang="en-US" dirty="0" smtClean="0"/>
              <a:t> </a:t>
            </a:r>
            <a:r>
              <a:rPr lang="en-US" dirty="0"/>
              <a:t>3) algorithm.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Georgia" pitchFamily="18" charset="0"/>
              </a:rPr>
              <a:t>KNN (k-nearest </a:t>
            </a:r>
            <a:r>
              <a:rPr lang="en-US" sz="2400" b="1" dirty="0">
                <a:solidFill>
                  <a:srgbClr val="FF0000"/>
                </a:solidFill>
                <a:latin typeface="Georgia" pitchFamily="18" charset="0"/>
              </a:rPr>
              <a:t>neighbors algorithm)</a:t>
            </a:r>
            <a:r>
              <a:rPr lang="en-US" sz="2400" b="1" dirty="0" smtClean="0">
                <a:latin typeface="Georgia" pitchFamily="18" charset="0"/>
              </a:rPr>
              <a:t/>
            </a:r>
            <a:br>
              <a:rPr lang="en-US" sz="2400" b="1" dirty="0" smtClean="0">
                <a:latin typeface="Georgia" pitchFamily="18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Georgia" pitchFamily="18" charset="0"/>
            </a:endParaRP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000" dirty="0" smtClean="0">
                <a:latin typeface="Georgia" pitchFamily="18" charset="0"/>
              </a:rPr>
              <a:t>The </a:t>
            </a:r>
            <a:r>
              <a:rPr lang="en-US" sz="2000" dirty="0">
                <a:latin typeface="Georgia" pitchFamily="18" charset="0"/>
              </a:rPr>
              <a:t>input consists of the k closest training data </a:t>
            </a:r>
            <a:r>
              <a:rPr lang="en-US" sz="2000" dirty="0" smtClean="0">
                <a:latin typeface="Georgia" pitchFamily="18" charset="0"/>
              </a:rPr>
              <a:t>in the </a:t>
            </a:r>
            <a:r>
              <a:rPr lang="en-US" sz="2000" dirty="0">
                <a:latin typeface="Georgia" pitchFamily="18" charset="0"/>
              </a:rPr>
              <a:t>feature space, and if used for classification </a:t>
            </a:r>
            <a:r>
              <a:rPr lang="en-US" sz="2000" dirty="0" smtClean="0">
                <a:latin typeface="Georgia" pitchFamily="18" charset="0"/>
              </a:rPr>
              <a:t>purposes, the </a:t>
            </a:r>
            <a:r>
              <a:rPr lang="en-US" sz="2000" dirty="0">
                <a:latin typeface="Georgia" pitchFamily="18" charset="0"/>
              </a:rPr>
              <a:t>object is the object assigned to the most common </a:t>
            </a:r>
            <a:r>
              <a:rPr lang="en-US" sz="2000" dirty="0" smtClean="0">
                <a:latin typeface="Georgia" pitchFamily="18" charset="0"/>
              </a:rPr>
              <a:t>item among </a:t>
            </a:r>
            <a:r>
              <a:rPr lang="en-US" sz="2000" dirty="0">
                <a:latin typeface="Georgia" pitchFamily="18" charset="0"/>
              </a:rPr>
              <a:t>the k nearest neighbors and classified by </a:t>
            </a:r>
            <a:r>
              <a:rPr lang="en-US" sz="2000" dirty="0" smtClean="0">
                <a:latin typeface="Georgia" pitchFamily="18" charset="0"/>
              </a:rPr>
              <a:t>majority</a:t>
            </a:r>
            <a:r>
              <a:rPr lang="en-AU" sz="2000" dirty="0">
                <a:latin typeface="Georgia" pitchFamily="18" charset="0"/>
              </a:rPr>
              <a:t>.</a:t>
            </a:r>
            <a:endParaRPr lang="en-AU" sz="20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AU" sz="2000" b="1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AU" sz="2000" b="1" dirty="0" smtClean="0">
              <a:latin typeface="Georgia" pitchFamily="18" charset="0"/>
            </a:endParaRPr>
          </a:p>
          <a:p>
            <a:endParaRPr lang="en-US" sz="2000" dirty="0">
              <a:latin typeface="Georg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MLP (multilayer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perceptron)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Georgia" pitchFamily="18" charset="0"/>
            </a:endParaRP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000" dirty="0" smtClean="0">
                <a:latin typeface="Georgia" pitchFamily="18" charset="0"/>
              </a:rPr>
              <a:t>The </a:t>
            </a:r>
            <a:r>
              <a:rPr lang="en-US" sz="2000" dirty="0">
                <a:latin typeface="Georgia" pitchFamily="18" charset="0"/>
              </a:rPr>
              <a:t>hidden layer is </a:t>
            </a:r>
            <a:r>
              <a:rPr lang="en-US" sz="2000" dirty="0" smtClean="0">
                <a:latin typeface="Georgia" pitchFamily="18" charset="0"/>
              </a:rPr>
              <a:t>added between </a:t>
            </a:r>
            <a:r>
              <a:rPr lang="en-US" sz="2000" dirty="0">
                <a:latin typeface="Georgia" pitchFamily="18" charset="0"/>
              </a:rPr>
              <a:t>the input layer and the output layer, </a:t>
            </a:r>
            <a:r>
              <a:rPr lang="en-US" sz="2000" dirty="0" smtClean="0">
                <a:latin typeface="Georgia" pitchFamily="18" charset="0"/>
              </a:rPr>
              <a:t>and supervisory </a:t>
            </a:r>
            <a:r>
              <a:rPr lang="en-US" sz="2000" dirty="0">
                <a:latin typeface="Georgia" pitchFamily="18" charset="0"/>
              </a:rPr>
              <a:t>learning is performed using the </a:t>
            </a:r>
            <a:r>
              <a:rPr lang="en-US" sz="2000" dirty="0" smtClean="0">
                <a:latin typeface="Georgia" pitchFamily="18" charset="0"/>
              </a:rPr>
              <a:t>back propagation </a:t>
            </a:r>
            <a:r>
              <a:rPr lang="en-US" sz="2000" dirty="0">
                <a:latin typeface="Georgia" pitchFamily="18" charset="0"/>
              </a:rPr>
              <a:t>algorithm, so that data that </a:t>
            </a:r>
            <a:r>
              <a:rPr lang="en-US" sz="2000" dirty="0" smtClean="0">
                <a:latin typeface="Georgia" pitchFamily="18" charset="0"/>
              </a:rPr>
              <a:t>can not </a:t>
            </a:r>
            <a:r>
              <a:rPr lang="en-US" sz="2000" dirty="0">
                <a:latin typeface="Georgia" pitchFamily="18" charset="0"/>
              </a:rPr>
              <a:t>be </a:t>
            </a:r>
            <a:r>
              <a:rPr lang="en-US" sz="2000" dirty="0" smtClean="0">
                <a:latin typeface="Georgia" pitchFamily="18" charset="0"/>
              </a:rPr>
              <a:t>linearly separated </a:t>
            </a:r>
            <a:r>
              <a:rPr lang="en-US" sz="2000" dirty="0">
                <a:latin typeface="Georgia" pitchFamily="18" charset="0"/>
              </a:rPr>
              <a:t>can be </a:t>
            </a:r>
            <a:r>
              <a:rPr lang="en-US" sz="2000" dirty="0" smtClean="0">
                <a:latin typeface="Georgia" pitchFamily="18" charset="0"/>
              </a:rPr>
              <a:t>classified.</a:t>
            </a:r>
            <a:endParaRPr lang="en-AU" sz="2000" dirty="0" smtClean="0">
              <a:latin typeface="Georgia" pitchFamily="18" charset="0"/>
            </a:endParaRPr>
          </a:p>
          <a:p>
            <a:pPr>
              <a:buNone/>
            </a:pPr>
            <a:endParaRPr lang="en-AU" sz="2000" dirty="0" smtClean="0">
              <a:latin typeface="Georgia" pitchFamily="18" charset="0"/>
            </a:endParaRPr>
          </a:p>
          <a:p>
            <a:endParaRPr lang="en-AU" sz="2000" dirty="0">
              <a:latin typeface="Georgia" pitchFamily="18" charset="0"/>
            </a:endParaRPr>
          </a:p>
          <a:p>
            <a:endParaRPr lang="en-AU" sz="2000" dirty="0">
              <a:latin typeface="Georgia" pitchFamily="18" charset="0"/>
            </a:endParaRPr>
          </a:p>
          <a:p>
            <a:endParaRPr lang="en-US" sz="2000" dirty="0">
              <a:latin typeface="Georgi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39DE-5FCC-4662-B32F-9765E81A22F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7699-D6A4-4821-94B0-89A576CFED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353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Unauthorized Access Point Detection Using Machine Learning Algorithms for Information Protection</vt:lpstr>
      <vt:lpstr>INTRODUCTION</vt:lpstr>
      <vt:lpstr>EXISTING METHODS </vt:lpstr>
      <vt:lpstr>  PROPOSED METHOD  </vt:lpstr>
      <vt:lpstr>  SUPPORT  VECTOR  MACHINE </vt:lpstr>
      <vt:lpstr>C4.5</vt:lpstr>
      <vt:lpstr>KNN (k-nearest neighbors algorithm) </vt:lpstr>
      <vt:lpstr>MLP (multilayer perceptron)  </vt:lpstr>
      <vt:lpstr>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krishnaveni</dc:creator>
  <cp:lastModifiedBy>User</cp:lastModifiedBy>
  <cp:revision>92</cp:revision>
  <dcterms:created xsi:type="dcterms:W3CDTF">2018-06-14T05:26:29Z</dcterms:created>
  <dcterms:modified xsi:type="dcterms:W3CDTF">2019-02-07T08:50:16Z</dcterms:modified>
</cp:coreProperties>
</file>