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3" d="100"/>
          <a:sy n="83" d="100"/>
        </p:scale>
        <p:origin x="59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64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10531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239875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339268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01F96-96F2-43A5-ADE2-FCFC675D7C2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04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01F96-96F2-43A5-ADE2-FCFC675D7C2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286798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01F96-96F2-43A5-ADE2-FCFC675D7C26}"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48853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01F96-96F2-43A5-ADE2-FCFC675D7C26}"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118722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401F96-96F2-43A5-ADE2-FCFC675D7C26}" type="datetimeFigureOut">
              <a:rPr lang="en-IN" smtClean="0"/>
              <a:t>11-05-2024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48011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401F96-96F2-43A5-ADE2-FCFC675D7C26}" type="datetimeFigureOut">
              <a:rPr lang="en-IN" smtClean="0"/>
              <a:t>11-05-2024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B39E26-0AAC-417B-8300-FE9437B57053}" type="slidenum">
              <a:rPr lang="en-IN" smtClean="0"/>
              <a:t>‹#›</a:t>
            </a:fld>
            <a:endParaRPr lang="en-IN"/>
          </a:p>
        </p:txBody>
      </p:sp>
    </p:spTree>
    <p:extLst>
      <p:ext uri="{BB962C8B-B14F-4D97-AF65-F5344CB8AC3E}">
        <p14:creationId xmlns:p14="http://schemas.microsoft.com/office/powerpoint/2010/main" val="86684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01F96-96F2-43A5-ADE2-FCFC675D7C2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203141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401F96-96F2-43A5-ADE2-FCFC675D7C26}" type="datetimeFigureOut">
              <a:rPr lang="en-IN" smtClean="0"/>
              <a:t>11-05-2024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B39E26-0AAC-417B-8300-FE9437B570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963574"/>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0221" y="1629408"/>
            <a:ext cx="7344355" cy="1077218"/>
          </a:xfrm>
          <a:prstGeom prst="rect">
            <a:avLst/>
          </a:prstGeom>
        </p:spPr>
        <p:txBody>
          <a:bodyPr wrap="square">
            <a:spAutoFit/>
          </a:bodyPr>
          <a:lstStyle/>
          <a:p>
            <a:pPr algn="ctr"/>
            <a:r>
              <a:rPr lang="en-US" sz="3200" b="1" i="1" dirty="0">
                <a:solidFill>
                  <a:srgbClr val="00B050"/>
                </a:solidFill>
                <a:latin typeface="Algerian" pitchFamily="82" charset="0"/>
              </a:rPr>
              <a:t>KIET Group Of  Institutions </a:t>
            </a:r>
          </a:p>
          <a:p>
            <a:pPr algn="ctr"/>
            <a:r>
              <a:rPr lang="en-US" sz="3200" b="1" i="1" dirty="0">
                <a:solidFill>
                  <a:srgbClr val="00B050"/>
                </a:solidFill>
                <a:latin typeface="Algerian" pitchFamily="82" charset="0"/>
              </a:rPr>
              <a:t>GHAZIABAD            </a:t>
            </a:r>
            <a:endParaRPr lang="en-IN" sz="3200" dirty="0"/>
          </a:p>
        </p:txBody>
      </p:sp>
      <p:sp>
        <p:nvSpPr>
          <p:cNvPr id="6" name="Rectangle 5"/>
          <p:cNvSpPr/>
          <p:nvPr/>
        </p:nvSpPr>
        <p:spPr>
          <a:xfrm>
            <a:off x="3657594" y="2816246"/>
            <a:ext cx="4309607" cy="677108"/>
          </a:xfrm>
          <a:prstGeom prst="rect">
            <a:avLst/>
          </a:prstGeom>
        </p:spPr>
        <p:txBody>
          <a:bodyPr wrap="square">
            <a:spAutoFit/>
          </a:bodyPr>
          <a:lstStyle/>
          <a:p>
            <a:pPr algn="ctr"/>
            <a:r>
              <a:rPr lang="en-US" sz="2000" u="sng" dirty="0">
                <a:effectLst>
                  <a:outerShdw blurRad="38100" dist="38100" dir="2700000" algn="tl">
                    <a:srgbClr val="000000">
                      <a:alpha val="43137"/>
                    </a:srgbClr>
                  </a:outerShdw>
                </a:effectLst>
              </a:rPr>
              <a:t>Project Presentation on</a:t>
            </a:r>
          </a:p>
          <a:p>
            <a:pPr algn="ctr"/>
            <a:r>
              <a:rPr lang="en-US" b="1" i="1" u="sng" dirty="0">
                <a:solidFill>
                  <a:srgbClr val="FF0000"/>
                </a:solidFill>
                <a:effectLst>
                  <a:outerShdw blurRad="38100" dist="38100" dir="2700000" algn="tl">
                    <a:srgbClr val="000000">
                      <a:alpha val="43137"/>
                    </a:srgbClr>
                  </a:outerShdw>
                </a:effectLst>
              </a:rPr>
              <a:t>“ ONLINE LEAVE MANAGEMENT SYSTEM”</a:t>
            </a:r>
            <a:endParaRPr lang="en-IN" dirty="0">
              <a:solidFill>
                <a:srgbClr val="FF0000"/>
              </a:solidFill>
            </a:endParaRPr>
          </a:p>
        </p:txBody>
      </p:sp>
      <p:sp>
        <p:nvSpPr>
          <p:cNvPr id="7" name="Rectangle 6"/>
          <p:cNvSpPr/>
          <p:nvPr/>
        </p:nvSpPr>
        <p:spPr>
          <a:xfrm>
            <a:off x="1240404" y="4837188"/>
            <a:ext cx="4124076" cy="1200329"/>
          </a:xfrm>
          <a:prstGeom prst="rect">
            <a:avLst/>
          </a:prstGeom>
        </p:spPr>
        <p:txBody>
          <a:bodyPr wrap="square">
            <a:spAutoFit/>
          </a:bodyPr>
          <a:lstStyle/>
          <a:p>
            <a:pPr>
              <a:buNone/>
            </a:pPr>
            <a:r>
              <a:rPr lang="en-US" b="1" dirty="0"/>
              <a:t>Project Mentor-</a:t>
            </a:r>
          </a:p>
          <a:p>
            <a:pPr>
              <a:buNone/>
            </a:pPr>
            <a:r>
              <a:rPr lang="en-US" dirty="0"/>
              <a:t> </a:t>
            </a:r>
          </a:p>
          <a:p>
            <a:pPr>
              <a:buNone/>
            </a:pPr>
            <a:r>
              <a:rPr lang="en-US" dirty="0"/>
              <a:t>Ms. Shalika Arora</a:t>
            </a:r>
          </a:p>
          <a:p>
            <a:pPr>
              <a:buNone/>
            </a:pPr>
            <a:r>
              <a:rPr lang="en-US" dirty="0"/>
              <a:t>Department of Computer Science</a:t>
            </a:r>
          </a:p>
        </p:txBody>
      </p:sp>
      <p:sp>
        <p:nvSpPr>
          <p:cNvPr id="8" name="Rectangle 7"/>
          <p:cNvSpPr/>
          <p:nvPr/>
        </p:nvSpPr>
        <p:spPr>
          <a:xfrm>
            <a:off x="8428383" y="4837187"/>
            <a:ext cx="3427012" cy="1477328"/>
          </a:xfrm>
          <a:prstGeom prst="rect">
            <a:avLst/>
          </a:prstGeom>
        </p:spPr>
        <p:txBody>
          <a:bodyPr wrap="square">
            <a:spAutoFit/>
          </a:bodyPr>
          <a:lstStyle/>
          <a:p>
            <a:pPr>
              <a:buNone/>
            </a:pPr>
            <a:r>
              <a:rPr lang="en-US" b="1" dirty="0"/>
              <a:t>Submitted By-</a:t>
            </a:r>
          </a:p>
          <a:p>
            <a:pPr>
              <a:buNone/>
            </a:pPr>
            <a:endParaRPr lang="en-US" b="1" dirty="0"/>
          </a:p>
          <a:p>
            <a:pPr>
              <a:buNone/>
            </a:pPr>
            <a:r>
              <a:rPr lang="en-US" dirty="0"/>
              <a:t>Ekansh Srivastava</a:t>
            </a:r>
          </a:p>
          <a:p>
            <a:pPr>
              <a:buNone/>
            </a:pPr>
            <a:r>
              <a:rPr lang="en-US" dirty="0"/>
              <a:t>Akash Singh</a:t>
            </a:r>
          </a:p>
          <a:p>
            <a:pPr>
              <a:buNone/>
            </a:pPr>
            <a:r>
              <a:rPr lang="en-US" dirty="0"/>
              <a:t>Akash Nehra</a:t>
            </a:r>
          </a:p>
        </p:txBody>
      </p:sp>
      <p:sp>
        <p:nvSpPr>
          <p:cNvPr id="9" name="Rectangle 8"/>
          <p:cNvSpPr/>
          <p:nvPr/>
        </p:nvSpPr>
        <p:spPr>
          <a:xfrm>
            <a:off x="3135464" y="3605212"/>
            <a:ext cx="6096000" cy="764825"/>
          </a:xfrm>
          <a:prstGeom prst="rect">
            <a:avLst/>
          </a:prstGeom>
        </p:spPr>
        <p:txBody>
          <a:bodyPr>
            <a:spAutoFit/>
          </a:bodyPr>
          <a:lstStyle/>
          <a:p>
            <a:pPr marL="1828800">
              <a:lnSpc>
                <a:spcPct val="115000"/>
              </a:lnSpc>
              <a:spcBef>
                <a:spcPts val="1200"/>
              </a:spcBef>
              <a:spcAft>
                <a:spcPts val="0"/>
              </a:spcAft>
            </a:pPr>
            <a:r>
              <a:rPr lang="en-IN" sz="2000" b="1" kern="0" dirty="0">
                <a:ln>
                  <a:noFill/>
                </a:ln>
                <a:solidFill>
                  <a:srgbClr val="00000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0" dirty="0">
                <a:ln>
                  <a:noFill/>
                </a:ln>
                <a:solidFill>
                  <a:srgbClr val="00000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Affiliated to</a:t>
            </a:r>
            <a:endParaRPr lang="en-IN" sz="16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1600" i="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SimSun" panose="02010600030101010101" pitchFamily="2" charset="-122"/>
                <a:cs typeface="Times New Roman" panose="02020603050405020304" pitchFamily="18" charset="0"/>
              </a:rPr>
              <a:t> </a:t>
            </a:r>
            <a:r>
              <a:rPr lang="en-IN" dirty="0">
                <a:solidFill>
                  <a:srgbClr val="000000"/>
                </a:solidFill>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Dr. A. P. J. Abdul Kalam Technical University, Lucknow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 name="Picture 9" descr="KIET Group of Institutions, Delhi-NCR - YouTub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9196" y="111703"/>
            <a:ext cx="1526401" cy="1525392"/>
          </a:xfrm>
          <a:prstGeom prst="rect">
            <a:avLst/>
          </a:prstGeom>
          <a:noFill/>
          <a:ln>
            <a:noFill/>
          </a:ln>
        </p:spPr>
      </p:pic>
    </p:spTree>
    <p:extLst>
      <p:ext uri="{BB962C8B-B14F-4D97-AF65-F5344CB8AC3E}">
        <p14:creationId xmlns:p14="http://schemas.microsoft.com/office/powerpoint/2010/main" val="162006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5068" y="440602"/>
            <a:ext cx="2008884" cy="625428"/>
          </a:xfrm>
          <a:prstGeom prst="rect">
            <a:avLst/>
          </a:prstGeom>
        </p:spPr>
        <p:txBody>
          <a:bodyPr wrap="none">
            <a:spAutoFit/>
          </a:bodyPr>
          <a:lstStyle/>
          <a:p>
            <a:pPr algn="ctr">
              <a:lnSpc>
                <a:spcPct val="115000"/>
              </a:lnSpc>
              <a:spcAft>
                <a:spcPts val="1000"/>
              </a:spcAft>
            </a:pPr>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Conclusion</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959457" y="1778318"/>
            <a:ext cx="10273085" cy="3683381"/>
          </a:xfrm>
          <a:prstGeom prst="rect">
            <a:avLst/>
          </a:prstGeom>
        </p:spPr>
        <p:txBody>
          <a:bodyPr wrap="square">
            <a:spAutoFit/>
          </a:bodyPr>
          <a:lstStyle/>
          <a:p>
            <a:pPr algn="just">
              <a:lnSpc>
                <a:spcPct val="115000"/>
              </a:lnSpc>
              <a:spcAft>
                <a:spcPts val="1000"/>
              </a:spcAft>
            </a:pPr>
            <a:r>
              <a:rPr lang="en-US" sz="1400" dirty="0">
                <a:effectLst/>
                <a:latin typeface="Calibri" panose="020F0502020204030204" pitchFamily="34" charset="0"/>
                <a:ea typeface="SimSun" panose="02010600030101010101" pitchFamily="2" charset="-122"/>
                <a:cs typeface="Times New Roman" panose="02020603050405020304" pitchFamily="18" charset="0"/>
              </a:rPr>
              <a:t>In conclusion, the Online Leave Management System (OLS) represents a pivotal advancement in streamlining and optimizing the management of employee leave within organizations. Through its user-friendly interface, real-time updates, automation capabilities, and robust security features, OLS addresses the challenges associated with traditional leave management methods.</a:t>
            </a:r>
          </a:p>
          <a:p>
            <a:pPr algn="just">
              <a:lnSpc>
                <a:spcPct val="115000"/>
              </a:lnSpc>
              <a:spcAft>
                <a:spcPts val="1000"/>
              </a:spcAft>
            </a:pPr>
            <a:r>
              <a:rPr lang="en-US" sz="1400" dirty="0">
                <a:effectLst/>
                <a:latin typeface="Calibri" panose="020F0502020204030204" pitchFamily="34" charset="0"/>
                <a:ea typeface="SimSun" panose="02010600030101010101" pitchFamily="2" charset="-122"/>
                <a:cs typeface="Times New Roman" panose="02020603050405020304" pitchFamily="18" charset="0"/>
              </a:rPr>
              <a:t>By providing employees with a convenient platform to request leave and enabling managers to efficiently review and approve requests, OLS promotes transparency, communication, and collaboration within the organization. Moreover, its customization options allow organizations to tailor the system to their specific needs, ensuring compliance with company policies and regulations.</a:t>
            </a:r>
          </a:p>
          <a:p>
            <a:pPr algn="just">
              <a:lnSpc>
                <a:spcPct val="115000"/>
              </a:lnSpc>
              <a:spcAft>
                <a:spcPts val="1000"/>
              </a:spcAft>
            </a:pPr>
            <a:r>
              <a:rPr lang="en-US" sz="1400" dirty="0">
                <a:effectLst/>
                <a:latin typeface="Calibri" panose="020F0502020204030204" pitchFamily="34" charset="0"/>
                <a:ea typeface="SimSun" panose="02010600030101010101" pitchFamily="2" charset="-122"/>
                <a:cs typeface="Times New Roman" panose="02020603050405020304" pitchFamily="18" charset="0"/>
              </a:rPr>
              <a:t>Furthermore, OLS offers scalability and integration capabilities, making it suitable for organizations of all sizes and seamlessly integrating with existing HR and payroll systems. This scalability ensures that OLS can adapt to the evolving needs of the organization, supporting its growth and development.</a:t>
            </a:r>
          </a:p>
          <a:p>
            <a:pPr algn="just">
              <a:lnSpc>
                <a:spcPct val="115000"/>
              </a:lnSpc>
              <a:spcAft>
                <a:spcPts val="1000"/>
              </a:spcAft>
            </a:pPr>
            <a:r>
              <a:rPr lang="en-US" sz="1400" dirty="0">
                <a:effectLst/>
                <a:latin typeface="Calibri" panose="020F0502020204030204" pitchFamily="34" charset="0"/>
                <a:ea typeface="SimSun" panose="02010600030101010101" pitchFamily="2" charset="-122"/>
                <a:cs typeface="Times New Roman" panose="02020603050405020304" pitchFamily="18" charset="0"/>
              </a:rPr>
              <a:t>In essence, the implementation of the Online Leave Management System brings about significant benefits, including increased efficiency, accuracy, accessibility, and security in managing employee leave. As organizations continue to prioritize digital transformation and employee well-being, OLS emerges as an indispensable tool for modernizing leave management practices and fostering a productive and harmonious work environment.</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233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8953" y="380135"/>
            <a:ext cx="4245130" cy="595932"/>
          </a:xfrm>
          <a:prstGeom prst="rect">
            <a:avLst/>
          </a:prstGeom>
        </p:spPr>
        <p:txBody>
          <a:bodyPr wrap="square">
            <a:spAutoFit/>
          </a:bodyPr>
          <a:lstStyle/>
          <a:p>
            <a:pPr algn="ctr">
              <a:lnSpc>
                <a:spcPct val="107000"/>
              </a:lnSpc>
              <a:spcAft>
                <a:spcPts val="800"/>
              </a:spcAft>
            </a:pPr>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TABLE OF CONTENTS</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74552905"/>
              </p:ext>
            </p:extLst>
          </p:nvPr>
        </p:nvGraphicFramePr>
        <p:xfrm>
          <a:off x="2219953" y="1582309"/>
          <a:ext cx="7417027" cy="4397072"/>
        </p:xfrm>
        <a:graphic>
          <a:graphicData uri="http://schemas.openxmlformats.org/drawingml/2006/table">
            <a:tbl>
              <a:tblPr firstRow="1" firstCol="1" bandRow="1">
                <a:tableStyleId>{16D9F66E-5EB9-4882-86FB-DCBF35E3C3E4}</a:tableStyleId>
              </a:tblPr>
              <a:tblGrid>
                <a:gridCol w="1171073">
                  <a:extLst>
                    <a:ext uri="{9D8B030D-6E8A-4147-A177-3AD203B41FA5}">
                      <a16:colId xmlns:a16="http://schemas.microsoft.com/office/drawing/2014/main" val="20000"/>
                    </a:ext>
                  </a:extLst>
                </a:gridCol>
                <a:gridCol w="6245954">
                  <a:extLst>
                    <a:ext uri="{9D8B030D-6E8A-4147-A177-3AD203B41FA5}">
                      <a16:colId xmlns:a16="http://schemas.microsoft.com/office/drawing/2014/main" val="20001"/>
                    </a:ext>
                  </a:extLst>
                </a:gridCol>
              </a:tblGrid>
              <a:tr h="625142">
                <a:tc>
                  <a:txBody>
                    <a:bodyPr/>
                    <a:lstStyle/>
                    <a:p>
                      <a:pPr algn="r">
                        <a:lnSpc>
                          <a:spcPct val="200000"/>
                        </a:lnSpc>
                        <a:spcAft>
                          <a:spcPts val="1000"/>
                        </a:spcAft>
                      </a:pPr>
                      <a:r>
                        <a:rPr lang="en-US" sz="1600" dirty="0">
                          <a:effectLst/>
                        </a:rPr>
                        <a:t>1.</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Introduction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28655">
                <a:tc>
                  <a:txBody>
                    <a:bodyPr/>
                    <a:lstStyle/>
                    <a:p>
                      <a:pPr algn="r">
                        <a:lnSpc>
                          <a:spcPct val="200000"/>
                        </a:lnSpc>
                        <a:spcAft>
                          <a:spcPts val="1000"/>
                        </a:spcAft>
                      </a:pPr>
                      <a:r>
                        <a:rPr lang="en-US" sz="1600" dirty="0">
                          <a:effectLst/>
                        </a:rPr>
                        <a:t>2.</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Purpose</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28655">
                <a:tc>
                  <a:txBody>
                    <a:bodyPr/>
                    <a:lstStyle/>
                    <a:p>
                      <a:pPr algn="r">
                        <a:lnSpc>
                          <a:spcPct val="200000"/>
                        </a:lnSpc>
                        <a:spcAft>
                          <a:spcPts val="1000"/>
                        </a:spcAft>
                      </a:pPr>
                      <a:r>
                        <a:rPr lang="en-US" sz="1600" dirty="0">
                          <a:effectLst/>
                        </a:rPr>
                        <a:t>3.</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Solution</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28655">
                <a:tc>
                  <a:txBody>
                    <a:bodyPr/>
                    <a:lstStyle/>
                    <a:p>
                      <a:pPr algn="r">
                        <a:lnSpc>
                          <a:spcPct val="200000"/>
                        </a:lnSpc>
                        <a:spcAft>
                          <a:spcPts val="1000"/>
                        </a:spcAft>
                      </a:pPr>
                      <a:r>
                        <a:rPr lang="en-US" sz="1600" dirty="0">
                          <a:effectLst/>
                        </a:rPr>
                        <a:t>4.</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Objective</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28655">
                <a:tc>
                  <a:txBody>
                    <a:bodyPr/>
                    <a:lstStyle/>
                    <a:p>
                      <a:pPr algn="r">
                        <a:lnSpc>
                          <a:spcPct val="200000"/>
                        </a:lnSpc>
                        <a:spcAft>
                          <a:spcPts val="1000"/>
                        </a:spcAft>
                      </a:pPr>
                      <a:r>
                        <a:rPr lang="en-US" sz="1600" dirty="0">
                          <a:effectLst/>
                        </a:rPr>
                        <a:t>5.</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Basic Requirements H/W &amp; S/W</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628655">
                <a:tc>
                  <a:txBody>
                    <a:bodyPr/>
                    <a:lstStyle/>
                    <a:p>
                      <a:pPr algn="r">
                        <a:lnSpc>
                          <a:spcPct val="200000"/>
                        </a:lnSpc>
                        <a:spcAft>
                          <a:spcPts val="1000"/>
                        </a:spcAft>
                      </a:pPr>
                      <a:r>
                        <a:rPr lang="en-US" sz="1600">
                          <a:effectLst/>
                        </a:rPr>
                        <a:t>6.</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Block Diagram</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628655">
                <a:tc>
                  <a:txBody>
                    <a:bodyPr/>
                    <a:lstStyle/>
                    <a:p>
                      <a:pPr algn="r">
                        <a:lnSpc>
                          <a:spcPct val="200000"/>
                        </a:lnSpc>
                        <a:spcAft>
                          <a:spcPts val="1000"/>
                        </a:spcAft>
                      </a:pPr>
                      <a:r>
                        <a:rPr lang="en-US" sz="1600">
                          <a:effectLst/>
                        </a:rPr>
                        <a:t>7.</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200000"/>
                        </a:lnSpc>
                        <a:spcAft>
                          <a:spcPts val="1000"/>
                        </a:spcAft>
                      </a:pPr>
                      <a:r>
                        <a:rPr lang="en-US" sz="1600" dirty="0">
                          <a:effectLst/>
                        </a:rPr>
                        <a:t>     Conclusion</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052889" y="2293938"/>
            <a:ext cx="30555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911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6501" y="365962"/>
            <a:ext cx="2315890" cy="584775"/>
          </a:xfrm>
          <a:prstGeom prst="rect">
            <a:avLst/>
          </a:prstGeom>
        </p:spPr>
        <p:txBody>
          <a:bodyPr wrap="none">
            <a:spAutoFit/>
          </a:bodyPr>
          <a:lstStyle/>
          <a:p>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Introduction</a:t>
            </a:r>
            <a:r>
              <a:rPr lang="en-US"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dirty="0"/>
          </a:p>
        </p:txBody>
      </p:sp>
      <p:sp>
        <p:nvSpPr>
          <p:cNvPr id="3" name="Rectangle 2"/>
          <p:cNvSpPr/>
          <p:nvPr/>
        </p:nvSpPr>
        <p:spPr>
          <a:xfrm>
            <a:off x="310102" y="1763868"/>
            <a:ext cx="11433975" cy="3563861"/>
          </a:xfrm>
          <a:prstGeom prst="rect">
            <a:avLst/>
          </a:prstGeom>
        </p:spPr>
        <p:txBody>
          <a:bodyPr wrap="square">
            <a:spAutoFit/>
          </a:bodyPr>
          <a:lstStyle/>
          <a:p>
            <a:pPr algn="just">
              <a:lnSpc>
                <a:spcPct val="115000"/>
              </a:lnSpc>
              <a:spcAft>
                <a:spcPts val="1000"/>
              </a:spcAft>
            </a:pPr>
            <a:r>
              <a:rPr lang="en-US" sz="1400" dirty="0"/>
              <a:t>In workplaces today, keeping track of when employees are on leave can be a bit tricky. Sometimes, using paper or old computer systems can make mistakes happen, which can be frustrating for everyone. That's why many companies are switching to something called the Online Leave Management System, or OLS for short.</a:t>
            </a:r>
          </a:p>
          <a:p>
            <a:pPr algn="just">
              <a:lnSpc>
                <a:spcPct val="115000"/>
              </a:lnSpc>
              <a:spcAft>
                <a:spcPts val="1000"/>
              </a:spcAft>
            </a:pPr>
            <a:r>
              <a:rPr lang="en-US" sz="1400" dirty="0"/>
              <a:t>OLS is like a super smart computer program that makes managing employee leave really easy. It's like having a special place online where employees can ask for time off, bosses can quickly say yes or no, and HR people can keep track of everything—all in real-time.</a:t>
            </a:r>
          </a:p>
          <a:p>
            <a:pPr algn="just">
              <a:lnSpc>
                <a:spcPct val="115000"/>
              </a:lnSpc>
              <a:spcAft>
                <a:spcPts val="1000"/>
              </a:spcAft>
            </a:pPr>
            <a:r>
              <a:rPr lang="en-US" sz="1400" dirty="0"/>
              <a:t>Using OLS has lots of perks. First off, it makes asking for time off super simple. Employees can do it from anywhere, anytime, using an easy-to-use website . Second, it helps bosses see who's going to be away and when, so they can plan better. And third, it saves a ton of time on paperwork and stuff because it does a lot of the boring work automatically.</a:t>
            </a:r>
          </a:p>
          <a:p>
            <a:pPr algn="just">
              <a:lnSpc>
                <a:spcPct val="115000"/>
              </a:lnSpc>
              <a:spcAft>
                <a:spcPts val="1000"/>
              </a:spcAft>
            </a:pPr>
            <a:r>
              <a:rPr lang="en-US" sz="1400" dirty="0"/>
              <a:t>Plus, OLS makes sure everyone gets treated fairly and follows the same rules. It also helps everyone talk to each other better, which makes for a happier work environment.</a:t>
            </a:r>
          </a:p>
          <a:p>
            <a:pPr algn="just">
              <a:lnSpc>
                <a:spcPct val="115000"/>
              </a:lnSpc>
              <a:spcAft>
                <a:spcPts val="1000"/>
              </a:spcAft>
            </a:pPr>
            <a:r>
              <a:rPr lang="en-US" sz="1400" dirty="0"/>
              <a:t>In short, OLS is like having a helpful friend who takes care of all the leave stuff so everyone can focus on getting things done. It's a smart move for any company looking to make work life simpler and happier.</a:t>
            </a:r>
            <a:endParaRPr lang="en-IN" sz="1400" dirty="0"/>
          </a:p>
        </p:txBody>
      </p:sp>
    </p:spTree>
    <p:extLst>
      <p:ext uri="{BB962C8B-B14F-4D97-AF65-F5344CB8AC3E}">
        <p14:creationId xmlns:p14="http://schemas.microsoft.com/office/powerpoint/2010/main" val="75033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66762" y="316523"/>
            <a:ext cx="1552028" cy="595932"/>
          </a:xfrm>
          <a:prstGeom prst="rect">
            <a:avLst/>
          </a:prstGeom>
        </p:spPr>
        <p:txBody>
          <a:bodyPr wrap="none">
            <a:spAutoFit/>
          </a:bodyPr>
          <a:lstStyle/>
          <a:p>
            <a:pPr algn="ctr">
              <a:lnSpc>
                <a:spcPct val="107000"/>
              </a:lnSpc>
              <a:spcAft>
                <a:spcPts val="800"/>
              </a:spcAft>
            </a:pPr>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Purpose</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031019" y="1516370"/>
            <a:ext cx="10129962" cy="4718984"/>
          </a:xfrm>
          <a:prstGeom prst="rect">
            <a:avLst/>
          </a:prstGeom>
        </p:spPr>
        <p:txBody>
          <a:bodyPr wrap="square">
            <a:spAutoFit/>
          </a:bodyPr>
          <a:lstStyle/>
          <a:p>
            <a:pPr algn="just">
              <a:lnSpc>
                <a:spcPct val="107000"/>
              </a:lnSpc>
              <a:spcAft>
                <a:spcPts val="800"/>
              </a:spcAft>
            </a:pPr>
            <a:r>
              <a:rPr lang="en-US" sz="1400" dirty="0"/>
              <a:t>The primary goal of the Online Leave Management System (OLS) is to streamline and simplify the process of managing employee leave within an organization. By providing a user-friendly and efficient platform for leave requests, approvals, and tracking, OLS aims to achieve the following objectives:</a:t>
            </a:r>
          </a:p>
          <a:p>
            <a:pPr algn="just">
              <a:lnSpc>
                <a:spcPct val="107000"/>
              </a:lnSpc>
              <a:spcAft>
                <a:spcPts val="800"/>
              </a:spcAft>
            </a:pPr>
            <a:endParaRPr lang="en-US" sz="1400" dirty="0"/>
          </a:p>
          <a:p>
            <a:pPr algn="just">
              <a:lnSpc>
                <a:spcPct val="107000"/>
              </a:lnSpc>
              <a:spcAft>
                <a:spcPts val="800"/>
              </a:spcAft>
            </a:pPr>
            <a:r>
              <a:rPr lang="en-US" sz="1400" b="1" u="sng" dirty="0"/>
              <a:t>Efficiency:</a:t>
            </a:r>
            <a:r>
              <a:rPr lang="en-US" sz="1400" dirty="0"/>
              <a:t> OLS aims to replace cumbersome and time-consuming manual leave management processes with a digital solution that automates tasks, reduces paperwork, and minimizes administrative overhead. This efficiency translates to time saved for both employees and management.</a:t>
            </a:r>
          </a:p>
          <a:p>
            <a:pPr algn="just">
              <a:lnSpc>
                <a:spcPct val="107000"/>
              </a:lnSpc>
              <a:spcAft>
                <a:spcPts val="800"/>
              </a:spcAft>
            </a:pPr>
            <a:r>
              <a:rPr lang="en-US" sz="1400" b="1" u="sng" dirty="0"/>
              <a:t>Transparency</a:t>
            </a:r>
            <a:r>
              <a:rPr lang="en-US" sz="1400" dirty="0"/>
              <a:t>: OLS promotes transparency by providing real-time visibility into employee leave schedules, ensuring that managers have up-to-date information on team availability. This transparency helps in effective resource allocation and project planning.</a:t>
            </a:r>
          </a:p>
          <a:p>
            <a:pPr algn="just">
              <a:lnSpc>
                <a:spcPct val="107000"/>
              </a:lnSpc>
              <a:spcAft>
                <a:spcPts val="800"/>
              </a:spcAft>
            </a:pPr>
            <a:r>
              <a:rPr lang="en-US" sz="1400" b="1" u="sng" dirty="0"/>
              <a:t>Accuracy:</a:t>
            </a:r>
            <a:r>
              <a:rPr lang="en-US" sz="1400" dirty="0"/>
              <a:t> OLS helps maintain accurate records of employee leave balances, entitlements, and usage. By automating calculations and enforcing company leave policies consistently, it reduces errors and ensures compliance with organizational guidelines.</a:t>
            </a:r>
          </a:p>
          <a:p>
            <a:pPr algn="just">
              <a:lnSpc>
                <a:spcPct val="107000"/>
              </a:lnSpc>
              <a:spcAft>
                <a:spcPts val="800"/>
              </a:spcAft>
            </a:pPr>
            <a:r>
              <a:rPr lang="en-US" sz="1400" b="1" u="sng" dirty="0"/>
              <a:t>Accessibility:</a:t>
            </a:r>
            <a:r>
              <a:rPr lang="en-US" sz="1400" dirty="0"/>
              <a:t> OLS offers employees the flexibility to request leave from anywhere, at any time, using a simple and accessible online platform. This accessibility enhances employee satisfaction and eliminates the need for physical paperwork or in-person requests.</a:t>
            </a:r>
          </a:p>
          <a:p>
            <a:pPr algn="just">
              <a:lnSpc>
                <a:spcPct val="107000"/>
              </a:lnSpc>
              <a:spcAft>
                <a:spcPts val="800"/>
              </a:spcAft>
            </a:pPr>
            <a:r>
              <a:rPr lang="en-US" sz="1400" b="1" u="sng" dirty="0"/>
              <a:t>Communication:</a:t>
            </a:r>
            <a:r>
              <a:rPr lang="en-US" sz="1400" dirty="0"/>
              <a:t> OLS facilitates communication between employees, managers, and HR personnel regarding leave requests, approvals, and updates. This improved communication fosters collaboration, reduces misunderstandings, and promotes a positive work culture.</a:t>
            </a:r>
          </a:p>
          <a:p>
            <a:pPr algn="just">
              <a:lnSpc>
                <a:spcPct val="107000"/>
              </a:lnSpc>
              <a:spcAft>
                <a:spcPts val="800"/>
              </a:spcAft>
            </a:pPr>
            <a:r>
              <a:rPr lang="en-US" sz="1400" b="1" u="sng" dirty="0"/>
              <a:t>Fairness:</a:t>
            </a:r>
            <a:r>
              <a:rPr lang="en-US" sz="1400" dirty="0"/>
              <a:t> OLS ensures fairness in leave allocation by applying predefined rules and policies uniformly across the organization. This fairness promotes employee trust and satisfaction while minimizing conflicts related to leave management.</a:t>
            </a:r>
            <a:endParaRPr lang="en-IN" sz="1400" dirty="0"/>
          </a:p>
        </p:txBody>
      </p:sp>
    </p:spTree>
    <p:extLst>
      <p:ext uri="{BB962C8B-B14F-4D97-AF65-F5344CB8AC3E}">
        <p14:creationId xmlns:p14="http://schemas.microsoft.com/office/powerpoint/2010/main" val="5335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7127" y="300621"/>
            <a:ext cx="1723101" cy="595932"/>
          </a:xfrm>
          <a:prstGeom prst="rect">
            <a:avLst/>
          </a:prstGeom>
        </p:spPr>
        <p:txBody>
          <a:bodyPr wrap="none">
            <a:spAutoFit/>
          </a:bodyPr>
          <a:lstStyle/>
          <a:p>
            <a:pPr algn="ctr">
              <a:lnSpc>
                <a:spcPct val="107000"/>
              </a:lnSpc>
              <a:spcAft>
                <a:spcPts val="800"/>
              </a:spcAft>
            </a:pPr>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Solution</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883943" y="1366097"/>
            <a:ext cx="10622943" cy="5052089"/>
          </a:xfrm>
          <a:prstGeom prst="rect">
            <a:avLst/>
          </a:prstGeom>
        </p:spPr>
        <p:txBody>
          <a:bodyPr wrap="square">
            <a:spAutoFit/>
          </a:bodyPr>
          <a:lstStyle/>
          <a:p>
            <a:pPr algn="just">
              <a:lnSpc>
                <a:spcPct val="107000"/>
              </a:lnSpc>
              <a:spcAft>
                <a:spcPts val="800"/>
              </a:spcAft>
            </a:pPr>
            <a:r>
              <a:rPr lang="en-US" sz="1400" dirty="0"/>
              <a:t>The Online Leave Management System (OLS) is a comprehensive solution designed to address the challenges associated with managing employee leave efficiently and effectively. Here's how OLS provides a solution:</a:t>
            </a:r>
          </a:p>
          <a:p>
            <a:pPr algn="just">
              <a:lnSpc>
                <a:spcPct val="107000"/>
              </a:lnSpc>
              <a:spcAft>
                <a:spcPts val="800"/>
              </a:spcAft>
            </a:pPr>
            <a:r>
              <a:rPr lang="en-US" sz="1400" b="1" u="sng" dirty="0"/>
              <a:t>User-Friendly Interface: </a:t>
            </a:r>
            <a:r>
              <a:rPr lang="en-US" sz="1400" dirty="0"/>
              <a:t>OLS offers an intuitive and easy-to-use interface for both employees and managers. Employees can easily submit leave requests, while managers can quickly review and approve or reject them, all within a few clicks.</a:t>
            </a:r>
          </a:p>
          <a:p>
            <a:pPr algn="just">
              <a:lnSpc>
                <a:spcPct val="107000"/>
              </a:lnSpc>
              <a:spcAft>
                <a:spcPts val="800"/>
              </a:spcAft>
            </a:pPr>
            <a:r>
              <a:rPr lang="en-US" sz="1400" b="1" u="sng" dirty="0"/>
              <a:t>Real-Time Updates:</a:t>
            </a:r>
            <a:r>
              <a:rPr lang="en-US" sz="1400" dirty="0"/>
              <a:t> OLS provides real-time updates on leave requests, approvals, and availability. This ensures that all stakeholders have access to the latest information, facilitating better decision-making and resource planning.</a:t>
            </a:r>
          </a:p>
          <a:p>
            <a:pPr algn="just">
              <a:lnSpc>
                <a:spcPct val="107000"/>
              </a:lnSpc>
              <a:spcAft>
                <a:spcPts val="800"/>
              </a:spcAft>
            </a:pPr>
            <a:r>
              <a:rPr lang="en-US" sz="1400" b="1" u="sng" dirty="0"/>
              <a:t>Automation</a:t>
            </a:r>
            <a:r>
              <a:rPr lang="en-US" sz="1400" dirty="0"/>
              <a:t>: OLS automates various leave management tasks, such as leave balance calculations, policy enforcement, and report generation. This reduces manual effort and minimizes the risk of errors, leading to increased efficiency and accuracy.</a:t>
            </a:r>
          </a:p>
          <a:p>
            <a:pPr algn="just">
              <a:lnSpc>
                <a:spcPct val="107000"/>
              </a:lnSpc>
              <a:spcAft>
                <a:spcPts val="800"/>
              </a:spcAft>
            </a:pPr>
            <a:r>
              <a:rPr lang="en-US" sz="1400" b="1" u="sng" dirty="0"/>
              <a:t>Accessibility:</a:t>
            </a:r>
            <a:r>
              <a:rPr lang="en-US" sz="1400" dirty="0"/>
              <a:t> OLS is accessible from any device with an internet connection, allowing employees to submit leave requests remotely. This flexibility improves accessibility and eliminates the need for physical paperwork or in-person requests.</a:t>
            </a:r>
          </a:p>
          <a:p>
            <a:pPr algn="just">
              <a:lnSpc>
                <a:spcPct val="107000"/>
              </a:lnSpc>
              <a:spcAft>
                <a:spcPts val="800"/>
              </a:spcAft>
            </a:pPr>
            <a:r>
              <a:rPr lang="en-US" sz="1400" b="1" u="sng" dirty="0"/>
              <a:t>Customization</a:t>
            </a:r>
            <a:r>
              <a:rPr lang="en-US" sz="1400" b="1" dirty="0"/>
              <a:t>: </a:t>
            </a:r>
            <a:r>
              <a:rPr lang="en-US" sz="1400" dirty="0"/>
              <a:t>OLS can be customized to align with the specific leave policies and requirements of each organization. This ensures that the system caters to the unique needs of the organization, promoting consistency and compliance.</a:t>
            </a:r>
          </a:p>
          <a:p>
            <a:pPr algn="just">
              <a:lnSpc>
                <a:spcPct val="107000"/>
              </a:lnSpc>
              <a:spcAft>
                <a:spcPts val="800"/>
              </a:spcAft>
            </a:pPr>
            <a:r>
              <a:rPr lang="en-US" sz="1400" b="1" u="sng" dirty="0"/>
              <a:t>Integration: </a:t>
            </a:r>
            <a:r>
              <a:rPr lang="en-US" sz="1400" dirty="0"/>
              <a:t>OLS seamlessly integrates with existing HR and payroll systems, facilitating smooth data flow and eliminating the need for duplicate data entry. This integration streamlines processes and enhances overall organizational efficiency.</a:t>
            </a:r>
          </a:p>
          <a:p>
            <a:pPr algn="just">
              <a:lnSpc>
                <a:spcPct val="107000"/>
              </a:lnSpc>
              <a:spcAft>
                <a:spcPts val="800"/>
              </a:spcAft>
            </a:pPr>
            <a:r>
              <a:rPr lang="en-US" sz="1400" b="1" u="sng" dirty="0"/>
              <a:t>Security:</a:t>
            </a:r>
            <a:r>
              <a:rPr lang="en-US" sz="1400" dirty="0"/>
              <a:t> OLS prioritizes data security and confidentiality, implementing robust security measures to protect sensitive employee information. This instills trust among users and ensures compliance with data protection regulations.</a:t>
            </a:r>
          </a:p>
          <a:p>
            <a:pPr algn="just">
              <a:lnSpc>
                <a:spcPct val="107000"/>
              </a:lnSpc>
              <a:spcAft>
                <a:spcPts val="800"/>
              </a:spcAft>
            </a:pPr>
            <a:r>
              <a:rPr lang="en-US" sz="1400" b="1" dirty="0"/>
              <a:t>Scalability</a:t>
            </a:r>
            <a:r>
              <a:rPr lang="en-US" sz="1400" u="sng" dirty="0"/>
              <a:t>:</a:t>
            </a:r>
            <a:r>
              <a:rPr lang="en-US" sz="1400" dirty="0"/>
              <a:t> OLS is scalable to accommodate the growing needs of organizations of all sizes. Whether it's a small startup or a large enterprise, OLS can scale up or down to meet evolving requirements without compromising performance.</a:t>
            </a:r>
            <a:endParaRPr lang="en-IN" sz="1400" dirty="0"/>
          </a:p>
        </p:txBody>
      </p:sp>
    </p:spTree>
    <p:extLst>
      <p:ext uri="{BB962C8B-B14F-4D97-AF65-F5344CB8AC3E}">
        <p14:creationId xmlns:p14="http://schemas.microsoft.com/office/powerpoint/2010/main" val="404303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4742" y="210015"/>
            <a:ext cx="3474606" cy="625428"/>
          </a:xfrm>
          <a:prstGeom prst="rect">
            <a:avLst/>
          </a:prstGeom>
        </p:spPr>
        <p:txBody>
          <a:bodyPr wrap="none">
            <a:spAutoFit/>
          </a:bodyPr>
          <a:lstStyle/>
          <a:p>
            <a:pPr algn="ctr">
              <a:lnSpc>
                <a:spcPct val="115000"/>
              </a:lnSpc>
              <a:spcAft>
                <a:spcPts val="1000"/>
              </a:spcAft>
            </a:pPr>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Objective of project</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283855" y="1444916"/>
            <a:ext cx="10187709" cy="4939622"/>
          </a:xfrm>
          <a:prstGeom prst="rect">
            <a:avLst/>
          </a:prstGeom>
        </p:spPr>
        <p:txBody>
          <a:bodyPr wrap="square">
            <a:spAutoFit/>
          </a:bodyPr>
          <a:lstStyle/>
          <a:p>
            <a:pPr algn="just">
              <a:lnSpc>
                <a:spcPct val="115000"/>
              </a:lnSpc>
              <a:spcAft>
                <a:spcPts val="1000"/>
              </a:spcAft>
            </a:pPr>
            <a:r>
              <a:rPr lang="en-US" sz="1400" dirty="0">
                <a:effectLst/>
                <a:latin typeface="Calibri" panose="020F0502020204030204" pitchFamily="34" charset="0"/>
                <a:ea typeface="SimSun" panose="02010600030101010101" pitchFamily="2" charset="-122"/>
                <a:cs typeface="Times New Roman" panose="02020603050405020304" pitchFamily="18" charset="0"/>
              </a:rPr>
              <a:t>The primary objective of the Online Leave Management System (OLS) project is to develop a robust and user-friendly software solution that revolutionizes the way organizations manage employee leave. The specific objectives include:</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Efficiency Enhancement</a:t>
            </a:r>
            <a:r>
              <a:rPr lang="en-US" sz="1400" dirty="0">
                <a:effectLst/>
                <a:latin typeface="Calibri" panose="020F0502020204030204" pitchFamily="34" charset="0"/>
                <a:ea typeface="SimSun" panose="02010600030101010101" pitchFamily="2" charset="-122"/>
                <a:cs typeface="Times New Roman" panose="02020603050405020304" pitchFamily="18" charset="0"/>
              </a:rPr>
              <a:t>: Designing a system that automates leave management tasks to minimize manual effort and increase operational efficiency.</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Transparency Promotion</a:t>
            </a:r>
            <a:r>
              <a:rPr lang="en-US" sz="1400" dirty="0">
                <a:effectLst/>
                <a:latin typeface="Calibri" panose="020F0502020204030204" pitchFamily="34" charset="0"/>
                <a:ea typeface="SimSun" panose="02010600030101010101" pitchFamily="2" charset="-122"/>
                <a:cs typeface="Times New Roman" panose="02020603050405020304" pitchFamily="18" charset="0"/>
              </a:rPr>
              <a:t>: Creating a platform that provides real-time visibility into employee leave requests, approvals, and availability to enhance transparency and facilitate better decision-making.</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Accessibility</a:t>
            </a:r>
            <a:r>
              <a:rPr lang="en-US" sz="1400" dirty="0">
                <a:effectLst/>
                <a:latin typeface="Calibri" panose="020F0502020204030204" pitchFamily="34" charset="0"/>
                <a:ea typeface="SimSun" panose="02010600030101010101" pitchFamily="2" charset="-122"/>
                <a:cs typeface="Times New Roman" panose="02020603050405020304" pitchFamily="18" charset="0"/>
              </a:rPr>
              <a:t>: Developing an accessible and intuitive interface that allows employees to submit leave requests conveniently from anywhere, at any time, promoting accessibility and flexibility.</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Communication Facilitation</a:t>
            </a:r>
            <a:r>
              <a:rPr lang="en-US" sz="1400" dirty="0">
                <a:effectLst/>
                <a:latin typeface="Calibri" panose="020F0502020204030204" pitchFamily="34" charset="0"/>
                <a:ea typeface="SimSun" panose="02010600030101010101" pitchFamily="2" charset="-122"/>
                <a:cs typeface="Times New Roman" panose="02020603050405020304" pitchFamily="18" charset="0"/>
              </a:rPr>
              <a:t>: Incorporating features that facilitate communication between employees, managers, and HR personnel regarding leave requests, approvals, and updates to foster collaboration and reduce misunderstandings.</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Security Enhancement</a:t>
            </a:r>
            <a:r>
              <a:rPr lang="en-US" sz="1400" dirty="0">
                <a:effectLst/>
                <a:latin typeface="Calibri" panose="020F0502020204030204" pitchFamily="34" charset="0"/>
                <a:ea typeface="SimSun" panose="02010600030101010101" pitchFamily="2" charset="-122"/>
                <a:cs typeface="Times New Roman" panose="02020603050405020304" pitchFamily="18" charset="0"/>
              </a:rPr>
              <a:t>: Prioritizing data security and confidentiality by implementing robust security measures to protect sensitive employee information and ensure compliance with data protection regulations.</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Scalability</a:t>
            </a:r>
            <a:r>
              <a:rPr lang="en-US" sz="1400" dirty="0">
                <a:effectLst/>
                <a:latin typeface="Calibri" panose="020F0502020204030204" pitchFamily="34" charset="0"/>
                <a:ea typeface="SimSun" panose="02010600030101010101" pitchFamily="2" charset="-122"/>
                <a:cs typeface="Times New Roman" panose="02020603050405020304" pitchFamily="18" charset="0"/>
              </a:rPr>
              <a:t>: Developing a scalable solution that can accommodate the growing needs of organizations of all sizes without compromising performance or functionality.</a:t>
            </a:r>
          </a:p>
          <a:p>
            <a:pPr algn="just">
              <a:lnSpc>
                <a:spcPct val="115000"/>
              </a:lnSpc>
              <a:spcAft>
                <a:spcPts val="1000"/>
              </a:spcAft>
            </a:pPr>
            <a:r>
              <a:rPr lang="en-US" sz="1400" b="1" u="sng" dirty="0">
                <a:effectLst/>
                <a:latin typeface="Calibri" panose="020F0502020204030204" pitchFamily="34" charset="0"/>
                <a:ea typeface="SimSun" panose="02010600030101010101" pitchFamily="2" charset="-122"/>
                <a:cs typeface="Times New Roman" panose="02020603050405020304" pitchFamily="18" charset="0"/>
              </a:rPr>
              <a:t>User Satisfaction</a:t>
            </a:r>
            <a:r>
              <a:rPr lang="en-US" sz="1400" dirty="0">
                <a:effectLst/>
                <a:latin typeface="Calibri" panose="020F0502020204030204" pitchFamily="34" charset="0"/>
                <a:ea typeface="SimSun" panose="02010600030101010101" pitchFamily="2" charset="-122"/>
                <a:cs typeface="Times New Roman" panose="02020603050405020304" pitchFamily="18" charset="0"/>
              </a:rPr>
              <a:t>: Ultimately, the objective of the OLS project is to enhance user satisfaction by providing a comprehensive, efficient, and user-friendly solution for managing employee leave effectively within the organization.</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625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378" y="628356"/>
            <a:ext cx="6740307" cy="584775"/>
          </a:xfrm>
          <a:prstGeom prst="rect">
            <a:avLst/>
          </a:prstGeom>
        </p:spPr>
        <p:txBody>
          <a:bodyPr wrap="none">
            <a:spAutoFit/>
          </a:bodyPr>
          <a:lstStyle/>
          <a:p>
            <a:r>
              <a:rPr lang="en-US" sz="3200" b="1"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Basics need of Hardware and Software</a:t>
            </a:r>
            <a:endParaRPr lang="en-IN" sz="3200" dirty="0"/>
          </a:p>
        </p:txBody>
      </p:sp>
      <p:sp>
        <p:nvSpPr>
          <p:cNvPr id="3" name="Rectangle 2"/>
          <p:cNvSpPr/>
          <p:nvPr/>
        </p:nvSpPr>
        <p:spPr>
          <a:xfrm>
            <a:off x="2729946" y="1918614"/>
            <a:ext cx="6574829" cy="3649204"/>
          </a:xfrm>
          <a:prstGeom prst="rect">
            <a:avLst/>
          </a:prstGeom>
        </p:spPr>
        <p:txBody>
          <a:bodyPr wrap="square">
            <a:spAutoFit/>
          </a:bodyPr>
          <a:lstStyle/>
          <a:p>
            <a:pPr>
              <a:lnSpc>
                <a:spcPct val="115000"/>
              </a:lnSpc>
              <a:spcAft>
                <a:spcPts val="1000"/>
              </a:spcAft>
            </a:pPr>
            <a:r>
              <a:rPr lang="en-US" sz="2200" b="1"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Software Requirements: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Operating System:  windows 8 or Higher </a:t>
            </a:r>
            <a:endParaRPr lang="en-IN" sz="1100" kern="50" dirty="0">
              <a:effectLst/>
              <a:latin typeface="Calibri" panose="020F0502020204030204" pitchFamily="34" charset="0"/>
              <a:ea typeface="Calibri" panose="020F0502020204030204" pitchFamily="34" charset="0"/>
              <a:cs typeface="font279"/>
            </a:endParaRPr>
          </a:p>
          <a:p>
            <a:pPr marL="742950" lvl="1" indent="-285750">
              <a:lnSpc>
                <a:spcPct val="115000"/>
              </a:lnSpc>
              <a:spcAft>
                <a:spcPts val="100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Vs Code, Xampp Server   </a:t>
            </a:r>
            <a:endParaRPr lang="en-IN" sz="1100" kern="50" dirty="0">
              <a:effectLst/>
              <a:latin typeface="Calibri" panose="020F0502020204030204" pitchFamily="34" charset="0"/>
              <a:ea typeface="Calibri" panose="020F0502020204030204" pitchFamily="34" charset="0"/>
              <a:cs typeface="font279"/>
            </a:endParaRPr>
          </a:p>
          <a:p>
            <a:pPr>
              <a:lnSpc>
                <a:spcPct val="115000"/>
              </a:lnSpc>
              <a:spcAft>
                <a:spcPts val="1000"/>
              </a:spcAft>
            </a:pPr>
            <a:r>
              <a:rPr lang="en-US" sz="2000" b="1"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200" b="1"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r>
              <a:rPr lang="en-US" sz="2200" b="1" kern="50" dirty="0">
                <a:solidFill>
                  <a:srgbClr val="FF0000"/>
                </a:solidFill>
                <a:effectLst/>
                <a:latin typeface="Calibri" panose="020F0502020204030204" pitchFamily="34" charset="0"/>
                <a:ea typeface="Calibri" panose="020F0502020204030204" pitchFamily="34" charset="0"/>
                <a:cs typeface="font279"/>
              </a:rPr>
              <a:t>Hardware Components:</a:t>
            </a:r>
            <a:endParaRPr lang="en-IN" sz="1100" kern="50" dirty="0">
              <a:effectLst/>
              <a:latin typeface="Calibri" panose="020F0502020204030204" pitchFamily="34" charset="0"/>
              <a:ea typeface="Calibri" panose="020F0502020204030204" pitchFamily="34" charset="0"/>
              <a:cs typeface="font279"/>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Processor – i3 </a:t>
            </a:r>
            <a:endParaRPr lang="en-IN" sz="1100" kern="50" dirty="0">
              <a:effectLst/>
              <a:latin typeface="Calibri" panose="020F0502020204030204" pitchFamily="34" charset="0"/>
              <a:ea typeface="Calibri" panose="020F0502020204030204" pitchFamily="34" charset="0"/>
              <a:cs typeface="font279"/>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Hard Disk – 500 GB</a:t>
            </a:r>
            <a:endParaRPr lang="en-IN" sz="1100" kern="50" dirty="0">
              <a:effectLst/>
              <a:latin typeface="Calibri" panose="020F0502020204030204" pitchFamily="34" charset="0"/>
              <a:ea typeface="Calibri" panose="020F0502020204030204" pitchFamily="34" charset="0"/>
              <a:cs typeface="font279"/>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Memory – 8GB RAM</a:t>
            </a:r>
            <a:endParaRPr lang="en-IN" sz="1100" kern="50" dirty="0">
              <a:effectLst/>
              <a:latin typeface="Calibri" panose="020F0502020204030204" pitchFamily="34" charset="0"/>
              <a:ea typeface="Calibri" panose="020F0502020204030204" pitchFamily="34" charset="0"/>
              <a:cs typeface="font279"/>
            </a:endParaRPr>
          </a:p>
          <a:p>
            <a:pPr>
              <a:lnSpc>
                <a:spcPct val="115000"/>
              </a:lnSpc>
              <a:spcAft>
                <a:spcPts val="1000"/>
              </a:spcAft>
            </a:pPr>
            <a:r>
              <a:rPr lang="en-US" dirty="0">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012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5486" y="665920"/>
            <a:ext cx="4588236" cy="658642"/>
          </a:xfrm>
          <a:prstGeom prst="rect">
            <a:avLst/>
          </a:prstGeom>
        </p:spPr>
        <p:txBody>
          <a:bodyPr wrap="square">
            <a:spAutoFit/>
          </a:bodyPr>
          <a:lstStyle/>
          <a:p>
            <a:pPr algn="ctr">
              <a:lnSpc>
                <a:spcPct val="115000"/>
              </a:lnSpc>
              <a:spcAft>
                <a:spcPts val="1000"/>
              </a:spcAft>
            </a:pPr>
            <a:r>
              <a:rPr lang="en-US" sz="3200" u="sng"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Block Diagram</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7" name="Straight Arrow Connector 6"/>
          <p:cNvCxnSpPr/>
          <p:nvPr/>
        </p:nvCxnSpPr>
        <p:spPr>
          <a:xfrm flipV="1">
            <a:off x="7772566" y="10736396"/>
            <a:ext cx="1066800" cy="41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0648482" y="10317297"/>
            <a:ext cx="771525"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831872" y="10973886"/>
            <a:ext cx="45085"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517546" y="10964996"/>
            <a:ext cx="45085" cy="70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915566" y="11726996"/>
            <a:ext cx="0" cy="43815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8782704" y="12155621"/>
            <a:ext cx="132227" cy="47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8773814" y="11717471"/>
            <a:ext cx="132227" cy="476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067966" y="11717471"/>
            <a:ext cx="0" cy="438150"/>
          </a:xfrm>
          <a:prstGeom prst="line">
            <a:avLst/>
          </a:prstGeom>
        </p:spPr>
        <p:style>
          <a:lnRef idx="1">
            <a:schemeClr val="dk1"/>
          </a:lnRef>
          <a:fillRef idx="0">
            <a:schemeClr val="dk1"/>
          </a:fillRef>
          <a:effectRef idx="0">
            <a:schemeClr val="dk1"/>
          </a:effectRef>
          <a:fontRef idx="minor">
            <a:schemeClr val="tx1"/>
          </a:fontRef>
        </p:style>
      </p:cxnSp>
      <p:sp>
        <p:nvSpPr>
          <p:cNvPr id="16" name="Rectangle 12"/>
          <p:cNvSpPr>
            <a:spLocks noChangeArrowheads="1"/>
          </p:cNvSpPr>
          <p:nvPr/>
        </p:nvSpPr>
        <p:spPr bwMode="auto">
          <a:xfrm>
            <a:off x="4510610" y="2602046"/>
            <a:ext cx="132632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7" name="Rectangle 16"/>
          <p:cNvSpPr>
            <a:spLocks noChangeArrowheads="1"/>
          </p:cNvSpPr>
          <p:nvPr/>
        </p:nvSpPr>
        <p:spPr bwMode="auto">
          <a:xfrm>
            <a:off x="4510610" y="2474471"/>
            <a:ext cx="1326320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6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26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7F4C4E7-40F6-1C34-D609-D8FE0E002654}"/>
              </a:ext>
            </a:extLst>
          </p:cNvPr>
          <p:cNvSpPr/>
          <p:nvPr/>
        </p:nvSpPr>
        <p:spPr>
          <a:xfrm>
            <a:off x="5346529" y="2439104"/>
            <a:ext cx="1650228" cy="1056461"/>
          </a:xfrm>
          <a:prstGeom prst="rect">
            <a:avLst/>
          </a:prstGeom>
          <a:solidFill>
            <a:srgbClr val="FFCCCC"/>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Flowchart: Magnetic Disk 18">
            <a:extLst>
              <a:ext uri="{FF2B5EF4-FFF2-40B4-BE49-F238E27FC236}">
                <a16:creationId xmlns:a16="http://schemas.microsoft.com/office/drawing/2014/main" id="{A0CF6DDC-3DBE-A293-E583-6BCFD303A575}"/>
              </a:ext>
            </a:extLst>
          </p:cNvPr>
          <p:cNvSpPr/>
          <p:nvPr/>
        </p:nvSpPr>
        <p:spPr>
          <a:xfrm>
            <a:off x="5327610" y="4367411"/>
            <a:ext cx="1650228" cy="1050947"/>
          </a:xfrm>
          <a:prstGeom prst="flowChartMagneticDisk">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Arrow: Left-Right 23">
            <a:extLst>
              <a:ext uri="{FF2B5EF4-FFF2-40B4-BE49-F238E27FC236}">
                <a16:creationId xmlns:a16="http://schemas.microsoft.com/office/drawing/2014/main" id="{D4641BC0-4643-B25E-38C5-44B71F9F1285}"/>
              </a:ext>
            </a:extLst>
          </p:cNvPr>
          <p:cNvSpPr/>
          <p:nvPr/>
        </p:nvSpPr>
        <p:spPr>
          <a:xfrm rot="5400000">
            <a:off x="5717007" y="3849469"/>
            <a:ext cx="816896" cy="18129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65000"/>
                  <a:lumOff val="35000"/>
                </a:schemeClr>
              </a:solidFill>
              <a:highlight>
                <a:srgbClr val="800000"/>
              </a:highlight>
            </a:endParaRPr>
          </a:p>
        </p:txBody>
      </p:sp>
      <p:pic>
        <p:nvPicPr>
          <p:cNvPr id="32" name="Picture 31">
            <a:extLst>
              <a:ext uri="{FF2B5EF4-FFF2-40B4-BE49-F238E27FC236}">
                <a16:creationId xmlns:a16="http://schemas.microsoft.com/office/drawing/2014/main" id="{7CCCFFF3-6D69-4F2C-2208-1AD02317C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284" y="2178375"/>
            <a:ext cx="1553245" cy="1480760"/>
          </a:xfrm>
          <a:prstGeom prst="rect">
            <a:avLst/>
          </a:prstGeom>
        </p:spPr>
      </p:pic>
      <p:pic>
        <p:nvPicPr>
          <p:cNvPr id="36" name="Picture 35">
            <a:extLst>
              <a:ext uri="{FF2B5EF4-FFF2-40B4-BE49-F238E27FC236}">
                <a16:creationId xmlns:a16="http://schemas.microsoft.com/office/drawing/2014/main" id="{CC56A970-28AF-D792-759D-B053A8AB0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757" y="2212136"/>
            <a:ext cx="1553245" cy="1510396"/>
          </a:xfrm>
          <a:prstGeom prst="rect">
            <a:avLst/>
          </a:prstGeom>
        </p:spPr>
      </p:pic>
      <p:sp>
        <p:nvSpPr>
          <p:cNvPr id="38" name="TextBox 37">
            <a:extLst>
              <a:ext uri="{FF2B5EF4-FFF2-40B4-BE49-F238E27FC236}">
                <a16:creationId xmlns:a16="http://schemas.microsoft.com/office/drawing/2014/main" id="{BBBA8300-ACCB-B4E5-893B-80D386AE4E62}"/>
              </a:ext>
            </a:extLst>
          </p:cNvPr>
          <p:cNvSpPr txBox="1"/>
          <p:nvPr/>
        </p:nvSpPr>
        <p:spPr>
          <a:xfrm>
            <a:off x="7891088" y="3887981"/>
            <a:ext cx="2029905" cy="369332"/>
          </a:xfrm>
          <a:prstGeom prst="rect">
            <a:avLst/>
          </a:prstGeom>
          <a:noFill/>
        </p:spPr>
        <p:txBody>
          <a:bodyPr wrap="square" rtlCol="0">
            <a:spAutoFit/>
          </a:bodyPr>
          <a:lstStyle/>
          <a:p>
            <a:r>
              <a:rPr lang="en-US" dirty="0"/>
              <a:t>Admin</a:t>
            </a:r>
            <a:endParaRPr lang="en-IN" dirty="0"/>
          </a:p>
        </p:txBody>
      </p:sp>
      <p:sp>
        <p:nvSpPr>
          <p:cNvPr id="39" name="TextBox 38">
            <a:extLst>
              <a:ext uri="{FF2B5EF4-FFF2-40B4-BE49-F238E27FC236}">
                <a16:creationId xmlns:a16="http://schemas.microsoft.com/office/drawing/2014/main" id="{4EF0049D-CDAA-96FE-70ED-68A1E98B2F1A}"/>
              </a:ext>
            </a:extLst>
          </p:cNvPr>
          <p:cNvSpPr txBox="1"/>
          <p:nvPr/>
        </p:nvSpPr>
        <p:spPr>
          <a:xfrm>
            <a:off x="5618310" y="5618858"/>
            <a:ext cx="1765272" cy="369332"/>
          </a:xfrm>
          <a:prstGeom prst="rect">
            <a:avLst/>
          </a:prstGeom>
          <a:noFill/>
        </p:spPr>
        <p:txBody>
          <a:bodyPr wrap="square" rtlCol="0">
            <a:spAutoFit/>
          </a:bodyPr>
          <a:lstStyle/>
          <a:p>
            <a:r>
              <a:rPr lang="en-US" dirty="0"/>
              <a:t>Database</a:t>
            </a:r>
            <a:endParaRPr lang="en-IN" dirty="0"/>
          </a:p>
        </p:txBody>
      </p:sp>
      <p:sp>
        <p:nvSpPr>
          <p:cNvPr id="40" name="TextBox 39">
            <a:extLst>
              <a:ext uri="{FF2B5EF4-FFF2-40B4-BE49-F238E27FC236}">
                <a16:creationId xmlns:a16="http://schemas.microsoft.com/office/drawing/2014/main" id="{E6478E3E-D75C-5BBE-CE97-E2A04FB3D2DD}"/>
              </a:ext>
            </a:extLst>
          </p:cNvPr>
          <p:cNvSpPr txBox="1"/>
          <p:nvPr/>
        </p:nvSpPr>
        <p:spPr>
          <a:xfrm>
            <a:off x="3530181" y="3786710"/>
            <a:ext cx="1272619" cy="369332"/>
          </a:xfrm>
          <a:prstGeom prst="rect">
            <a:avLst/>
          </a:prstGeom>
          <a:noFill/>
        </p:spPr>
        <p:txBody>
          <a:bodyPr wrap="square" rtlCol="0">
            <a:spAutoFit/>
          </a:bodyPr>
          <a:lstStyle/>
          <a:p>
            <a:r>
              <a:rPr lang="en-IN" dirty="0"/>
              <a:t>Employee</a:t>
            </a:r>
          </a:p>
        </p:txBody>
      </p:sp>
      <p:sp>
        <p:nvSpPr>
          <p:cNvPr id="41" name="TextBox 40">
            <a:extLst>
              <a:ext uri="{FF2B5EF4-FFF2-40B4-BE49-F238E27FC236}">
                <a16:creationId xmlns:a16="http://schemas.microsoft.com/office/drawing/2014/main" id="{9B12C02D-1B20-022A-5E19-F1FA67045C78}"/>
              </a:ext>
            </a:extLst>
          </p:cNvPr>
          <p:cNvSpPr txBox="1"/>
          <p:nvPr/>
        </p:nvSpPr>
        <p:spPr>
          <a:xfrm>
            <a:off x="5478448" y="2505670"/>
            <a:ext cx="2290092" cy="923330"/>
          </a:xfrm>
          <a:prstGeom prst="rect">
            <a:avLst/>
          </a:prstGeom>
          <a:noFill/>
        </p:spPr>
        <p:txBody>
          <a:bodyPr wrap="square" rtlCol="0">
            <a:spAutoFit/>
          </a:bodyPr>
          <a:lstStyle/>
          <a:p>
            <a:r>
              <a:rPr lang="en-IN" dirty="0"/>
              <a:t>Leave</a:t>
            </a:r>
          </a:p>
          <a:p>
            <a:r>
              <a:rPr lang="en-IN" dirty="0"/>
              <a:t>Management </a:t>
            </a:r>
          </a:p>
          <a:p>
            <a:r>
              <a:rPr lang="en-IN" dirty="0"/>
              <a:t>System</a:t>
            </a:r>
          </a:p>
        </p:txBody>
      </p:sp>
    </p:spTree>
    <p:extLst>
      <p:ext uri="{BB962C8B-B14F-4D97-AF65-F5344CB8AC3E}">
        <p14:creationId xmlns:p14="http://schemas.microsoft.com/office/powerpoint/2010/main" val="385987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BC87FD-EF30-9081-C471-BA11C24BC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1613448"/>
            <a:ext cx="10400146" cy="4741172"/>
          </a:xfrm>
          <a:prstGeom prst="rect">
            <a:avLst/>
          </a:prstGeom>
        </p:spPr>
      </p:pic>
      <p:sp>
        <p:nvSpPr>
          <p:cNvPr id="7" name="TextBox 6">
            <a:extLst>
              <a:ext uri="{FF2B5EF4-FFF2-40B4-BE49-F238E27FC236}">
                <a16:creationId xmlns:a16="http://schemas.microsoft.com/office/drawing/2014/main" id="{C706AD40-DE79-C858-C0AE-11709BA7F1F9}"/>
              </a:ext>
            </a:extLst>
          </p:cNvPr>
          <p:cNvSpPr txBox="1"/>
          <p:nvPr/>
        </p:nvSpPr>
        <p:spPr>
          <a:xfrm>
            <a:off x="3583708" y="639812"/>
            <a:ext cx="4387274" cy="625428"/>
          </a:xfrm>
          <a:prstGeom prst="rect">
            <a:avLst/>
          </a:prstGeom>
          <a:noFill/>
        </p:spPr>
        <p:txBody>
          <a:bodyPr wrap="square">
            <a:spAutoFit/>
          </a:bodyPr>
          <a:lstStyle/>
          <a:p>
            <a:pPr algn="ctr">
              <a:lnSpc>
                <a:spcPct val="115000"/>
              </a:lnSpc>
              <a:spcAft>
                <a:spcPts val="1000"/>
              </a:spcAft>
            </a:pPr>
            <a:r>
              <a:rPr lang="en-US" sz="3200" u="sng" dirty="0">
                <a:solidFill>
                  <a:srgbClr val="FF0000"/>
                </a:solidFill>
                <a:latin typeface="Calibri" panose="020F0502020204030204" pitchFamily="34" charset="0"/>
                <a:ea typeface="SimSun" panose="02010600030101010101" pitchFamily="2" charset="-122"/>
                <a:cs typeface="Times New Roman" panose="02020603050405020304" pitchFamily="18" charset="0"/>
              </a:rPr>
              <a:t>Gantt Chart</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57410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238</TotalTime>
  <Words>1463</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Bahnschrift SemiBold</vt:lpstr>
      <vt:lpstr>Calibri</vt:lpstr>
      <vt:lpstr>Calibri Light</vt:lpstr>
      <vt:lpstr>Courier New</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 singh</cp:lastModifiedBy>
  <cp:revision>56</cp:revision>
  <dcterms:created xsi:type="dcterms:W3CDTF">2023-09-26T08:42:36Z</dcterms:created>
  <dcterms:modified xsi:type="dcterms:W3CDTF">2024-05-11T05:50:43Z</dcterms:modified>
</cp:coreProperties>
</file>