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3" r:id="rId1"/>
  </p:sldMasterIdLst>
  <p:sldIdLst>
    <p:sldId id="287" r:id="rId2"/>
    <p:sldId id="256" r:id="rId3"/>
    <p:sldId id="279" r:id="rId4"/>
    <p:sldId id="285" r:id="rId5"/>
    <p:sldId id="265" r:id="rId6"/>
    <p:sldId id="283" r:id="rId7"/>
    <p:sldId id="284" r:id="rId8"/>
    <p:sldId id="272" r:id="rId9"/>
    <p:sldId id="258" r:id="rId10"/>
    <p:sldId id="273" r:id="rId11"/>
    <p:sldId id="286" r:id="rId12"/>
    <p:sldId id="288" r:id="rId13"/>
    <p:sldId id="28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4662E40-0BB8-4C81-A298-1030C63AA702}">
          <p14:sldIdLst>
            <p14:sldId id="287"/>
            <p14:sldId id="256"/>
            <p14:sldId id="279"/>
            <p14:sldId id="285"/>
            <p14:sldId id="265"/>
            <p14:sldId id="283"/>
            <p14:sldId id="284"/>
            <p14:sldId id="272"/>
            <p14:sldId id="258"/>
            <p14:sldId id="273"/>
            <p14:sldId id="286"/>
            <p14:sldId id="288"/>
            <p14:sldId id="280"/>
          </p14:sldIdLst>
        </p14:section>
        <p14:section name="Untitled Section" id="{1310A5D8-2FE9-4FE9-A6A0-FB102BE087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467343-7BCF-4E17-A3CE-D172CD212C17}" v="2" dt="2024-02-19T07:32:06.1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BB9D1F-6E79-4F3C-8348-85324CB97230}"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A08C6C-EF2B-487A-AC2E-FE871C21516A}" type="slidenum">
              <a:rPr lang="en-IN" smtClean="0"/>
              <a:t>‹#›</a:t>
            </a:fld>
            <a:endParaRPr lang="en-IN"/>
          </a:p>
        </p:txBody>
      </p:sp>
    </p:spTree>
    <p:extLst>
      <p:ext uri="{BB962C8B-B14F-4D97-AF65-F5344CB8AC3E}">
        <p14:creationId xmlns:p14="http://schemas.microsoft.com/office/powerpoint/2010/main" val="1991824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BB9D1F-6E79-4F3C-8348-85324CB97230}"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A08C6C-EF2B-487A-AC2E-FE871C21516A}" type="slidenum">
              <a:rPr lang="en-IN" smtClean="0"/>
              <a:t>‹#›</a:t>
            </a:fld>
            <a:endParaRPr lang="en-IN"/>
          </a:p>
        </p:txBody>
      </p:sp>
    </p:spTree>
    <p:extLst>
      <p:ext uri="{BB962C8B-B14F-4D97-AF65-F5344CB8AC3E}">
        <p14:creationId xmlns:p14="http://schemas.microsoft.com/office/powerpoint/2010/main" val="3675059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BB9D1F-6E79-4F3C-8348-85324CB97230}"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A08C6C-EF2B-487A-AC2E-FE871C21516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89703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BB9D1F-6E79-4F3C-8348-85324CB97230}"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A08C6C-EF2B-487A-AC2E-FE871C21516A}" type="slidenum">
              <a:rPr lang="en-IN" smtClean="0"/>
              <a:t>‹#›</a:t>
            </a:fld>
            <a:endParaRPr lang="en-IN"/>
          </a:p>
        </p:txBody>
      </p:sp>
    </p:spTree>
    <p:extLst>
      <p:ext uri="{BB962C8B-B14F-4D97-AF65-F5344CB8AC3E}">
        <p14:creationId xmlns:p14="http://schemas.microsoft.com/office/powerpoint/2010/main" val="32786536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BB9D1F-6E79-4F3C-8348-85324CB97230}"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A08C6C-EF2B-487A-AC2E-FE871C21516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63789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BB9D1F-6E79-4F3C-8348-85324CB97230}"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A08C6C-EF2B-487A-AC2E-FE871C21516A}" type="slidenum">
              <a:rPr lang="en-IN" smtClean="0"/>
              <a:t>‹#›</a:t>
            </a:fld>
            <a:endParaRPr lang="en-IN"/>
          </a:p>
        </p:txBody>
      </p:sp>
    </p:spTree>
    <p:extLst>
      <p:ext uri="{BB962C8B-B14F-4D97-AF65-F5344CB8AC3E}">
        <p14:creationId xmlns:p14="http://schemas.microsoft.com/office/powerpoint/2010/main" val="53910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BB9D1F-6E79-4F3C-8348-85324CB97230}"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A08C6C-EF2B-487A-AC2E-FE871C21516A}" type="slidenum">
              <a:rPr lang="en-IN" smtClean="0"/>
              <a:t>‹#›</a:t>
            </a:fld>
            <a:endParaRPr lang="en-IN"/>
          </a:p>
        </p:txBody>
      </p:sp>
    </p:spTree>
    <p:extLst>
      <p:ext uri="{BB962C8B-B14F-4D97-AF65-F5344CB8AC3E}">
        <p14:creationId xmlns:p14="http://schemas.microsoft.com/office/powerpoint/2010/main" val="3611792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BB9D1F-6E79-4F3C-8348-85324CB97230}"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A08C6C-EF2B-487A-AC2E-FE871C21516A}" type="slidenum">
              <a:rPr lang="en-IN" smtClean="0"/>
              <a:t>‹#›</a:t>
            </a:fld>
            <a:endParaRPr lang="en-IN"/>
          </a:p>
        </p:txBody>
      </p:sp>
    </p:spTree>
    <p:extLst>
      <p:ext uri="{BB962C8B-B14F-4D97-AF65-F5344CB8AC3E}">
        <p14:creationId xmlns:p14="http://schemas.microsoft.com/office/powerpoint/2010/main" val="3037365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BB9D1F-6E79-4F3C-8348-85324CB97230}"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A08C6C-EF2B-487A-AC2E-FE871C21516A}" type="slidenum">
              <a:rPr lang="en-IN" smtClean="0"/>
              <a:t>‹#›</a:t>
            </a:fld>
            <a:endParaRPr lang="en-IN"/>
          </a:p>
        </p:txBody>
      </p:sp>
    </p:spTree>
    <p:extLst>
      <p:ext uri="{BB962C8B-B14F-4D97-AF65-F5344CB8AC3E}">
        <p14:creationId xmlns:p14="http://schemas.microsoft.com/office/powerpoint/2010/main" val="3115518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BB9D1F-6E79-4F3C-8348-85324CB97230}"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A08C6C-EF2B-487A-AC2E-FE871C21516A}" type="slidenum">
              <a:rPr lang="en-IN" smtClean="0"/>
              <a:t>‹#›</a:t>
            </a:fld>
            <a:endParaRPr lang="en-IN"/>
          </a:p>
        </p:txBody>
      </p:sp>
    </p:spTree>
    <p:extLst>
      <p:ext uri="{BB962C8B-B14F-4D97-AF65-F5344CB8AC3E}">
        <p14:creationId xmlns:p14="http://schemas.microsoft.com/office/powerpoint/2010/main" val="3542368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BB9D1F-6E79-4F3C-8348-85324CB97230}" type="datetimeFigureOut">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A08C6C-EF2B-487A-AC2E-FE871C21516A}" type="slidenum">
              <a:rPr lang="en-IN" smtClean="0"/>
              <a:t>‹#›</a:t>
            </a:fld>
            <a:endParaRPr lang="en-IN"/>
          </a:p>
        </p:txBody>
      </p:sp>
    </p:spTree>
    <p:extLst>
      <p:ext uri="{BB962C8B-B14F-4D97-AF65-F5344CB8AC3E}">
        <p14:creationId xmlns:p14="http://schemas.microsoft.com/office/powerpoint/2010/main" val="4220973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BB9D1F-6E79-4F3C-8348-85324CB97230}" type="datetimeFigureOut">
              <a:rPr lang="en-IN" smtClean="0"/>
              <a:t>11-05-2024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A08C6C-EF2B-487A-AC2E-FE871C21516A}" type="slidenum">
              <a:rPr lang="en-IN" smtClean="0"/>
              <a:t>‹#›</a:t>
            </a:fld>
            <a:endParaRPr lang="en-IN"/>
          </a:p>
        </p:txBody>
      </p:sp>
    </p:spTree>
    <p:extLst>
      <p:ext uri="{BB962C8B-B14F-4D97-AF65-F5344CB8AC3E}">
        <p14:creationId xmlns:p14="http://schemas.microsoft.com/office/powerpoint/2010/main" val="3164767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BB9D1F-6E79-4F3C-8348-85324CB97230}" type="datetimeFigureOut">
              <a:rPr lang="en-IN" smtClean="0"/>
              <a:t>11-05-2024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A08C6C-EF2B-487A-AC2E-FE871C21516A}" type="slidenum">
              <a:rPr lang="en-IN" smtClean="0"/>
              <a:t>‹#›</a:t>
            </a:fld>
            <a:endParaRPr lang="en-IN"/>
          </a:p>
        </p:txBody>
      </p:sp>
    </p:spTree>
    <p:extLst>
      <p:ext uri="{BB962C8B-B14F-4D97-AF65-F5344CB8AC3E}">
        <p14:creationId xmlns:p14="http://schemas.microsoft.com/office/powerpoint/2010/main" val="1511935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BB9D1F-6E79-4F3C-8348-85324CB97230}" type="datetimeFigureOut">
              <a:rPr lang="en-IN" smtClean="0"/>
              <a:t>11-05-2024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4A08C6C-EF2B-487A-AC2E-FE871C21516A}" type="slidenum">
              <a:rPr lang="en-IN" smtClean="0"/>
              <a:t>‹#›</a:t>
            </a:fld>
            <a:endParaRPr lang="en-IN"/>
          </a:p>
        </p:txBody>
      </p:sp>
    </p:spTree>
    <p:extLst>
      <p:ext uri="{BB962C8B-B14F-4D97-AF65-F5344CB8AC3E}">
        <p14:creationId xmlns:p14="http://schemas.microsoft.com/office/powerpoint/2010/main" val="75401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BB9D1F-6E79-4F3C-8348-85324CB97230}" type="datetimeFigureOut">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A08C6C-EF2B-487A-AC2E-FE871C21516A}" type="slidenum">
              <a:rPr lang="en-IN" smtClean="0"/>
              <a:t>‹#›</a:t>
            </a:fld>
            <a:endParaRPr lang="en-IN"/>
          </a:p>
        </p:txBody>
      </p:sp>
    </p:spTree>
    <p:extLst>
      <p:ext uri="{BB962C8B-B14F-4D97-AF65-F5344CB8AC3E}">
        <p14:creationId xmlns:p14="http://schemas.microsoft.com/office/powerpoint/2010/main" val="1253403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BB9D1F-6E79-4F3C-8348-85324CB97230}" type="datetimeFigureOut">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A08C6C-EF2B-487A-AC2E-FE871C21516A}" type="slidenum">
              <a:rPr lang="en-IN" smtClean="0"/>
              <a:t>‹#›</a:t>
            </a:fld>
            <a:endParaRPr lang="en-IN"/>
          </a:p>
        </p:txBody>
      </p:sp>
    </p:spTree>
    <p:extLst>
      <p:ext uri="{BB962C8B-B14F-4D97-AF65-F5344CB8AC3E}">
        <p14:creationId xmlns:p14="http://schemas.microsoft.com/office/powerpoint/2010/main" val="2971946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1BB9D1F-6E79-4F3C-8348-85324CB97230}" type="datetimeFigureOut">
              <a:rPr lang="en-IN" smtClean="0"/>
              <a:t>11-05-2024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4A08C6C-EF2B-487A-AC2E-FE871C21516A}" type="slidenum">
              <a:rPr lang="en-IN" smtClean="0"/>
              <a:t>‹#›</a:t>
            </a:fld>
            <a:endParaRPr lang="en-IN"/>
          </a:p>
        </p:txBody>
      </p:sp>
    </p:spTree>
    <p:extLst>
      <p:ext uri="{BB962C8B-B14F-4D97-AF65-F5344CB8AC3E}">
        <p14:creationId xmlns:p14="http://schemas.microsoft.com/office/powerpoint/2010/main" val="3072061076"/>
      </p:ext>
    </p:extLst>
  </p:cSld>
  <p:clrMap bg1="lt1" tx1="dk1" bg2="lt2" tx2="dk2" accent1="accent1" accent2="accent2" accent3="accent3" accent4="accent4" accent5="accent5" accent6="accent6" hlink="hlink" folHlink="folHlink"/>
  <p:sldLayoutIdLst>
    <p:sldLayoutId id="2147484204" r:id="rId1"/>
    <p:sldLayoutId id="2147484205" r:id="rId2"/>
    <p:sldLayoutId id="2147484206" r:id="rId3"/>
    <p:sldLayoutId id="2147484207" r:id="rId4"/>
    <p:sldLayoutId id="2147484208" r:id="rId5"/>
    <p:sldLayoutId id="2147484209" r:id="rId6"/>
    <p:sldLayoutId id="2147484210" r:id="rId7"/>
    <p:sldLayoutId id="2147484211" r:id="rId8"/>
    <p:sldLayoutId id="2147484212" r:id="rId9"/>
    <p:sldLayoutId id="2147484213" r:id="rId10"/>
    <p:sldLayoutId id="2147484214" r:id="rId11"/>
    <p:sldLayoutId id="2147484215" r:id="rId12"/>
    <p:sldLayoutId id="2147484216" r:id="rId13"/>
    <p:sldLayoutId id="2147484217" r:id="rId14"/>
    <p:sldLayoutId id="2147484218" r:id="rId15"/>
    <p:sldLayoutId id="214748421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445CC3-62DE-067B-EB7B-8855DB5C219F}"/>
              </a:ext>
            </a:extLst>
          </p:cNvPr>
          <p:cNvPicPr>
            <a:picLocks noChangeAspect="1"/>
          </p:cNvPicPr>
          <p:nvPr/>
        </p:nvPicPr>
        <p:blipFill>
          <a:blip r:embed="rId2"/>
          <a:stretch>
            <a:fillRect/>
          </a:stretch>
        </p:blipFill>
        <p:spPr>
          <a:xfrm>
            <a:off x="807269" y="71120"/>
            <a:ext cx="10394581" cy="2048434"/>
          </a:xfrm>
          <a:prstGeom prst="rect">
            <a:avLst/>
          </a:prstGeom>
        </p:spPr>
      </p:pic>
      <p:pic>
        <p:nvPicPr>
          <p:cNvPr id="7" name="Picture 6">
            <a:extLst>
              <a:ext uri="{FF2B5EF4-FFF2-40B4-BE49-F238E27FC236}">
                <a16:creationId xmlns:a16="http://schemas.microsoft.com/office/drawing/2014/main" id="{9D9B9016-75BF-7A71-8619-BE63CEC5B438}"/>
              </a:ext>
            </a:extLst>
          </p:cNvPr>
          <p:cNvPicPr>
            <a:picLocks noChangeAspect="1"/>
          </p:cNvPicPr>
          <p:nvPr/>
        </p:nvPicPr>
        <p:blipFill>
          <a:blip r:embed="rId3"/>
          <a:stretch>
            <a:fillRect/>
          </a:stretch>
        </p:blipFill>
        <p:spPr>
          <a:xfrm>
            <a:off x="3449320" y="1656080"/>
            <a:ext cx="5293360" cy="4846320"/>
          </a:xfrm>
          <a:prstGeom prst="rect">
            <a:avLst/>
          </a:prstGeom>
        </p:spPr>
      </p:pic>
    </p:spTree>
    <p:extLst>
      <p:ext uri="{BB962C8B-B14F-4D97-AF65-F5344CB8AC3E}">
        <p14:creationId xmlns:p14="http://schemas.microsoft.com/office/powerpoint/2010/main" val="1427303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C76A8F-2913-8F07-6B8E-DDCA2FD5D3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8062" y="1550504"/>
            <a:ext cx="7653564" cy="5307496"/>
          </a:xfrm>
          <a:prstGeom prst="rect">
            <a:avLst/>
          </a:prstGeom>
        </p:spPr>
      </p:pic>
      <p:sp>
        <p:nvSpPr>
          <p:cNvPr id="2" name="Rectangle 1">
            <a:extLst>
              <a:ext uri="{FF2B5EF4-FFF2-40B4-BE49-F238E27FC236}">
                <a16:creationId xmlns:a16="http://schemas.microsoft.com/office/drawing/2014/main" id="{0E0D9BB3-B3B8-8FC0-527D-802790D9E315}"/>
              </a:ext>
            </a:extLst>
          </p:cNvPr>
          <p:cNvSpPr/>
          <p:nvPr/>
        </p:nvSpPr>
        <p:spPr>
          <a:xfrm>
            <a:off x="4869542" y="512370"/>
            <a:ext cx="2452916"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Outputs</a:t>
            </a:r>
          </a:p>
        </p:txBody>
      </p:sp>
    </p:spTree>
    <p:extLst>
      <p:ext uri="{BB962C8B-B14F-4D97-AF65-F5344CB8AC3E}">
        <p14:creationId xmlns:p14="http://schemas.microsoft.com/office/powerpoint/2010/main" val="1394508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C36630-E655-16FC-4CF6-F19B54771B94}"/>
              </a:ext>
            </a:extLst>
          </p:cNvPr>
          <p:cNvSpPr txBox="1"/>
          <p:nvPr/>
        </p:nvSpPr>
        <p:spPr>
          <a:xfrm>
            <a:off x="1013791" y="0"/>
            <a:ext cx="10376452" cy="6924973"/>
          </a:xfrm>
          <a:prstGeom prst="rect">
            <a:avLst/>
          </a:prstGeom>
          <a:noFill/>
        </p:spPr>
        <p:txBody>
          <a:bodyPr wrap="square">
            <a:spAutoFit/>
          </a:bodyPr>
          <a:lstStyle/>
          <a:p>
            <a:endParaRPr kumimoji="0" lang="en-US" sz="2400" b="1" i="0" u="none" strike="noStrike" kern="1200" cap="none" spc="0" normalizeH="0" baseline="0" noProof="0" dirty="0">
              <a:ln>
                <a:noFill/>
              </a:ln>
              <a:solidFill>
                <a:srgbClr val="0070C0"/>
              </a:solidFill>
              <a:effectLst/>
              <a:uLnTx/>
              <a:uFillTx/>
              <a:latin typeface="Tw Cen MT" panose="020B0602020104020603"/>
              <a:ea typeface="+mn-ea"/>
              <a:cs typeface="+mn-cs"/>
            </a:endParaRPr>
          </a:p>
          <a:p>
            <a:r>
              <a:rPr lang="en-US" sz="2400" dirty="0"/>
              <a:t>						</a:t>
            </a:r>
            <a:r>
              <a:rPr lang="en-US" sz="5400" b="1" dirty="0"/>
              <a:t>CONCLUISON</a:t>
            </a:r>
          </a:p>
          <a:p>
            <a:endParaRPr lang="en-US" sz="5400" b="1" dirty="0"/>
          </a:p>
          <a:p>
            <a:pPr algn="just"/>
            <a:r>
              <a:rPr lang="en-US" dirty="0"/>
              <a:t>The development of an online college student mentoring web application presents a promising opportunity to enhance the educational experience and professional growth of students. By leveraging modern technologies such as HTML, CSS, Bootstrap, MySQL, and PHP, along with thoughtful design and functionality, we can create a platform that fosters meaningful mentorship connections between mentors and mentees.</a:t>
            </a:r>
          </a:p>
          <a:p>
            <a:pPr algn="just"/>
            <a:endParaRPr lang="en-US" dirty="0"/>
          </a:p>
          <a:p>
            <a:pPr algn="just"/>
            <a:r>
              <a:rPr lang="en-US" dirty="0"/>
              <a:t>Through user-friendly interfaces, secure communication channels, and robust features like mentor-mentee allotting, goal setting, progress tracking, and resource sharing, our platform aims to empower users to achieve their academic and career aspirations. By facilitating mentorship relationships that are personalized, flexible, and supportive, we can foster a culture of collaboration, learning, and mentorship excellence within the online college community.</a:t>
            </a:r>
          </a:p>
          <a:p>
            <a:pPr algn="just"/>
            <a:endParaRPr lang="en-US"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3561596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65E12E-AEED-E173-9A39-3A080C9089B1}"/>
              </a:ext>
            </a:extLst>
          </p:cNvPr>
          <p:cNvSpPr txBox="1"/>
          <p:nvPr/>
        </p:nvSpPr>
        <p:spPr>
          <a:xfrm>
            <a:off x="3701143" y="283315"/>
            <a:ext cx="5909996" cy="923330"/>
          </a:xfrm>
          <a:prstGeom prst="rect">
            <a:avLst/>
          </a:prstGeom>
          <a:noFill/>
        </p:spPr>
        <p:txBody>
          <a:bodyPr wrap="square" rtlCol="0">
            <a:spAutoFit/>
          </a:bodyPr>
          <a:lstStyle/>
          <a:p>
            <a:r>
              <a:rPr lang="en-IN" sz="5400" b="1" dirty="0"/>
              <a:t>GANTT CHART</a:t>
            </a:r>
          </a:p>
        </p:txBody>
      </p:sp>
      <p:pic>
        <p:nvPicPr>
          <p:cNvPr id="5" name="Picture 4">
            <a:extLst>
              <a:ext uri="{FF2B5EF4-FFF2-40B4-BE49-F238E27FC236}">
                <a16:creationId xmlns:a16="http://schemas.microsoft.com/office/drawing/2014/main" id="{D10EBD5B-DBF6-04D2-BD71-BE97AF27F221}"/>
              </a:ext>
            </a:extLst>
          </p:cNvPr>
          <p:cNvPicPr>
            <a:picLocks noChangeAspect="1"/>
          </p:cNvPicPr>
          <p:nvPr/>
        </p:nvPicPr>
        <p:blipFill rotWithShape="1">
          <a:blip r:embed="rId2">
            <a:extLst>
              <a:ext uri="{28A0092B-C50C-407E-A947-70E740481C1C}">
                <a14:useLocalDpi xmlns:a14="http://schemas.microsoft.com/office/drawing/2010/main" val="0"/>
              </a:ext>
            </a:extLst>
          </a:blip>
          <a:srcRect t="1" b="14390"/>
          <a:stretch/>
        </p:blipFill>
        <p:spPr>
          <a:xfrm>
            <a:off x="1574800" y="1656080"/>
            <a:ext cx="8290560" cy="3881120"/>
          </a:xfrm>
          <a:prstGeom prst="rect">
            <a:avLst/>
          </a:prstGeom>
        </p:spPr>
      </p:pic>
    </p:spTree>
    <p:extLst>
      <p:ext uri="{BB962C8B-B14F-4D97-AF65-F5344CB8AC3E}">
        <p14:creationId xmlns:p14="http://schemas.microsoft.com/office/powerpoint/2010/main" val="3142282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28E9B5-5742-3F65-5B97-231DE31E76B8}"/>
              </a:ext>
            </a:extLst>
          </p:cNvPr>
          <p:cNvPicPr>
            <a:picLocks noChangeAspect="1"/>
          </p:cNvPicPr>
          <p:nvPr/>
        </p:nvPicPr>
        <p:blipFill>
          <a:blip r:embed="rId2"/>
          <a:stretch>
            <a:fillRect/>
          </a:stretch>
        </p:blipFill>
        <p:spPr>
          <a:xfrm>
            <a:off x="2188125" y="941616"/>
            <a:ext cx="7815749" cy="4974767"/>
          </a:xfrm>
          <a:prstGeom prst="rect">
            <a:avLst/>
          </a:prstGeom>
        </p:spPr>
      </p:pic>
    </p:spTree>
    <p:extLst>
      <p:ext uri="{BB962C8B-B14F-4D97-AF65-F5344CB8AC3E}">
        <p14:creationId xmlns:p14="http://schemas.microsoft.com/office/powerpoint/2010/main" val="1076795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40879-EC97-86F5-E6C0-CFA8538C8A08}"/>
              </a:ext>
            </a:extLst>
          </p:cNvPr>
          <p:cNvSpPr>
            <a:spLocks noGrp="1"/>
          </p:cNvSpPr>
          <p:nvPr>
            <p:ph type="ctrTitle"/>
          </p:nvPr>
        </p:nvSpPr>
        <p:spPr>
          <a:xfrm>
            <a:off x="2052320" y="-284480"/>
            <a:ext cx="8514080" cy="3515360"/>
          </a:xfrm>
          <a:noFill/>
        </p:spPr>
        <p:txBody>
          <a:bodyPr>
            <a:normAutofit/>
            <a:scene3d>
              <a:camera prst="orthographicFront"/>
              <a:lightRig rig="threePt" dir="t"/>
            </a:scene3d>
            <a:sp3d extrusionH="57150">
              <a:bevelT h="25400" prst="softRound"/>
              <a:bevelB w="69850" h="38100" prst="cross"/>
            </a:sp3d>
          </a:bodyPr>
          <a:lstStyle/>
          <a:p>
            <a:pPr algn="l"/>
            <a:r>
              <a:rPr lang="en-IN" b="1">
                <a:effectLst>
                  <a:outerShdw blurRad="38100" dist="38100" dir="2700000" algn="tl">
                    <a:srgbClr val="000000">
                      <a:alpha val="43137"/>
                    </a:srgbClr>
                  </a:outerShdw>
                </a:effectLst>
              </a:rPr>
              <a:t>      </a:t>
            </a:r>
            <a:r>
              <a:rPr lang="en-IN">
                <a:effectLst>
                  <a:outerShdw blurRad="38100" dist="38100" dir="2700000" algn="tl">
                    <a:srgbClr val="000000">
                      <a:alpha val="43137"/>
                    </a:srgbClr>
                  </a:outerShdw>
                </a:effectLst>
              </a:rPr>
              <a:t>   </a:t>
            </a:r>
            <a:r>
              <a:rPr lang="en-IN" b="1">
                <a:solidFill>
                  <a:srgbClr val="FF0000"/>
                </a:solidFill>
                <a:effectLst>
                  <a:outerShdw blurRad="38100" dist="38100" dir="2700000" algn="tl">
                    <a:srgbClr val="000000">
                      <a:alpha val="43137"/>
                    </a:srgbClr>
                  </a:outerShdw>
                </a:effectLst>
              </a:rPr>
              <a:t> </a:t>
            </a:r>
            <a:r>
              <a:rPr lang="en-IN" b="1">
                <a:effectLst>
                  <a:outerShdw blurRad="38100" dist="38100" dir="2700000" algn="tl">
                    <a:srgbClr val="000000">
                      <a:alpha val="43137"/>
                    </a:srgbClr>
                  </a:outerShdw>
                </a:effectLst>
              </a:rPr>
              <a:t> </a:t>
            </a:r>
            <a:br>
              <a:rPr lang="en-IN"/>
            </a:br>
            <a:r>
              <a:rPr lang="en-IN"/>
              <a:t>   </a:t>
            </a:r>
            <a:br>
              <a:rPr lang="en-IN"/>
            </a:br>
            <a:br>
              <a:rPr lang="en-IN"/>
            </a:br>
            <a:r>
              <a:rPr lang="en-IN"/>
              <a:t>    </a:t>
            </a:r>
            <a:endParaRPr lang="en-IN" dirty="0"/>
          </a:p>
        </p:txBody>
      </p:sp>
      <p:sp>
        <p:nvSpPr>
          <p:cNvPr id="3" name="Rectangle 2">
            <a:extLst>
              <a:ext uri="{FF2B5EF4-FFF2-40B4-BE49-F238E27FC236}">
                <a16:creationId xmlns:a16="http://schemas.microsoft.com/office/drawing/2014/main" id="{2CF986A2-70DE-728B-37F2-327CB28BAFB4}"/>
              </a:ext>
            </a:extLst>
          </p:cNvPr>
          <p:cNvSpPr/>
          <p:nvPr/>
        </p:nvSpPr>
        <p:spPr>
          <a:xfrm>
            <a:off x="2643809" y="725557"/>
            <a:ext cx="7146234" cy="1107996"/>
          </a:xfrm>
          <a:prstGeom prst="rect">
            <a:avLst/>
          </a:prstGeom>
          <a:noFill/>
        </p:spPr>
        <p:txBody>
          <a:bodyPr wrap="square" lIns="91440" tIns="45720" rIns="91440" bIns="45720">
            <a:spAutoFit/>
          </a:bodyPr>
          <a:lstStyle/>
          <a:p>
            <a:pPr algn="ctr"/>
            <a:r>
              <a:rPr lang="en-US" sz="6600" b="1">
                <a:ln w="9525">
                  <a:solidFill>
                    <a:schemeClr val="bg1"/>
                  </a:solidFill>
                  <a:prstDash val="solid"/>
                </a:ln>
                <a:effectLst>
                  <a:outerShdw blurRad="12700" dist="38100" dir="2700000" algn="tl" rotWithShape="0">
                    <a:schemeClr val="bg1">
                      <a:lumMod val="50000"/>
                    </a:schemeClr>
                  </a:outerShdw>
                </a:effectLst>
              </a:rPr>
              <a:t>MentorConnect</a:t>
            </a:r>
            <a:endParaRPr lang="en-US" sz="6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7" name="Picture 6" descr="A light green background with small dots">
            <a:extLst>
              <a:ext uri="{FF2B5EF4-FFF2-40B4-BE49-F238E27FC236}">
                <a16:creationId xmlns:a16="http://schemas.microsoft.com/office/drawing/2014/main" id="{B29BDC8F-CAA1-70A9-BDD1-CB1C0E87E0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1254" y="1784856"/>
            <a:ext cx="4762500" cy="4762500"/>
          </a:xfrm>
          <a:prstGeom prst="rect">
            <a:avLst/>
          </a:prstGeom>
        </p:spPr>
      </p:pic>
    </p:spTree>
    <p:extLst>
      <p:ext uri="{BB962C8B-B14F-4D97-AF65-F5344CB8AC3E}">
        <p14:creationId xmlns:p14="http://schemas.microsoft.com/office/powerpoint/2010/main" val="2130266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C36630-E655-16FC-4CF6-F19B54771B94}"/>
              </a:ext>
            </a:extLst>
          </p:cNvPr>
          <p:cNvSpPr txBox="1"/>
          <p:nvPr/>
        </p:nvSpPr>
        <p:spPr>
          <a:xfrm>
            <a:off x="0" y="0"/>
            <a:ext cx="12117572" cy="6370975"/>
          </a:xfrm>
          <a:prstGeom prst="rect">
            <a:avLst/>
          </a:prstGeom>
          <a:noFill/>
        </p:spPr>
        <p:txBody>
          <a:bodyPr wrap="square">
            <a:spAutoFit/>
          </a:bodyPr>
          <a:lstStyle/>
          <a:p>
            <a:r>
              <a:rPr kumimoji="0" lang="en-IN" sz="6600" b="0" i="0" u="sng"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reflection blurRad="6350" stA="55000" endA="300" endPos="45500" dir="5400000" sy="-100000" algn="bl" rotWithShape="0"/>
                </a:effectLst>
                <a:uLnTx/>
                <a:uFillTx/>
                <a:latin typeface="Algerian" panose="04020705040A02060702" pitchFamily="82" charset="0"/>
                <a:ea typeface="+mj-ea"/>
                <a:cs typeface="+mj-cs"/>
              </a:rPr>
              <a:t>Team </a:t>
            </a:r>
            <a:r>
              <a:rPr lang="en-IN" sz="6600" u="sng" dirty="0">
                <a:solidFill>
                  <a:schemeClr val="accent4">
                    <a:lumMod val="50000"/>
                  </a:schemeClr>
                </a:solidFill>
                <a:effectLst>
                  <a:outerShdw blurRad="38100" dist="38100" dir="2700000" algn="tl">
                    <a:srgbClr val="000000">
                      <a:alpha val="43137"/>
                    </a:srgbClr>
                  </a:outerShdw>
                  <a:reflection blurRad="6350" stA="55000" endA="300" endPos="45500" dir="5400000" sy="-100000" algn="bl" rotWithShape="0"/>
                </a:effectLst>
                <a:latin typeface="Algerian" panose="04020705040A02060702" pitchFamily="82" charset="0"/>
                <a:ea typeface="+mj-ea"/>
                <a:cs typeface="+mj-cs"/>
              </a:rPr>
              <a:t>member</a:t>
            </a:r>
            <a:br>
              <a:rPr kumimoji="0" lang="en-IN" sz="4300" b="0" i="0" u="none" strike="noStrike" kern="1200" cap="all" spc="0" normalizeH="0" baseline="0" noProof="0" dirty="0">
                <a:ln>
                  <a:noFill/>
                </a:ln>
                <a:solidFill>
                  <a:prstClr val="black"/>
                </a:solidFill>
                <a:effectLst>
                  <a:outerShdw blurRad="38100" dist="38100" dir="2700000" algn="tl">
                    <a:srgbClr val="000000">
                      <a:alpha val="43137"/>
                    </a:srgbClr>
                  </a:outerShdw>
                </a:effectLst>
                <a:uLnTx/>
                <a:uFillTx/>
                <a:latin typeface="Tw Cen MT" panose="020B0602020104020603"/>
                <a:ea typeface="+mj-ea"/>
                <a:cs typeface="+mj-cs"/>
              </a:rPr>
            </a:br>
            <a:endParaRPr kumimoji="0" lang="en-IN" sz="4300" b="0" i="0" u="none" strike="noStrike" kern="1200" cap="all" spc="0" normalizeH="0" baseline="0" noProof="0" dirty="0">
              <a:ln>
                <a:noFill/>
              </a:ln>
              <a:solidFill>
                <a:prstClr val="black"/>
              </a:solidFill>
              <a:effectLst>
                <a:outerShdw blurRad="38100" dist="38100" dir="2700000" algn="tl">
                  <a:srgbClr val="000000">
                    <a:alpha val="43137"/>
                  </a:srgbClr>
                </a:outerShdw>
              </a:effectLst>
              <a:uLnTx/>
              <a:uFillTx/>
              <a:latin typeface="Tw Cen MT" panose="020B0602020104020603"/>
              <a:ea typeface="+mj-ea"/>
              <a:cs typeface="+mj-cs"/>
            </a:endParaRPr>
          </a:p>
          <a:p>
            <a:r>
              <a:rPr lang="en-IN" sz="4300" dirty="0">
                <a:solidFill>
                  <a:prstClr val="black"/>
                </a:solidFill>
                <a:effectLst>
                  <a:outerShdw blurRad="38100" dist="38100" dir="2700000" algn="tl">
                    <a:srgbClr val="000000">
                      <a:alpha val="43137"/>
                    </a:srgbClr>
                  </a:outerShdw>
                </a:effectLst>
                <a:latin typeface="Tw Cen MT" panose="020B0602020104020603"/>
                <a:ea typeface="+mj-ea"/>
                <a:cs typeface="+mj-cs"/>
              </a:rPr>
              <a:t>Abhishek Pandey</a:t>
            </a:r>
          </a:p>
          <a:p>
            <a:r>
              <a:rPr lang="en-IN" sz="4300" dirty="0">
                <a:solidFill>
                  <a:prstClr val="black"/>
                </a:solidFill>
                <a:effectLst>
                  <a:outerShdw blurRad="38100" dist="38100" dir="2700000" algn="tl">
                    <a:srgbClr val="000000">
                      <a:alpha val="43137"/>
                    </a:srgbClr>
                  </a:outerShdw>
                </a:effectLst>
                <a:latin typeface="Tw Cen MT" panose="020B0602020104020603"/>
                <a:ea typeface="+mj-ea"/>
                <a:cs typeface="+mj-cs"/>
              </a:rPr>
              <a:t>Ajay Singh Yadav</a:t>
            </a:r>
          </a:p>
          <a:p>
            <a:r>
              <a:rPr lang="en-IN" sz="4300" dirty="0">
                <a:solidFill>
                  <a:prstClr val="black"/>
                </a:solidFill>
                <a:effectLst>
                  <a:outerShdw blurRad="38100" dist="38100" dir="2700000" algn="tl">
                    <a:srgbClr val="000000">
                      <a:alpha val="43137"/>
                    </a:srgbClr>
                  </a:outerShdw>
                </a:effectLst>
                <a:latin typeface="Tw Cen MT" panose="020B0602020104020603"/>
                <a:ea typeface="+mj-ea"/>
                <a:cs typeface="+mj-cs"/>
              </a:rPr>
              <a:t>Abhishek Kumar Singh</a:t>
            </a:r>
          </a:p>
          <a:p>
            <a:endParaRPr lang="en-IN" sz="4300" cap="all" dirty="0">
              <a:solidFill>
                <a:prstClr val="black"/>
              </a:solidFill>
              <a:effectLst>
                <a:outerShdw blurRad="38100" dist="38100" dir="2700000" algn="tl">
                  <a:srgbClr val="000000">
                    <a:alpha val="43137"/>
                  </a:srgbClr>
                </a:outerShdw>
              </a:effectLst>
              <a:latin typeface="Tw Cen MT" panose="020B0602020104020603"/>
              <a:ea typeface="+mj-ea"/>
              <a:cs typeface="+mj-cs"/>
            </a:endParaRPr>
          </a:p>
          <a:p>
            <a:r>
              <a:rPr kumimoji="0" lang="en-IN" sz="6600" b="0" i="0" u="sng" strike="noStrike" kern="1200" cap="none" spc="0" normalizeH="0" baseline="0" noProof="0" dirty="0">
                <a:ln>
                  <a:noFill/>
                </a:ln>
                <a:solidFill>
                  <a:srgbClr val="C3986D">
                    <a:lumMod val="50000"/>
                  </a:srgbClr>
                </a:solidFill>
                <a:effectLst>
                  <a:outerShdw blurRad="38100" dist="38100" dir="2700000" algn="tl">
                    <a:srgbClr val="000000">
                      <a:alpha val="43137"/>
                    </a:srgbClr>
                  </a:outerShdw>
                  <a:reflection blurRad="6350" stA="55000" endA="300" endPos="45500" dir="5400000" sy="-100000" algn="bl" rotWithShape="0"/>
                </a:effectLst>
                <a:uLnTx/>
                <a:uFillTx/>
                <a:latin typeface="Algerian" panose="04020705040A02060702" pitchFamily="82" charset="0"/>
                <a:ea typeface="+mn-ea"/>
                <a:cs typeface="+mn-cs"/>
              </a:rPr>
              <a:t>Project </a:t>
            </a:r>
            <a:r>
              <a:rPr lang="en-IN" sz="6600" u="sng" dirty="0">
                <a:solidFill>
                  <a:srgbClr val="C3986D">
                    <a:lumMod val="50000"/>
                  </a:srgbClr>
                </a:solidFill>
                <a:effectLst>
                  <a:outerShdw blurRad="38100" dist="38100" dir="2700000" algn="tl">
                    <a:srgbClr val="000000">
                      <a:alpha val="43137"/>
                    </a:srgbClr>
                  </a:outerShdw>
                  <a:reflection blurRad="6350" stA="55000" endA="300" endPos="45500" dir="5400000" sy="-100000" algn="bl" rotWithShape="0"/>
                </a:effectLst>
                <a:latin typeface="Algerian" panose="04020705040A02060702" pitchFamily="82" charset="0"/>
              </a:rPr>
              <a:t>mentor</a:t>
            </a:r>
          </a:p>
          <a:p>
            <a:r>
              <a:rPr kumimoji="0" lang="en-IN" sz="4300" b="1" i="0" u="none" strike="noStrike" kern="1200" cap="all" spc="0" normalizeH="0" baseline="0" noProof="0" dirty="0">
                <a:ln>
                  <a:noFill/>
                </a:ln>
                <a:solidFill>
                  <a:schemeClr val="tx1">
                    <a:lumMod val="85000"/>
                    <a:lumOff val="15000"/>
                  </a:schemeClr>
                </a:solidFill>
                <a:effectLst>
                  <a:outerShdw blurRad="38100" dist="38100" dir="2700000" algn="tl">
                    <a:srgbClr val="000000">
                      <a:alpha val="43137"/>
                    </a:srgbClr>
                  </a:outerShdw>
                </a:effectLst>
                <a:uLnTx/>
                <a:uFillTx/>
                <a:latin typeface="Tw Cen MT" panose="020B0602020104020603"/>
                <a:ea typeface="+mj-ea"/>
                <a:cs typeface="+mj-cs"/>
              </a:rPr>
              <a:t>Ms. Neelam Rawat</a:t>
            </a:r>
          </a:p>
          <a:p>
            <a:endParaRPr lang="en-US" dirty="0"/>
          </a:p>
        </p:txBody>
      </p:sp>
    </p:spTree>
    <p:extLst>
      <p:ext uri="{BB962C8B-B14F-4D97-AF65-F5344CB8AC3E}">
        <p14:creationId xmlns:p14="http://schemas.microsoft.com/office/powerpoint/2010/main" val="1286087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1164D5-4C14-1470-8B36-F4A9C43EF43B}"/>
              </a:ext>
            </a:extLst>
          </p:cNvPr>
          <p:cNvSpPr/>
          <p:nvPr/>
        </p:nvSpPr>
        <p:spPr>
          <a:xfrm>
            <a:off x="3558209" y="267678"/>
            <a:ext cx="5327374" cy="923330"/>
          </a:xfrm>
          <a:prstGeom prst="rect">
            <a:avLst/>
          </a:prstGeom>
          <a:noFill/>
        </p:spPr>
        <p:txBody>
          <a:bodyPr wrap="square" lIns="91440" tIns="45720" rIns="91440" bIns="45720">
            <a:spAutoFit/>
          </a:bodyPr>
          <a:lstStyle/>
          <a:p>
            <a:pPr algn="ctr"/>
            <a:r>
              <a:rPr lang="en-IN" sz="5400" b="1" cap="none" spc="0" dirty="0">
                <a:ln w="0"/>
                <a:solidFill>
                  <a:srgbClr val="FF0000"/>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INTRODUCTION</a:t>
            </a:r>
          </a:p>
        </p:txBody>
      </p:sp>
      <p:sp>
        <p:nvSpPr>
          <p:cNvPr id="7" name="TextBox 6">
            <a:extLst>
              <a:ext uri="{FF2B5EF4-FFF2-40B4-BE49-F238E27FC236}">
                <a16:creationId xmlns:a16="http://schemas.microsoft.com/office/drawing/2014/main" id="{08D214E5-D3F1-A1BB-C78C-FC66A8BFDBBD}"/>
              </a:ext>
            </a:extLst>
          </p:cNvPr>
          <p:cNvSpPr txBox="1"/>
          <p:nvPr/>
        </p:nvSpPr>
        <p:spPr>
          <a:xfrm>
            <a:off x="1249680" y="1574800"/>
            <a:ext cx="10231120" cy="3293209"/>
          </a:xfrm>
          <a:prstGeom prst="rect">
            <a:avLst/>
          </a:prstGeom>
          <a:noFill/>
        </p:spPr>
        <p:txBody>
          <a:bodyPr wrap="square" rtlCol="0">
            <a:spAutoFit/>
          </a:bodyPr>
          <a:lstStyle/>
          <a:p>
            <a:r>
              <a:rPr lang="en-IN" sz="3200" b="1" dirty="0">
                <a:solidFill>
                  <a:schemeClr val="accent2">
                    <a:lumMod val="75000"/>
                  </a:schemeClr>
                </a:solidFill>
              </a:rPr>
              <a:t>Online College Student Mentoring Web Application :</a:t>
            </a:r>
          </a:p>
          <a:p>
            <a:endParaRPr lang="en-IN" sz="3200" b="1" dirty="0">
              <a:solidFill>
                <a:schemeClr val="accent2">
                  <a:lumMod val="75000"/>
                </a:schemeClr>
              </a:solidFill>
            </a:endParaRPr>
          </a:p>
          <a:p>
            <a:pPr algn="just"/>
            <a:r>
              <a:rPr lang="en-US" sz="2400" dirty="0"/>
              <a:t>Welcome to our presentation on the Online College Student Mentoring Web Application! In today's digital age, the importance of mentorship in educational and professional development cannot be overstated. With the increasing demand for personalized guidance and support, we are thrilled to introduce our innovative solution designed to bridge the gap between mentors and mentees in the online college community.</a:t>
            </a:r>
            <a:endParaRPr lang="en-IN" sz="2400" dirty="0"/>
          </a:p>
        </p:txBody>
      </p:sp>
    </p:spTree>
    <p:extLst>
      <p:ext uri="{BB962C8B-B14F-4D97-AF65-F5344CB8AC3E}">
        <p14:creationId xmlns:p14="http://schemas.microsoft.com/office/powerpoint/2010/main" val="4284961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990752-DA1F-17DB-979C-50F726F80F6A}"/>
              </a:ext>
            </a:extLst>
          </p:cNvPr>
          <p:cNvSpPr>
            <a:spLocks noGrp="1"/>
          </p:cNvSpPr>
          <p:nvPr>
            <p:ph type="title"/>
          </p:nvPr>
        </p:nvSpPr>
        <p:spPr>
          <a:xfrm>
            <a:off x="1095515" y="-81279"/>
            <a:ext cx="10000970" cy="843280"/>
          </a:xfrm>
        </p:spPr>
        <p:txBody>
          <a:bodyPr>
            <a:normAutofit fontScale="90000"/>
          </a:bodyPr>
          <a:lstStyle/>
          <a:p>
            <a:r>
              <a:rPr lang="en-IN" b="1" dirty="0">
                <a:effectLst>
                  <a:outerShdw blurRad="38100" dist="38100" dir="2700000" algn="tl">
                    <a:srgbClr val="000000">
                      <a:alpha val="43137"/>
                    </a:srgbClr>
                  </a:outerShdw>
                </a:effectLst>
              </a:rPr>
              <a:t>  </a:t>
            </a:r>
            <a:r>
              <a:rPr lang="en-IN" dirty="0"/>
              <a:t>          			 </a:t>
            </a:r>
            <a:r>
              <a:rPr lang="en-IN" sz="6000" b="1" dirty="0"/>
              <a:t>Technologies</a:t>
            </a:r>
            <a:br>
              <a:rPr lang="en-IN" dirty="0"/>
            </a:br>
            <a:br>
              <a:rPr lang="en-IN" dirty="0"/>
            </a:br>
            <a:endParaRPr lang="en-IN" dirty="0"/>
          </a:p>
        </p:txBody>
      </p:sp>
      <p:sp>
        <p:nvSpPr>
          <p:cNvPr id="2" name="TextBox 1">
            <a:extLst>
              <a:ext uri="{FF2B5EF4-FFF2-40B4-BE49-F238E27FC236}">
                <a16:creationId xmlns:a16="http://schemas.microsoft.com/office/drawing/2014/main" id="{46225342-D3D3-E6B6-0410-BCEC75DE8E51}"/>
              </a:ext>
            </a:extLst>
          </p:cNvPr>
          <p:cNvSpPr txBox="1"/>
          <p:nvPr/>
        </p:nvSpPr>
        <p:spPr>
          <a:xfrm>
            <a:off x="853440" y="762001"/>
            <a:ext cx="10482061" cy="5909310"/>
          </a:xfrm>
          <a:prstGeom prst="rect">
            <a:avLst/>
          </a:prstGeom>
          <a:noFill/>
        </p:spPr>
        <p:txBody>
          <a:bodyPr wrap="square" rtlCol="0">
            <a:spAutoFit/>
          </a:bodyPr>
          <a:lstStyle/>
          <a:p>
            <a:pPr algn="just"/>
            <a:r>
              <a:rPr lang="en-US" b="1" dirty="0"/>
              <a:t>HTML (HyperText Markup Language):</a:t>
            </a:r>
          </a:p>
          <a:p>
            <a:pPr algn="just"/>
            <a:r>
              <a:rPr lang="en-US" dirty="0"/>
              <a:t>Use HTML to structure the content of your web pages. Define the layout, headings, paragraphs, forms, and other elements </a:t>
            </a:r>
            <a:r>
              <a:rPr lang="en-US" dirty="0">
                <a:latin typeface="Calibri" panose="020F0502020204030204" pitchFamily="34" charset="0"/>
                <a:ea typeface="Calibri" panose="020F0502020204030204" pitchFamily="34" charset="0"/>
                <a:cs typeface="Calibri" panose="020F0502020204030204" pitchFamily="34" charset="0"/>
              </a:rPr>
              <a:t>that</a:t>
            </a:r>
            <a:r>
              <a:rPr lang="en-US" dirty="0"/>
              <a:t> make up your application's interface.</a:t>
            </a:r>
          </a:p>
          <a:p>
            <a:pPr algn="just"/>
            <a:endParaRPr lang="en-US" dirty="0"/>
          </a:p>
          <a:p>
            <a:pPr algn="just"/>
            <a:r>
              <a:rPr lang="en-US" b="1" dirty="0"/>
              <a:t>CSS (Cascading Style Sheets):</a:t>
            </a:r>
          </a:p>
          <a:p>
            <a:pPr algn="just"/>
            <a:r>
              <a:rPr lang="en-US" dirty="0"/>
              <a:t>Apply CSS to style the appearance of your HTML elements. Define colors, fonts, spacing, borders, and other visual aspects to make your web application visually appealing and user-friendly.</a:t>
            </a:r>
          </a:p>
          <a:p>
            <a:pPr algn="just"/>
            <a:endParaRPr lang="en-US" dirty="0"/>
          </a:p>
          <a:p>
            <a:pPr algn="just"/>
            <a:r>
              <a:rPr lang="en-US" b="1" dirty="0"/>
              <a:t>Bootstrap:</a:t>
            </a:r>
          </a:p>
          <a:p>
            <a:pPr algn="just"/>
            <a:r>
              <a:rPr lang="en-US" dirty="0"/>
              <a:t>Bootstrap is a front-end framework that provides pre-designed components and styles for building responsive web applications quickly and efficiently.</a:t>
            </a:r>
          </a:p>
          <a:p>
            <a:pPr algn="just"/>
            <a:endParaRPr lang="en-US" dirty="0"/>
          </a:p>
          <a:p>
            <a:pPr algn="just"/>
            <a:r>
              <a:rPr lang="en-US" b="1" dirty="0"/>
              <a:t>MySQL:</a:t>
            </a:r>
          </a:p>
          <a:p>
            <a:pPr algn="just"/>
            <a:r>
              <a:rPr lang="en-US" dirty="0"/>
              <a:t>MySQL is a popular relational database management system (RDBMS) that is commonly used for storing and managing data in web applications.</a:t>
            </a:r>
          </a:p>
          <a:p>
            <a:pPr algn="just"/>
            <a:endParaRPr lang="en-US" dirty="0"/>
          </a:p>
          <a:p>
            <a:pPr algn="just"/>
            <a:r>
              <a:rPr lang="en-US" b="1" dirty="0"/>
              <a:t>PHP (Hypertext Preprocessor):</a:t>
            </a:r>
          </a:p>
          <a:p>
            <a:pPr algn="just"/>
            <a:r>
              <a:rPr lang="en-US" dirty="0"/>
              <a:t>PHP is a server-side scripting language that is commonly used for building dynamic web applications.</a:t>
            </a:r>
          </a:p>
          <a:p>
            <a:pPr algn="just"/>
            <a:r>
              <a:rPr lang="en-US" dirty="0"/>
              <a:t>Use PHP to handle form submissions, process user input, interact with the MySQL database, and generate dynamic content for your web pages.</a:t>
            </a:r>
          </a:p>
        </p:txBody>
      </p:sp>
    </p:spTree>
    <p:extLst>
      <p:ext uri="{BB962C8B-B14F-4D97-AF65-F5344CB8AC3E}">
        <p14:creationId xmlns:p14="http://schemas.microsoft.com/office/powerpoint/2010/main" val="227333701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C36630-E655-16FC-4CF6-F19B54771B94}"/>
              </a:ext>
            </a:extLst>
          </p:cNvPr>
          <p:cNvSpPr txBox="1"/>
          <p:nvPr/>
        </p:nvSpPr>
        <p:spPr>
          <a:xfrm>
            <a:off x="254000" y="152400"/>
            <a:ext cx="11846560" cy="6740307"/>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5400" u="sng" cap="none" dirty="0">
                <a:solidFill>
                  <a:srgbClr val="FF0000"/>
                </a:solidFill>
                <a:effectLst>
                  <a:outerShdw blurRad="38100" dist="38100" dir="2700000" algn="tl">
                    <a:srgbClr val="000000">
                      <a:alpha val="43137"/>
                    </a:srgbClr>
                  </a:outerShdw>
                  <a:reflection blurRad="6350" stA="55000" endA="300" endPos="45500" dir="5400000" sy="-100000" algn="bl" rotWithShape="0"/>
                </a:effectLst>
                <a:latin typeface="Algerian" panose="04020705040A02060702" pitchFamily="82" charset="0"/>
              </a:rPr>
              <a:t>Hardware requirement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5400" b="0" i="0" u="sng" strike="noStrike" kern="1200" spc="0" normalizeH="0" baseline="0" noProof="0" dirty="0">
              <a:ln w="0"/>
              <a:solidFill>
                <a:srgbClr val="FF0000"/>
              </a:solidFill>
              <a:effectLst>
                <a:outerShdw blurRad="38100" dist="38100" dir="2700000" algn="tl">
                  <a:srgbClr val="000000">
                    <a:alpha val="43137"/>
                  </a:srgbClr>
                </a:outerShdw>
                <a:reflection blurRad="6350" stA="55000" endA="300" endPos="45500" dir="5400000" sy="-100000" algn="bl" rotWithShape="0"/>
              </a:effectLst>
              <a:uLnTx/>
              <a:uFillTx/>
              <a:latin typeface="Algerian" panose="04020705040A02060702" pitchFamily="82" charset="0"/>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3175" cmpd="sng">
                  <a:noFill/>
                </a:ln>
                <a:solidFill>
                  <a:schemeClr val="accent1">
                    <a:lumMod val="50000"/>
                  </a:schemeClr>
                </a:solidFill>
                <a:effectLst/>
                <a:uLnTx/>
                <a:uFillTx/>
                <a:latin typeface="Times New Roman" panose="02020603050405020304" pitchFamily="18" charset="0"/>
                <a:ea typeface="Calibri" panose="020F0502020204030204" pitchFamily="34" charset="0"/>
                <a:cs typeface="+mj-cs"/>
              </a:rPr>
              <a:t>System : i3 Processor</a:t>
            </a:r>
          </a:p>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3600" b="0" i="0" u="none" strike="noStrike" kern="1200" cap="none" spc="0" normalizeH="0" baseline="0" noProof="0" dirty="0">
                <a:ln w="3175" cmpd="sng">
                  <a:noFill/>
                </a:ln>
                <a:solidFill>
                  <a:schemeClr val="accent1">
                    <a:lumMod val="50000"/>
                  </a:schemeClr>
                </a:solidFill>
                <a:effectLst/>
                <a:uLnTx/>
                <a:uFillTx/>
                <a:latin typeface="Times New Roman" panose="02020603050405020304" pitchFamily="18" charset="0"/>
                <a:ea typeface="Calibri" panose="020F0502020204030204" pitchFamily="34" charset="0"/>
                <a:cs typeface="+mj-cs"/>
              </a:rPr>
            </a:br>
            <a:r>
              <a:rPr kumimoji="0" lang="en-US" sz="3600" b="0" i="0" u="none" strike="noStrike" kern="1200" cap="none" spc="0" normalizeH="0" baseline="0" noProof="0" dirty="0">
                <a:ln w="3175" cmpd="sng">
                  <a:noFill/>
                </a:ln>
                <a:solidFill>
                  <a:schemeClr val="accent1">
                    <a:lumMod val="50000"/>
                  </a:schemeClr>
                </a:solidFill>
                <a:effectLst/>
                <a:uLnTx/>
                <a:uFillTx/>
                <a:latin typeface="Times New Roman" panose="02020603050405020304" pitchFamily="18" charset="0"/>
                <a:ea typeface="Calibri" panose="020F0502020204030204" pitchFamily="34" charset="0"/>
                <a:cs typeface="+mj-cs"/>
              </a:rPr>
              <a:t>Hard Disk : 500 GB minimum</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3600" dirty="0">
              <a:ln w="3175" cmpd="sng">
                <a:noFill/>
              </a:ln>
              <a:solidFill>
                <a:schemeClr val="accent1">
                  <a:lumMod val="50000"/>
                </a:schemeClr>
              </a:solidFill>
              <a:latin typeface="Times New Roman" panose="02020603050405020304" pitchFamily="18" charset="0"/>
              <a:ea typeface="Calibri" panose="020F0502020204030204" pitchFamily="34" charset="0"/>
              <a:cs typeface="+mj-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w="3175" cmpd="sng">
                  <a:noFill/>
                </a:ln>
                <a:solidFill>
                  <a:schemeClr val="accent1">
                    <a:lumMod val="50000"/>
                  </a:schemeClr>
                </a:solidFill>
                <a:effectLst/>
                <a:uLnTx/>
                <a:uFillTx/>
                <a:latin typeface="Times New Roman" panose="02020603050405020304" pitchFamily="18" charset="0"/>
                <a:ea typeface="Calibri" panose="020F0502020204030204" pitchFamily="34" charset="0"/>
                <a:cs typeface="+mj-cs"/>
              </a:rPr>
              <a:t>Monitor</a:t>
            </a:r>
          </a:p>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3600" b="0" i="0" u="none" strike="noStrike" kern="1200" cap="none" spc="0" normalizeH="0" baseline="0" noProof="0" dirty="0">
                <a:ln w="3175" cmpd="sng">
                  <a:noFill/>
                </a:ln>
                <a:solidFill>
                  <a:schemeClr val="accent1">
                    <a:lumMod val="50000"/>
                  </a:schemeClr>
                </a:solidFill>
                <a:effectLst/>
                <a:uLnTx/>
                <a:uFillTx/>
                <a:latin typeface="Times New Roman" panose="02020603050405020304" pitchFamily="18" charset="0"/>
                <a:ea typeface="Calibri" panose="020F0502020204030204" pitchFamily="34" charset="0"/>
                <a:cs typeface="+mj-cs"/>
              </a:rPr>
            </a:br>
            <a:r>
              <a:rPr kumimoji="0" lang="en-US" sz="3600" b="0" i="0" u="none" strike="noStrike" kern="1200" cap="none" spc="0" normalizeH="0" baseline="0" noProof="0" dirty="0">
                <a:ln w="3175" cmpd="sng">
                  <a:noFill/>
                </a:ln>
                <a:solidFill>
                  <a:schemeClr val="accent1">
                    <a:lumMod val="50000"/>
                  </a:schemeClr>
                </a:solidFill>
                <a:effectLst/>
                <a:uLnTx/>
                <a:uFillTx/>
                <a:latin typeface="Times New Roman" panose="02020603050405020304" pitchFamily="18" charset="0"/>
                <a:ea typeface="Calibri" panose="020F0502020204030204" pitchFamily="34" charset="0"/>
                <a:cs typeface="+mj-cs"/>
              </a:rPr>
              <a:t>Input Devices : Keyboard, Mouse</a:t>
            </a:r>
          </a:p>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3600" b="0" i="0" u="none" strike="noStrike" kern="1200" cap="none" spc="0" normalizeH="0" baseline="0" noProof="0" dirty="0">
                <a:ln w="3175" cmpd="sng">
                  <a:noFill/>
                </a:ln>
                <a:solidFill>
                  <a:schemeClr val="accent1">
                    <a:lumMod val="50000"/>
                  </a:schemeClr>
                </a:solidFill>
                <a:effectLst/>
                <a:uLnTx/>
                <a:uFillTx/>
                <a:latin typeface="Times New Roman" panose="02020603050405020304" pitchFamily="18" charset="0"/>
                <a:ea typeface="Calibri" panose="020F0502020204030204" pitchFamily="34" charset="0"/>
                <a:cs typeface="+mj-cs"/>
              </a:rPr>
            </a:br>
            <a:r>
              <a:rPr kumimoji="0" lang="en-US" sz="3600" b="0" i="0" u="none" strike="noStrike" kern="1200" cap="none" spc="0" normalizeH="0" baseline="0" noProof="0" dirty="0">
                <a:ln w="3175" cmpd="sng">
                  <a:noFill/>
                </a:ln>
                <a:solidFill>
                  <a:schemeClr val="accent1">
                    <a:lumMod val="50000"/>
                  </a:schemeClr>
                </a:solidFill>
                <a:effectLst/>
                <a:uLnTx/>
                <a:uFillTx/>
                <a:latin typeface="Times New Roman" panose="02020603050405020304" pitchFamily="18" charset="0"/>
                <a:ea typeface="Calibri" panose="020F0502020204030204" pitchFamily="34" charset="0"/>
                <a:cs typeface="+mj-cs"/>
              </a:rPr>
              <a:t>Ram : 2 GB minimum</a:t>
            </a:r>
            <a:endParaRPr lang="en-IN" sz="5400" u="sng" cap="none" dirty="0">
              <a:ln w="0"/>
              <a:solidFill>
                <a:srgbClr val="FF0000"/>
              </a:solidFill>
              <a:effectLst>
                <a:outerShdw blurRad="38100" dist="38100" dir="2700000" algn="tl">
                  <a:srgbClr val="000000">
                    <a:alpha val="43137"/>
                  </a:srgbClr>
                </a:outerShdw>
                <a:reflection blurRad="6350" stA="55000" endA="300" endPos="45500" dir="5400000" sy="-100000" algn="bl" rotWithShape="0"/>
              </a:effectLst>
              <a:latin typeface="Algerian" panose="04020705040A02060702" pitchFamily="82" charset="0"/>
            </a:endParaRPr>
          </a:p>
        </p:txBody>
      </p:sp>
    </p:spTree>
    <p:extLst>
      <p:ext uri="{BB962C8B-B14F-4D97-AF65-F5344CB8AC3E}">
        <p14:creationId xmlns:p14="http://schemas.microsoft.com/office/powerpoint/2010/main" val="3639040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C36630-E655-16FC-4CF6-F19B54771B94}"/>
              </a:ext>
            </a:extLst>
          </p:cNvPr>
          <p:cNvSpPr txBox="1"/>
          <p:nvPr/>
        </p:nvSpPr>
        <p:spPr>
          <a:xfrm>
            <a:off x="254000" y="152400"/>
            <a:ext cx="11846560" cy="6463308"/>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5400" u="sng" cap="none" dirty="0">
                <a:solidFill>
                  <a:srgbClr val="FF0000"/>
                </a:solidFill>
                <a:effectLst>
                  <a:outerShdw blurRad="38100" dist="38100" dir="2700000" algn="tl">
                    <a:srgbClr val="000000">
                      <a:alpha val="43137"/>
                    </a:srgbClr>
                  </a:outerShdw>
                  <a:reflection blurRad="6350" stA="55000" endA="300" endPos="45500" dir="5400000" sy="-100000" algn="bl" rotWithShape="0"/>
                </a:effectLst>
                <a:latin typeface="Algerian" panose="04020705040A02060702" pitchFamily="82" charset="0"/>
              </a:rPr>
              <a:t>SOFTWARE  REQUIREMENTS</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5400" b="0" i="0" u="sng" strike="noStrike" kern="1200" spc="0" normalizeH="0" baseline="0" noProof="0" dirty="0">
              <a:ln w="0"/>
              <a:solidFill>
                <a:srgbClr val="FF0000"/>
              </a:solidFill>
              <a:effectLst>
                <a:outerShdw blurRad="38100" dist="38100" dir="2700000" algn="tl">
                  <a:srgbClr val="000000">
                    <a:alpha val="43137"/>
                  </a:srgbClr>
                </a:outerShdw>
                <a:reflection blurRad="6350" stA="55000" endA="300" endPos="45500" dir="5400000" sy="-100000" algn="bl" rotWithShape="0"/>
              </a:effectLst>
              <a:uLnTx/>
              <a:uFillTx/>
              <a:latin typeface="Algerian" panose="04020705040A02060702" pitchFamily="82" charset="0"/>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3175" cmpd="sng">
                  <a:noFill/>
                </a:ln>
                <a:solidFill>
                  <a:schemeClr val="accent1">
                    <a:lumMod val="50000"/>
                  </a:schemeClr>
                </a:solidFill>
                <a:effectLst/>
                <a:uLnTx/>
                <a:uFillTx/>
                <a:latin typeface="Times New Roman" panose="02020603050405020304" pitchFamily="18" charset="0"/>
                <a:ea typeface="Calibri" panose="020F0502020204030204" pitchFamily="34" charset="0"/>
                <a:cs typeface="+mj-cs"/>
              </a:rPr>
              <a:t>Windows 7/8/10/11(32- bit or 64-bit) </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w="3175" cmpd="sng">
                <a:noFill/>
              </a:ln>
              <a:solidFill>
                <a:schemeClr val="accent1">
                  <a:lumMod val="50000"/>
                </a:schemeClr>
              </a:solidFill>
              <a:effectLst/>
              <a:uLnTx/>
              <a:uFillTx/>
              <a:latin typeface="Times New Roman" panose="02020603050405020304" pitchFamily="18" charset="0"/>
              <a:ea typeface="Calibri" panose="020F0502020204030204" pitchFamily="34" charset="0"/>
              <a:cs typeface="+mj-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3175" cmpd="sng">
                  <a:noFill/>
                </a:ln>
                <a:solidFill>
                  <a:schemeClr val="accent1">
                    <a:lumMod val="50000"/>
                  </a:schemeClr>
                </a:solidFill>
                <a:effectLst/>
                <a:uLnTx/>
                <a:uFillTx/>
                <a:latin typeface="Times New Roman" panose="02020603050405020304" pitchFamily="18" charset="0"/>
                <a:ea typeface="Calibri" panose="020F0502020204030204" pitchFamily="34" charset="0"/>
                <a:cs typeface="+mj-cs"/>
              </a:rPr>
              <a:t>Visual Studio Code</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w="3175" cmpd="sng">
                <a:noFill/>
              </a:ln>
              <a:solidFill>
                <a:schemeClr val="accent1">
                  <a:lumMod val="50000"/>
                </a:schemeClr>
              </a:solidFill>
              <a:effectLst/>
              <a:uLnTx/>
              <a:uFillTx/>
              <a:latin typeface="Times New Roman" panose="02020603050405020304" pitchFamily="18" charset="0"/>
              <a:ea typeface="Calibri" panose="020F0502020204030204" pitchFamily="34" charset="0"/>
              <a:cs typeface="+mj-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3175" cmpd="sng">
                  <a:noFill/>
                </a:ln>
                <a:solidFill>
                  <a:schemeClr val="accent1">
                    <a:lumMod val="50000"/>
                  </a:schemeClr>
                </a:solidFill>
                <a:effectLst/>
                <a:uLnTx/>
                <a:uFillTx/>
                <a:latin typeface="Times New Roman" panose="02020603050405020304" pitchFamily="18" charset="0"/>
                <a:ea typeface="Calibri" panose="020F0502020204030204" pitchFamily="34" charset="0"/>
                <a:cs typeface="+mj-cs"/>
              </a:rPr>
              <a:t>4GB RAM Minimum</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w="3175" cmpd="sng">
                <a:noFill/>
              </a:ln>
              <a:solidFill>
                <a:schemeClr val="accent1">
                  <a:lumMod val="50000"/>
                </a:schemeClr>
              </a:solidFill>
              <a:effectLst/>
              <a:uLnTx/>
              <a:uFillTx/>
              <a:latin typeface="Times New Roman" panose="02020603050405020304" pitchFamily="18" charset="0"/>
              <a:ea typeface="Calibri" panose="020F0502020204030204" pitchFamily="34" charset="0"/>
              <a:cs typeface="+mj-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3175" cmpd="sng">
                  <a:noFill/>
                </a:ln>
                <a:solidFill>
                  <a:schemeClr val="accent1">
                    <a:lumMod val="50000"/>
                  </a:schemeClr>
                </a:solidFill>
                <a:effectLst/>
                <a:uLnTx/>
                <a:uFillTx/>
                <a:latin typeface="Times New Roman" panose="02020603050405020304" pitchFamily="18" charset="0"/>
                <a:ea typeface="Calibri" panose="020F0502020204030204" pitchFamily="34" charset="0"/>
                <a:cs typeface="+mj-cs"/>
              </a:rPr>
              <a:t>Processor i3 or i5</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5400" b="0" i="0" u="sng" strike="noStrike" kern="1200" spc="0" normalizeH="0" baseline="0" noProof="0" dirty="0">
              <a:ln w="0"/>
              <a:solidFill>
                <a:srgbClr val="FF0000"/>
              </a:solidFill>
              <a:effectLst>
                <a:outerShdw blurRad="38100" dist="38100" dir="2700000" algn="tl">
                  <a:srgbClr val="000000">
                    <a:alpha val="43137"/>
                  </a:srgbClr>
                </a:outerShdw>
                <a:reflection blurRad="6350" stA="55000" endA="300" endPos="45500" dir="5400000" sy="-100000" algn="bl" rotWithShape="0"/>
              </a:effectLst>
              <a:uLnTx/>
              <a:uFillTx/>
              <a:latin typeface="Algerian" panose="04020705040A02060702" pitchFamily="82" charset="0"/>
              <a:ea typeface="+mn-ea"/>
              <a:cs typeface="+mn-cs"/>
            </a:endParaRPr>
          </a:p>
        </p:txBody>
      </p:sp>
    </p:spTree>
    <p:extLst>
      <p:ext uri="{BB962C8B-B14F-4D97-AF65-F5344CB8AC3E}">
        <p14:creationId xmlns:p14="http://schemas.microsoft.com/office/powerpoint/2010/main" val="1401443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E11E0-4FC8-01F2-46D1-FDDA7D46BA40}"/>
              </a:ext>
            </a:extLst>
          </p:cNvPr>
          <p:cNvSpPr txBox="1"/>
          <p:nvPr/>
        </p:nvSpPr>
        <p:spPr>
          <a:xfrm>
            <a:off x="568961" y="1505274"/>
            <a:ext cx="11176000" cy="4801314"/>
          </a:xfrm>
          <a:prstGeom prst="rect">
            <a:avLst/>
          </a:prstGeom>
          <a:noFill/>
        </p:spPr>
        <p:txBody>
          <a:bodyPr wrap="square" rtlCol="0">
            <a:spAutoFit/>
          </a:bodyPr>
          <a:lstStyle/>
          <a:p>
            <a:pPr algn="just"/>
            <a:r>
              <a:rPr lang="en-US" b="1" dirty="0">
                <a:latin typeface="+mj-lt"/>
                <a:ea typeface="Calibri" panose="020F0502020204030204" pitchFamily="34" charset="0"/>
                <a:cs typeface="Calibri" panose="020F0502020204030204" pitchFamily="34" charset="0"/>
              </a:rPr>
              <a:t>User Management Module:</a:t>
            </a:r>
          </a:p>
          <a:p>
            <a:pPr algn="just"/>
            <a:r>
              <a:rPr lang="en-US" dirty="0">
                <a:latin typeface="+mj-lt"/>
                <a:ea typeface="Calibri" panose="020F0502020204030204" pitchFamily="34" charset="0"/>
                <a:cs typeface="Calibri" panose="020F0502020204030204" pitchFamily="34" charset="0"/>
              </a:rPr>
              <a:t>This module handles user registration, authentication, and profile management.</a:t>
            </a:r>
          </a:p>
          <a:p>
            <a:pPr algn="just"/>
            <a:r>
              <a:rPr lang="en-US" dirty="0">
                <a:latin typeface="+mj-lt"/>
                <a:ea typeface="Calibri" panose="020F0502020204030204" pitchFamily="34" charset="0"/>
                <a:cs typeface="Calibri" panose="020F0502020204030204" pitchFamily="34" charset="0"/>
              </a:rPr>
              <a:t>Functionalities include user registration, login, logout, password reset, and profile editing.</a:t>
            </a:r>
          </a:p>
          <a:p>
            <a:pPr algn="just"/>
            <a:endParaRPr lang="en-US" dirty="0">
              <a:latin typeface="+mj-lt"/>
              <a:ea typeface="Calibri" panose="020F0502020204030204" pitchFamily="34" charset="0"/>
              <a:cs typeface="Calibri" panose="020F0502020204030204" pitchFamily="34" charset="0"/>
            </a:endParaRPr>
          </a:p>
          <a:p>
            <a:pPr algn="just"/>
            <a:r>
              <a:rPr lang="en-US" b="1" dirty="0">
                <a:latin typeface="+mj-lt"/>
                <a:ea typeface="Calibri" panose="020F0502020204030204" pitchFamily="34" charset="0"/>
                <a:cs typeface="Calibri" panose="020F0502020204030204" pitchFamily="34" charset="0"/>
              </a:rPr>
              <a:t>Mentor-Mentee allotment Module:</a:t>
            </a:r>
          </a:p>
          <a:p>
            <a:pPr algn="just"/>
            <a:r>
              <a:rPr lang="en-US" dirty="0">
                <a:latin typeface="+mj-lt"/>
                <a:ea typeface="Calibri" panose="020F0502020204030204" pitchFamily="34" charset="0"/>
                <a:cs typeface="Calibri" panose="020F0502020204030204" pitchFamily="34" charset="0"/>
              </a:rPr>
              <a:t>This module facilitates the allotment process between mentors and mentees.</a:t>
            </a:r>
          </a:p>
          <a:p>
            <a:pPr algn="just"/>
            <a:r>
              <a:rPr lang="en-US" dirty="0">
                <a:latin typeface="+mj-lt"/>
                <a:ea typeface="Calibri" panose="020F0502020204030204" pitchFamily="34" charset="0"/>
                <a:cs typeface="Calibri" panose="020F0502020204030204" pitchFamily="34" charset="0"/>
              </a:rPr>
              <a:t>It includes algorithms or criteria for matching based on user preferences, interests, and goals.</a:t>
            </a:r>
          </a:p>
          <a:p>
            <a:pPr algn="just"/>
            <a:r>
              <a:rPr lang="en-US" dirty="0">
                <a:latin typeface="+mj-lt"/>
                <a:ea typeface="Calibri" panose="020F0502020204030204" pitchFamily="34" charset="0"/>
                <a:cs typeface="Calibri" panose="020F0502020204030204" pitchFamily="34" charset="0"/>
              </a:rPr>
              <a:t>Users can view recommended matches and express interest in mentoring or being mentored.</a:t>
            </a:r>
          </a:p>
          <a:p>
            <a:pPr algn="just"/>
            <a:endParaRPr lang="en-US" dirty="0">
              <a:latin typeface="+mj-lt"/>
              <a:ea typeface="Calibri" panose="020F0502020204030204" pitchFamily="34" charset="0"/>
              <a:cs typeface="Calibri" panose="020F0502020204030204" pitchFamily="34" charset="0"/>
            </a:endParaRPr>
          </a:p>
          <a:p>
            <a:pPr algn="just"/>
            <a:r>
              <a:rPr lang="en-US" b="1" dirty="0">
                <a:latin typeface="+mj-lt"/>
                <a:ea typeface="Calibri" panose="020F0502020204030204" pitchFamily="34" charset="0"/>
                <a:cs typeface="Calibri" panose="020F0502020204030204" pitchFamily="34" charset="0"/>
              </a:rPr>
              <a:t>Messaging and Communication Module:</a:t>
            </a:r>
          </a:p>
          <a:p>
            <a:pPr algn="just"/>
            <a:r>
              <a:rPr lang="en-US" dirty="0">
                <a:latin typeface="+mj-lt"/>
                <a:ea typeface="Calibri" panose="020F0502020204030204" pitchFamily="34" charset="0"/>
                <a:cs typeface="Calibri" panose="020F0502020204030204" pitchFamily="34" charset="0"/>
              </a:rPr>
              <a:t>This module enables secure communication between mentors and mentees.</a:t>
            </a:r>
          </a:p>
          <a:p>
            <a:pPr algn="just"/>
            <a:r>
              <a:rPr lang="en-US" dirty="0">
                <a:latin typeface="+mj-lt"/>
                <a:ea typeface="Calibri" panose="020F0502020204030204" pitchFamily="34" charset="0"/>
                <a:cs typeface="Calibri" panose="020F0502020204030204" pitchFamily="34" charset="0"/>
              </a:rPr>
              <a:t>Features include real-time chat, messaging threads, file sharing, and scheduling of mentorship sessions.</a:t>
            </a:r>
          </a:p>
          <a:p>
            <a:pPr algn="just"/>
            <a:endParaRPr lang="en-US" dirty="0">
              <a:latin typeface="+mj-lt"/>
              <a:ea typeface="Calibri" panose="020F0502020204030204" pitchFamily="34" charset="0"/>
              <a:cs typeface="Calibri" panose="020F0502020204030204" pitchFamily="34" charset="0"/>
            </a:endParaRPr>
          </a:p>
          <a:p>
            <a:pPr algn="just"/>
            <a:r>
              <a:rPr lang="en-US" b="1" dirty="0">
                <a:latin typeface="+mj-lt"/>
                <a:ea typeface="Calibri" panose="020F0502020204030204" pitchFamily="34" charset="0"/>
                <a:cs typeface="Calibri" panose="020F0502020204030204" pitchFamily="34" charset="0"/>
              </a:rPr>
              <a:t>Resource Sharing Module:</a:t>
            </a:r>
          </a:p>
          <a:p>
            <a:pPr algn="just"/>
            <a:r>
              <a:rPr lang="en-US" dirty="0">
                <a:latin typeface="+mj-lt"/>
                <a:ea typeface="Calibri" panose="020F0502020204030204" pitchFamily="34" charset="0"/>
                <a:cs typeface="Calibri" panose="020F0502020204030204" pitchFamily="34" charset="0"/>
              </a:rPr>
              <a:t>This module provides a repository of resources for mentors to share with their mentees.</a:t>
            </a:r>
          </a:p>
          <a:p>
            <a:pPr algn="just"/>
            <a:r>
              <a:rPr lang="en-US" dirty="0">
                <a:latin typeface="+mj-lt"/>
                <a:ea typeface="Calibri" panose="020F0502020204030204" pitchFamily="34" charset="0"/>
                <a:cs typeface="Calibri" panose="020F0502020204030204" pitchFamily="34" charset="0"/>
              </a:rPr>
              <a:t>Users can browse, search, and access resources such as articles, videos, presentations, and online courses.</a:t>
            </a:r>
          </a:p>
          <a:p>
            <a:pPr algn="just"/>
            <a:r>
              <a:rPr lang="en-US" dirty="0">
                <a:latin typeface="+mj-lt"/>
                <a:ea typeface="Calibri" panose="020F0502020204030204" pitchFamily="34" charset="0"/>
                <a:cs typeface="Calibri" panose="020F0502020204030204" pitchFamily="34" charset="0"/>
              </a:rPr>
              <a:t>Mentors can recommend resources to their mentees based on their individual needs and goals.</a:t>
            </a:r>
            <a:endParaRPr lang="en-IN" dirty="0">
              <a:latin typeface="+mj-lt"/>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30B95E10-6206-74DB-85E9-7775A9B1C98F}"/>
              </a:ext>
            </a:extLst>
          </p:cNvPr>
          <p:cNvSpPr/>
          <p:nvPr/>
        </p:nvSpPr>
        <p:spPr>
          <a:xfrm>
            <a:off x="1066797" y="581944"/>
            <a:ext cx="9508438" cy="923330"/>
          </a:xfrm>
          <a:prstGeom prst="rect">
            <a:avLst/>
          </a:prstGeom>
          <a:noFill/>
        </p:spPr>
        <p:txBody>
          <a:bodyPr wrap="square" lIns="91440" tIns="45720" rIns="91440" bIns="45720">
            <a:spAutoFit/>
          </a:bodyPr>
          <a:lstStyle/>
          <a:p>
            <a:pPr algn="just"/>
            <a:r>
              <a:rPr lang="en-US" sz="5400" b="1" dirty="0"/>
              <a:t>			MODULE DESCRIPTION</a:t>
            </a:r>
          </a:p>
        </p:txBody>
      </p:sp>
    </p:spTree>
    <p:extLst>
      <p:ext uri="{BB962C8B-B14F-4D97-AF65-F5344CB8AC3E}">
        <p14:creationId xmlns:p14="http://schemas.microsoft.com/office/powerpoint/2010/main" val="3853341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E871B15-A41E-200A-97C0-66FE719FC971}"/>
              </a:ext>
            </a:extLst>
          </p:cNvPr>
          <p:cNvSpPr txBox="1"/>
          <p:nvPr/>
        </p:nvSpPr>
        <p:spPr>
          <a:xfrm>
            <a:off x="2953657" y="301569"/>
            <a:ext cx="6284686" cy="923330"/>
          </a:xfrm>
          <a:prstGeom prst="rect">
            <a:avLst/>
          </a:prstGeom>
          <a:noFill/>
        </p:spPr>
        <p:txBody>
          <a:bodyPr wrap="square">
            <a:spAutoFit/>
          </a:bodyPr>
          <a:lstStyle/>
          <a:p>
            <a:r>
              <a:rPr lang="en-US" sz="5400" b="1" dirty="0"/>
              <a:t>PROPOSED SYSTEM</a:t>
            </a:r>
          </a:p>
        </p:txBody>
      </p:sp>
      <p:sp>
        <p:nvSpPr>
          <p:cNvPr id="2" name="TextBox 1">
            <a:extLst>
              <a:ext uri="{FF2B5EF4-FFF2-40B4-BE49-F238E27FC236}">
                <a16:creationId xmlns:a16="http://schemas.microsoft.com/office/drawing/2014/main" id="{77DC17DA-874D-AE17-8314-F5939E6870F1}"/>
              </a:ext>
            </a:extLst>
          </p:cNvPr>
          <p:cNvSpPr txBox="1"/>
          <p:nvPr/>
        </p:nvSpPr>
        <p:spPr>
          <a:xfrm>
            <a:off x="579120" y="1536174"/>
            <a:ext cx="10972800" cy="4708981"/>
          </a:xfrm>
          <a:prstGeom prst="rect">
            <a:avLst/>
          </a:prstGeom>
          <a:noFill/>
        </p:spPr>
        <p:txBody>
          <a:bodyPr wrap="square" rtlCol="0">
            <a:spAutoFit/>
          </a:bodyPr>
          <a:lstStyle/>
          <a:p>
            <a:pPr algn="just"/>
            <a:r>
              <a:rPr lang="en-US" sz="2000" b="1" dirty="0"/>
              <a:t>User Registration and Authentication:</a:t>
            </a:r>
          </a:p>
          <a:p>
            <a:pPr algn="just"/>
            <a:r>
              <a:rPr lang="en-US" sz="2000" dirty="0"/>
              <a:t>Users (mentors and mentees) can register for an account with their email address or social media accounts.</a:t>
            </a:r>
          </a:p>
          <a:p>
            <a:pPr algn="just"/>
            <a:r>
              <a:rPr lang="en-US" sz="2000" b="1" dirty="0"/>
              <a:t>User Profiles:</a:t>
            </a:r>
          </a:p>
          <a:p>
            <a:pPr algn="just"/>
            <a:r>
              <a:rPr lang="en-US" sz="2000" dirty="0"/>
              <a:t>Users create profiles that include personal information, academic background, career interests, and areas of expertise (for mentors).</a:t>
            </a:r>
          </a:p>
          <a:p>
            <a:pPr algn="just"/>
            <a:r>
              <a:rPr lang="en-US" sz="2000" b="1" dirty="0"/>
              <a:t>Mentor-Mentee allotment:</a:t>
            </a:r>
          </a:p>
          <a:p>
            <a:pPr algn="just"/>
            <a:r>
              <a:rPr lang="en-US" sz="2000" dirty="0"/>
              <a:t>The system uses an algorithm to allot mentees with mentors based on academies criteria.</a:t>
            </a:r>
          </a:p>
          <a:p>
            <a:pPr algn="just"/>
            <a:r>
              <a:rPr lang="en-US" sz="2000" dirty="0"/>
              <a:t>Allotting criteria include academic interests, career goals, availability, geographic location, and preferences.</a:t>
            </a:r>
          </a:p>
          <a:p>
            <a:pPr algn="just"/>
            <a:r>
              <a:rPr lang="en-US" sz="2000" b="1" dirty="0"/>
              <a:t>Messaging and Communication:</a:t>
            </a:r>
          </a:p>
          <a:p>
            <a:pPr algn="just"/>
            <a:r>
              <a:rPr lang="en-US" sz="2000" dirty="0"/>
              <a:t>The platform provides a messaging system for mentors and mentees to communicate securely.</a:t>
            </a:r>
          </a:p>
          <a:p>
            <a:pPr algn="just"/>
            <a:r>
              <a:rPr lang="en-US" sz="2000" b="1" dirty="0"/>
              <a:t>Appointment Scheduling:</a:t>
            </a:r>
          </a:p>
          <a:p>
            <a:pPr algn="just"/>
            <a:r>
              <a:rPr lang="en-US" sz="2000" dirty="0"/>
              <a:t>An integrated calendar and scheduling system allows mentors and mentees to plan and manage mentoring sessions.</a:t>
            </a:r>
            <a:endParaRPr lang="en-IN" sz="2000" dirty="0"/>
          </a:p>
        </p:txBody>
      </p:sp>
    </p:spTree>
    <p:extLst>
      <p:ext uri="{BB962C8B-B14F-4D97-AF65-F5344CB8AC3E}">
        <p14:creationId xmlns:p14="http://schemas.microsoft.com/office/powerpoint/2010/main" val="37895926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1497</TotalTime>
  <Words>761</Words>
  <Application>Microsoft Office PowerPoint</Application>
  <PresentationFormat>Widescreen</PresentationFormat>
  <Paragraphs>87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Algerian</vt:lpstr>
      <vt:lpstr>Arial</vt:lpstr>
      <vt:lpstr>Calibri</vt:lpstr>
      <vt:lpstr>Times New Roman</vt:lpstr>
      <vt:lpstr>Trebuchet MS</vt:lpstr>
      <vt:lpstr>Tw Cen MT</vt:lpstr>
      <vt:lpstr>Wingdings 3</vt:lpstr>
      <vt:lpstr>Facet</vt:lpstr>
      <vt:lpstr>PowerPoint Presentation</vt:lpstr>
      <vt:lpstr>                     </vt:lpstr>
      <vt:lpstr>PowerPoint Presentation</vt:lpstr>
      <vt:lpstr>PowerPoint Presentation</vt:lpstr>
      <vt:lpstr>                Technologies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Abhishek Pandey</dc:creator>
  <cp:lastModifiedBy>Abhishek Singh</cp:lastModifiedBy>
  <cp:revision>75</cp:revision>
  <dcterms:created xsi:type="dcterms:W3CDTF">2022-09-07T15:32:28Z</dcterms:created>
  <dcterms:modified xsi:type="dcterms:W3CDTF">2024-05-11T05:00:03Z</dcterms:modified>
</cp:coreProperties>
</file>