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71" r:id="rId6"/>
    <p:sldId id="285" r:id="rId7"/>
    <p:sldId id="272" r:id="rId8"/>
    <p:sldId id="259" r:id="rId9"/>
    <p:sldId id="286" r:id="rId10"/>
    <p:sldId id="287" r:id="rId11"/>
    <p:sldId id="288" r:id="rId12"/>
    <p:sldId id="289" r:id="rId13"/>
    <p:sldId id="290" r:id="rId14"/>
    <p:sldId id="260" r:id="rId15"/>
    <p:sldId id="261" r:id="rId16"/>
    <p:sldId id="262" r:id="rId17"/>
    <p:sldId id="291" r:id="rId18"/>
    <p:sldId id="263" r:id="rId19"/>
    <p:sldId id="264" r:id="rId20"/>
    <p:sldId id="265" r:id="rId21"/>
    <p:sldId id="266" r:id="rId22"/>
    <p:sldId id="293" r:id="rId23"/>
    <p:sldId id="294" r:id="rId24"/>
    <p:sldId id="267" r:id="rId25"/>
    <p:sldId id="295" r:id="rId26"/>
    <p:sldId id="268" r:id="rId27"/>
    <p:sldId id="269" r:id="rId28"/>
    <p:sldId id="270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1196975"/>
            <a:ext cx="10943167" cy="108267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2422525"/>
            <a:ext cx="10949517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Basics of R Programming and Data Preprocessing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A guide to efficient data management using R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Factors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Factors are used for categorical data.(Categorised)</a:t>
            </a:r>
            <a:endParaRPr lang="en-US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2175" y="1994535"/>
            <a:ext cx="7301230" cy="270065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Data frames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A data frame is like a table with rows and columns.</a:t>
            </a:r>
            <a:endParaRPr lang="en-US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08710" y="1847850"/>
            <a:ext cx="4632325" cy="410591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Tables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Tables summarize categorical data.</a:t>
            </a:r>
            <a:endParaRPr lang="en-US" altLang="en-US"/>
          </a:p>
          <a:p>
            <a:endParaRPr lang="en-US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1075" y="1890395"/>
            <a:ext cx="7142480" cy="316039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Combining Data (cbind &amp; rbind)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2400"/>
              <a:t>cbind(): Combines two or more vectors, matrices, or data frames column-wise.</a:t>
            </a:r>
            <a:endParaRPr lang="en-US" sz="2400"/>
          </a:p>
          <a:p>
            <a:r>
              <a:rPr lang="en-US" sz="2400"/>
              <a:t>rbind(): Combines data row-wise, useful for adding new observations.</a:t>
            </a:r>
            <a:endParaRPr lang="en-US" sz="2400"/>
          </a:p>
          <a:p>
            <a:endParaRPr lang="en-US" sz="2400"/>
          </a:p>
          <a:p>
            <a:r>
              <a:rPr lang="en-US" sz="2400"/>
              <a:t>Example:</a:t>
            </a:r>
            <a:endParaRPr lang="en-US" sz="2400"/>
          </a:p>
          <a:p>
            <a:endParaRPr lang="en-US" sz="24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7265" y="3429000"/>
            <a:ext cx="6031865" cy="237426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Reading and Writing Data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2500"/>
              <a:t>Reading Data: Functions like read.csv() and read.table() are commonly used to import data into R.</a:t>
            </a:r>
            <a:endParaRPr lang="en-US" sz="2500"/>
          </a:p>
          <a:p>
            <a:r>
              <a:rPr lang="en-US" sz="2500"/>
              <a:t>Writing Data: You can save your data as CSV or other formats using functions like write.csv() or write.table().</a:t>
            </a:r>
            <a:endParaRPr lang="en-US" sz="2500"/>
          </a:p>
          <a:p>
            <a:r>
              <a:rPr lang="en-US" sz="2500"/>
              <a:t>Example:</a:t>
            </a:r>
            <a:endParaRPr lang="en-US" sz="25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1540" y="3740150"/>
            <a:ext cx="6862445" cy="179387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Working Directories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 sz="250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5530" y="1099820"/>
            <a:ext cx="5121910" cy="507555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24" name="Content Placeholder 2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10895" y="1494155"/>
            <a:ext cx="10478135" cy="253746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Attaching and Detaching Data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2500"/>
              <a:t>Attaching Data: Use attach() to add the columns of a data frame to the R search path, allowing direct access to the column names.</a:t>
            </a:r>
            <a:endParaRPr lang="en-US" sz="2500"/>
          </a:p>
          <a:p>
            <a:r>
              <a:rPr lang="en-US" sz="2500"/>
              <a:t>Detaching Data: Use detach() to remove the data frame from the search path.</a:t>
            </a:r>
            <a:endParaRPr lang="en-US" sz="2500"/>
          </a:p>
          <a:p>
            <a:endParaRPr lang="en-US" sz="25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1075" y="3429000"/>
            <a:ext cx="9341485" cy="1931035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4922520" y="9715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Reading Data from Console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39165" y="3282315"/>
            <a:ext cx="10313670" cy="174180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939800" y="1290955"/>
            <a:ext cx="8201660" cy="13633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2500"/>
              <a:t>You can read data interactively from the console using the readline() function, which is useful for simple user input.</a:t>
            </a:r>
            <a:endParaRPr lang="en-US" sz="25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Loading Data from Different Sources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2500"/>
              <a:t>Reading from CSV: read.csv() loads CSV files.</a:t>
            </a:r>
            <a:endParaRPr lang="en-US" sz="2500"/>
          </a:p>
          <a:p>
            <a:r>
              <a:rPr lang="en-US" sz="2500"/>
              <a:t>Reading from Excel: You can use the readxl package to load Excel files.</a:t>
            </a:r>
            <a:endParaRPr lang="en-US" sz="2500"/>
          </a:p>
          <a:p>
            <a:endParaRPr lang="en-US" sz="25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6440" y="3029585"/>
            <a:ext cx="11055985" cy="24542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 Introduction to 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2000"/>
              <a:t>What is R?</a:t>
            </a:r>
            <a:endParaRPr lang="en-US" sz="2000"/>
          </a:p>
          <a:p>
            <a:endParaRPr lang="en-US" sz="2000"/>
          </a:p>
          <a:p>
            <a:pPr lvl="1"/>
            <a:r>
              <a:rPr lang="en-US" sz="1750"/>
              <a:t>R is a widely used programming language, especially popular in the fields of statistics and data science.</a:t>
            </a:r>
            <a:endParaRPr lang="en-US" sz="1750"/>
          </a:p>
          <a:p>
            <a:pPr lvl="1"/>
            <a:r>
              <a:rPr lang="en-US" sz="1750"/>
              <a:t>It has powerful libraries and functions for data manipulation, statistical analysis, and visualization.</a:t>
            </a:r>
            <a:endParaRPr lang="en-US" sz="1750"/>
          </a:p>
          <a:p>
            <a:r>
              <a:rPr lang="en-US" sz="2000"/>
              <a:t>Installing and Loading Packages:</a:t>
            </a:r>
            <a:endParaRPr lang="en-US" sz="2000"/>
          </a:p>
          <a:p>
            <a:pPr lvl="1"/>
            <a:r>
              <a:rPr lang="en-US" sz="1750"/>
              <a:t>    R's functionality can be extended through packages like dplyr, ggplot2, tidyr, etc.</a:t>
            </a:r>
            <a:endParaRPr lang="en-US" sz="1750"/>
          </a:p>
          <a:p>
            <a:pPr lvl="1"/>
            <a:r>
              <a:rPr lang="en-US" sz="1750"/>
              <a:t>    Use install.packages() to install new packages and library() to load them.</a:t>
            </a:r>
            <a:endParaRPr lang="en-US" sz="1750"/>
          </a:p>
          <a:p>
            <a:pPr marL="457200" lvl="1" indent="0">
              <a:buNone/>
            </a:pPr>
            <a:endParaRPr lang="en-US" sz="1750"/>
          </a:p>
          <a:p>
            <a:r>
              <a:rPr lang="en-US" sz="2000"/>
              <a:t>Example:</a:t>
            </a:r>
            <a:endParaRPr lang="en-US" sz="2000"/>
          </a:p>
          <a:p>
            <a:pPr lvl="1"/>
            <a:r>
              <a:rPr lang="en-US" sz="1750"/>
              <a:t>print("Hello, R!")</a:t>
            </a:r>
            <a:endParaRPr lang="en-US" sz="1750"/>
          </a:p>
          <a:p>
            <a:pPr lvl="1"/>
            <a:r>
              <a:rPr lang="en-US" sz="1750">
                <a:sym typeface="+mn-ea"/>
              </a:rPr>
              <a:t>Realtime examples:</a:t>
            </a:r>
            <a:endParaRPr lang="en-US" sz="1750">
              <a:sym typeface="+mn-ea"/>
            </a:endParaRPr>
          </a:p>
          <a:p>
            <a:pPr lvl="2"/>
            <a:r>
              <a:rPr lang="en-US" sz="1500"/>
              <a:t>Online retailers send personalized offers, like discounts on frequently purchased items or recommendations for similar products.</a:t>
            </a:r>
            <a:endParaRPr lang="en-US" sz="1500">
              <a:sym typeface="+mn-ea"/>
            </a:endParaRPr>
          </a:p>
          <a:p>
            <a:pPr lvl="2"/>
            <a:r>
              <a:rPr lang="en-US" sz="1500"/>
              <a:t>: Credit card companies monitor unusual spending behaviors and send alerts for potential fraud.</a:t>
            </a:r>
            <a:endParaRPr lang="en-US" sz="1500">
              <a:sym typeface="+mn-ea"/>
            </a:endParaRPr>
          </a:p>
          <a:p>
            <a:pPr lvl="2"/>
            <a:r>
              <a:rPr lang="en-US" sz="1500"/>
              <a:t>Grocery delivery services predict which items will be in higher demand during holidays to prevent stockouts.</a:t>
            </a:r>
            <a:endParaRPr lang="en-US" sz="1500">
              <a:sym typeface="+mn-ea"/>
            </a:endParaRPr>
          </a:p>
          <a:p>
            <a:pPr lvl="2"/>
            <a:r>
              <a:rPr lang="en-US" sz="1500"/>
              <a:t>Online learning platforms recommend personalized study plans based on a student's past performance.</a:t>
            </a:r>
            <a:endParaRPr lang="en-US" sz="1500">
              <a:sym typeface="+mn-ea"/>
            </a:endParaRPr>
          </a:p>
          <a:p>
            <a:pPr lvl="2"/>
            <a:r>
              <a:rPr lang="en-US" sz="1500"/>
              <a:t>Predicting how mask mandates influence COVID-19 transmission rates.</a:t>
            </a:r>
            <a:endParaRPr lang="en-US" sz="1500"/>
          </a:p>
          <a:p>
            <a:pPr lvl="1"/>
            <a:endParaRPr lang="en-US" sz="1750"/>
          </a:p>
          <a:p>
            <a:pPr lvl="1"/>
            <a:endParaRPr lang="en-US" sz="1750"/>
          </a:p>
          <a:p>
            <a:pPr lvl="1"/>
            <a:endParaRPr lang="en-US" sz="175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 Data Preprocessing in 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2500"/>
              <a:t>Renaming Variables:</a:t>
            </a:r>
            <a:endParaRPr lang="en-US" sz="2500"/>
          </a:p>
          <a:p>
            <a:pPr lvl="1"/>
            <a:r>
              <a:rPr lang="en-US" sz="2185"/>
              <a:t>names(df)[1] &lt;- "new_name"</a:t>
            </a:r>
            <a:endParaRPr lang="en-US" sz="2185"/>
          </a:p>
          <a:p>
            <a:r>
              <a:rPr lang="en-US" sz="2500"/>
              <a:t># Renames the first column</a:t>
            </a:r>
            <a:endParaRPr lang="en-US" sz="2500"/>
          </a:p>
          <a:p>
            <a:endParaRPr lang="en-US" sz="2500"/>
          </a:p>
          <a:p>
            <a:endParaRPr lang="en-US" sz="2500"/>
          </a:p>
          <a:p>
            <a:r>
              <a:rPr lang="en-US" sz="2500"/>
              <a:t>Adding a New Variable:</a:t>
            </a:r>
            <a:endParaRPr lang="en-US" sz="2500"/>
          </a:p>
          <a:p>
            <a:pPr lvl="1"/>
            <a:r>
              <a:rPr lang="en-US" sz="2185"/>
              <a:t>df$new_column &lt;- df$age * 2</a:t>
            </a:r>
            <a:endParaRPr lang="en-US" sz="2185"/>
          </a:p>
          <a:p>
            <a:pPr lvl="1"/>
            <a:endParaRPr lang="en-US" sz="2185"/>
          </a:p>
          <a:p>
            <a:pPr marL="457200" lvl="1" indent="0">
              <a:buNone/>
            </a:pPr>
            <a:r>
              <a:rPr lang="en-US" sz="2185"/>
              <a:t> # Adds a new column</a:t>
            </a:r>
            <a:endParaRPr lang="en-US" sz="2185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36210" y="1041400"/>
            <a:ext cx="6956425" cy="349186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46225" y="859155"/>
            <a:ext cx="4648200" cy="30384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7030" y="2642235"/>
            <a:ext cx="3639185" cy="32194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625600" y="773430"/>
            <a:ext cx="6607810" cy="524256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 Handling Missing Data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2500"/>
              <a:t>Checking for NA: is.na()</a:t>
            </a:r>
            <a:endParaRPr lang="en-US" sz="2500"/>
          </a:p>
          <a:p>
            <a:r>
              <a:rPr lang="en-US" sz="2500"/>
              <a:t>Replacing Missing Values:</a:t>
            </a:r>
            <a:endParaRPr lang="en-US" sz="2500"/>
          </a:p>
          <a:p>
            <a:endParaRPr lang="en-US" sz="2500"/>
          </a:p>
          <a:p>
            <a:pPr lvl="1"/>
            <a:r>
              <a:rPr lang="en-US" sz="2185"/>
              <a:t>df[is.na(df)] &lt;- mean(df, na.rm=TRUE)</a:t>
            </a:r>
            <a:endParaRPr lang="en-US" sz="2185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9600" y="3047365"/>
            <a:ext cx="7576185" cy="348424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3227070" y="92583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Handling missing data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13410" y="1021080"/>
            <a:ext cx="5851525" cy="29083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25" y="3676015"/>
            <a:ext cx="6439535" cy="283781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Dealing with Categorical Data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2500"/>
              <a:t>Factors: Use factor() to convert categorical data into factors, which are used for statistical modeling.</a:t>
            </a:r>
            <a:endParaRPr lang="en-US" sz="2500"/>
          </a:p>
          <a:p>
            <a:endParaRPr lang="en-US"/>
          </a:p>
          <a:p>
            <a:pPr marL="457200" lvl="1" indent="0">
              <a:buNone/>
            </a:pP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6455" y="2148840"/>
            <a:ext cx="5093335" cy="268033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455" y="5165725"/>
            <a:ext cx="6320155" cy="1524635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Data Reduction via Subsetting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1"/>
            <a:r>
              <a:rPr lang="en-US"/>
              <a:t>Subsetting: Extract specific rows or columns from a data frame using subset().</a:t>
            </a:r>
            <a:endParaRPr lang="en-US"/>
          </a:p>
          <a:p>
            <a:pPr lvl="2"/>
            <a:r>
              <a:rPr lang="en-US"/>
              <a:t>small_df &lt;- subset(df, select=c("age", "name"))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65885" y="3060700"/>
            <a:ext cx="9638030" cy="209677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Conclusion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Summarize key points about:</a:t>
            </a:r>
            <a:endParaRPr lang="en-US"/>
          </a:p>
          <a:p>
            <a:endParaRPr lang="en-US"/>
          </a:p>
          <a:p>
            <a:r>
              <a:rPr lang="en-US"/>
              <a:t>    The basics of R programming.</a:t>
            </a:r>
            <a:endParaRPr lang="en-US"/>
          </a:p>
          <a:p>
            <a:r>
              <a:rPr lang="en-US"/>
              <a:t>    Data types and objects in R.</a:t>
            </a:r>
            <a:endParaRPr lang="en-US"/>
          </a:p>
          <a:p>
            <a:r>
              <a:rPr lang="en-US"/>
              <a:t>    How to load, manage, and preprocess data in R.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 Data Types in 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2500"/>
              <a:t>Common Data Types:</a:t>
            </a:r>
            <a:endParaRPr lang="en-US" sz="2500"/>
          </a:p>
          <a:p>
            <a:endParaRPr lang="en-US" sz="2500"/>
          </a:p>
          <a:p>
            <a:r>
              <a:rPr lang="en-US" sz="2500"/>
              <a:t>Numeric: For numbers (e.g., integers, doubles).</a:t>
            </a:r>
            <a:endParaRPr lang="en-US" sz="2500"/>
          </a:p>
          <a:p>
            <a:r>
              <a:rPr lang="en-US" sz="2500"/>
              <a:t>Character: For text values or strings.</a:t>
            </a:r>
            <a:endParaRPr lang="en-US" sz="2500"/>
          </a:p>
          <a:p>
            <a:r>
              <a:rPr lang="en-US" sz="2500"/>
              <a:t>Logical: TRUE or FALSE values.</a:t>
            </a:r>
            <a:endParaRPr lang="en-US" sz="2500"/>
          </a:p>
          <a:p>
            <a:r>
              <a:rPr lang="en-US" sz="2500"/>
              <a:t>Factor: For categorical data, like gender (male/female) or grades (A/B/C).</a:t>
            </a:r>
            <a:endParaRPr lang="en-US" sz="2500"/>
          </a:p>
          <a:p>
            <a:r>
              <a:rPr lang="en-US" sz="2500"/>
              <a:t>Checking Data Types:</a:t>
            </a:r>
            <a:endParaRPr lang="en-US" sz="2500"/>
          </a:p>
          <a:p>
            <a:endParaRPr lang="en-US" sz="25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64310" y="4504055"/>
            <a:ext cx="4926965" cy="205549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09600" y="281305"/>
            <a:ext cx="11010900" cy="50419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A vector is a collection of elements of the same type.</a:t>
            </a:r>
            <a:endParaRPr lang="en-US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4415" y="1975485"/>
            <a:ext cx="5871210" cy="379920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&gt; x=30</a:t>
            </a:r>
            <a:endParaRPr lang="en-US"/>
          </a:p>
          <a:p>
            <a:r>
              <a:rPr lang="en-US"/>
              <a:t>&gt; print(x)</a:t>
            </a:r>
            <a:endParaRPr lang="en-US"/>
          </a:p>
          <a:p>
            <a:r>
              <a:rPr lang="en-US"/>
              <a:t>[1] 30</a:t>
            </a:r>
            <a:endParaRPr lang="en-US"/>
          </a:p>
          <a:p>
            <a:r>
              <a:rPr lang="en-US"/>
              <a:t>&gt; typeof(x)</a:t>
            </a:r>
            <a:endParaRPr lang="en-US"/>
          </a:p>
          <a:p>
            <a:r>
              <a:rPr lang="en-US"/>
              <a:t>[1] "double"</a:t>
            </a:r>
            <a:endParaRPr lang="en-US"/>
          </a:p>
          <a:p>
            <a:r>
              <a:rPr lang="en-US"/>
              <a:t>&gt; is.numeric(x)</a:t>
            </a:r>
            <a:endParaRPr lang="en-US"/>
          </a:p>
          <a:p>
            <a:r>
              <a:rPr lang="en-US"/>
              <a:t>[1] TRUE</a:t>
            </a:r>
            <a:endParaRPr lang="en-US"/>
          </a:p>
          <a:p>
            <a:r>
              <a:rPr lang="en-US"/>
              <a:t>&gt; as.numeric(X)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Objects in 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8955" y="941705"/>
            <a:ext cx="11053445" cy="5186045"/>
          </a:xfrm>
        </p:spPr>
        <p:txBody>
          <a:bodyPr/>
          <a:p>
            <a:r>
              <a:rPr lang="en-US" sz="2500"/>
              <a:t>Vectors: A one-dimensional array of elements (e.g., numbers, characters).</a:t>
            </a:r>
            <a:endParaRPr lang="en-US" sz="2500"/>
          </a:p>
          <a:p>
            <a:r>
              <a:rPr lang="en-US" sz="2500"/>
              <a:t>Matrices: A two-dimensional array where all elements are of the same type.</a:t>
            </a:r>
            <a:endParaRPr lang="en-US" sz="2500"/>
          </a:p>
          <a:p>
            <a:r>
              <a:rPr lang="en-US" sz="2500"/>
              <a:t>Lists: A collection of objects, which can be of different types (e.g., a combination of numbers, strings, and even data frames).</a:t>
            </a:r>
            <a:endParaRPr lang="en-US" sz="2500"/>
          </a:p>
          <a:p>
            <a:r>
              <a:rPr lang="en-US" sz="2500"/>
              <a:t>Factors: Used to store categorical data and its levels (e.g., levels for gender: Male, Female).</a:t>
            </a:r>
            <a:endParaRPr lang="en-US" sz="2500"/>
          </a:p>
          <a:p>
            <a:r>
              <a:rPr lang="en-US" sz="2500"/>
              <a:t>Data Frames: A table-like structure, similar to a spreadsheet, used for storing data in rows and columns.</a:t>
            </a:r>
            <a:endParaRPr lang="en-US" sz="2500"/>
          </a:p>
          <a:p>
            <a:endParaRPr lang="en-US" sz="25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8360" y="4492625"/>
            <a:ext cx="7297420" cy="207391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matrices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A matrix is a 2-dimensional array where all elements are of the same type.</a:t>
            </a:r>
            <a:endParaRPr lang="en-US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60780" y="2303780"/>
            <a:ext cx="6031230" cy="298069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Lists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A list can hold elements of different types.</a:t>
            </a:r>
            <a:endParaRPr lang="en-US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8820" y="1850390"/>
            <a:ext cx="8427720" cy="386524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lue Waves">
  <a:themeElements>
    <a:clrScheme name="Blu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Blu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lu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3920</Words>
  <Application>WPS Presentation</Application>
  <PresentationFormat>Widescreen</PresentationFormat>
  <Paragraphs>150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4" baseType="lpstr">
      <vt:lpstr>Arial</vt:lpstr>
      <vt:lpstr>SimSun</vt:lpstr>
      <vt:lpstr>Wingdings</vt:lpstr>
      <vt:lpstr>Microsoft YaHei</vt:lpstr>
      <vt:lpstr>Arial Unicode MS</vt:lpstr>
      <vt:lpstr>Calibri</vt:lpstr>
      <vt:lpstr>Blue Waves</vt:lpstr>
      <vt:lpstr>Basics of R Programming and Data Preprocessing</vt:lpstr>
      <vt:lpstr> Introduction to R</vt:lpstr>
      <vt:lpstr> Data Types in R</vt:lpstr>
      <vt:lpstr>PowerPoint 演示文稿</vt:lpstr>
      <vt:lpstr>PowerPoint 演示文稿</vt:lpstr>
      <vt:lpstr>PowerPoint 演示文稿</vt:lpstr>
      <vt:lpstr>Objects in R</vt:lpstr>
      <vt:lpstr>matrices</vt:lpstr>
      <vt:lpstr>Lists</vt:lpstr>
      <vt:lpstr>Factors</vt:lpstr>
      <vt:lpstr>Data frames</vt:lpstr>
      <vt:lpstr>Tables</vt:lpstr>
      <vt:lpstr>Combining Data (cbind &amp; rbind)</vt:lpstr>
      <vt:lpstr>Reading and Writing Data</vt:lpstr>
      <vt:lpstr>Working Directories</vt:lpstr>
      <vt:lpstr>PowerPoint 演示文稿</vt:lpstr>
      <vt:lpstr>Attaching and Detaching Data</vt:lpstr>
      <vt:lpstr>Reading Data from Console</vt:lpstr>
      <vt:lpstr>Loading Data from Different Sources</vt:lpstr>
      <vt:lpstr> Data Preprocessing in R</vt:lpstr>
      <vt:lpstr>PowerPoint 演示文稿</vt:lpstr>
      <vt:lpstr>PowerPoint 演示文稿</vt:lpstr>
      <vt:lpstr> Handling Missing Data</vt:lpstr>
      <vt:lpstr>Handling missing data</vt:lpstr>
      <vt:lpstr>Dealing with Categorical Data</vt:lpstr>
      <vt:lpstr>Data Reduction via Subsetting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Basics of R Programming and Data Preprocessing</dc:title>
  <dc:creator/>
  <cp:lastModifiedBy>Mohansai Veeravalli</cp:lastModifiedBy>
  <cp:revision>11</cp:revision>
  <dcterms:created xsi:type="dcterms:W3CDTF">2024-10-19T06:30:00Z</dcterms:created>
  <dcterms:modified xsi:type="dcterms:W3CDTF">2024-11-20T08:53:43Z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834D82DF78F642BFA1C60448B62CC1D2_11</vt:lpwstr>
  </property>
  <property fmtid="{D5CDD505-2E9C-101B-9397-08002B2CF9AE}" pid="3" name="KSOProductBuildVer">
    <vt:lpwstr>1033-12.2.0.18911</vt:lpwstr>
  </property>
</Properties>
</file>