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90" r:id="rId20"/>
    <p:sldId id="301" r:id="rId21"/>
    <p:sldId id="302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299" r:id="rId31"/>
    <p:sldId id="300" r:id="rId32"/>
    <p:sldId id="266" r:id="rId33"/>
    <p:sldId id="267" r:id="rId34"/>
    <p:sldId id="269" r:id="rId35"/>
    <p:sldId id="270" r:id="rId36"/>
    <p:sldId id="271" r:id="rId37"/>
    <p:sldId id="272" r:id="rId38"/>
    <p:sldId id="273" r:id="rId39"/>
    <p:sldId id="274" r:id="rId40"/>
    <p:sldId id="27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90" y="2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7"/>
        <c:axId val="367672752"/>
        <c:axId val="367671968"/>
      </c:barChart>
      <c:catAx>
        <c:axId val="36767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671968"/>
        <c:crosses val="autoZero"/>
        <c:auto val="1"/>
        <c:lblAlgn val="ctr"/>
        <c:lblOffset val="100"/>
        <c:noMultiLvlLbl val="0"/>
      </c:catAx>
      <c:valAx>
        <c:axId val="36767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67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 smtClean="0"/>
            <a:t>Back End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 err="1" smtClean="0"/>
            <a:t>Nodejs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 smtClean="0"/>
            <a:t>Web3Js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 smtClean="0"/>
            <a:t>Solidity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 err="1" smtClean="0"/>
            <a:t>Ethereum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 smtClean="0"/>
            <a:t>Sublime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7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7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2" presStyleCnt="7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4" presStyleCnt="7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5" presStyleCnt="7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6" presStyleCnt="7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8A4054F2-36E0-4CA0-B659-7F4FADB90393}" type="presOf" srcId="{403B4542-B2F8-496D-BBEA-3A684B1106F9}" destId="{BF9CEF10-4726-4D20-AC2F-85DE706D0D00}" srcOrd="0" destOrd="0" presId="urn:microsoft.com/office/officeart/2005/8/layout/lProcess1"/>
    <dgm:cxn modelId="{0A4BF66B-FF58-4260-BDE7-4A945C727424}" type="presOf" srcId="{C4FF5CFA-9CEF-4C34-984A-CC28F232798F}" destId="{459BBFF8-CE50-41AE-9B5E-F6026BBE4F45}" srcOrd="0" destOrd="0" presId="urn:microsoft.com/office/officeart/2005/8/layout/lProcess1"/>
    <dgm:cxn modelId="{168512FE-63F1-4A19-9921-6A73650E2E0B}" type="presOf" srcId="{5CA89521-836B-470D-B51C-F8A4714D4EFF}" destId="{DA50ACFD-2722-4D29-B376-5CF3C8F3EB41}" srcOrd="0" destOrd="0" presId="urn:microsoft.com/office/officeart/2005/8/layout/lProcess1"/>
    <dgm:cxn modelId="{45F7EB34-CC0F-4563-91D9-EBBEA7D75BB9}" type="presOf" srcId="{525F31A2-90BB-4E18-B1F5-10D38B8099D9}" destId="{E31C91BC-3A8F-4AC7-8DBF-330AFF31351C}" srcOrd="0" destOrd="0" presId="urn:microsoft.com/office/officeart/2005/8/layout/lProcess1"/>
    <dgm:cxn modelId="{92C7F445-37F6-4FCB-B060-C5B40E817B45}" type="presOf" srcId="{33BF0E2A-2B00-40A5-832E-FC800DCA5982}" destId="{73DBFA1A-3823-4209-9CD6-DBDD456F39FB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39B980B5-9C58-44C7-8DD5-1C4F30374B34}" type="presOf" srcId="{038F6A6A-232A-44A4-9628-ADFA8F068F81}" destId="{C1386769-D313-4B62-9BE9-A84DD636105E}" srcOrd="0" destOrd="0" presId="urn:microsoft.com/office/officeart/2005/8/layout/lProcess1"/>
    <dgm:cxn modelId="{B9CCA160-573A-4779-82F5-57890832B890}" type="presOf" srcId="{CD410504-9F7F-47AE-B46E-CE985680360F}" destId="{85447532-8740-4202-B6A5-AE63748B9291}" srcOrd="0" destOrd="0" presId="urn:microsoft.com/office/officeart/2005/8/layout/lProcess1"/>
    <dgm:cxn modelId="{4397CD62-90DD-4566-A93F-3D984231B7ED}" type="presOf" srcId="{516A4DDC-76BD-494E-B503-625555CCBC4A}" destId="{9BBCF6CE-E750-48B6-B333-305BBB100737}" srcOrd="0" destOrd="0" presId="urn:microsoft.com/office/officeart/2005/8/layout/lProcess1"/>
    <dgm:cxn modelId="{D6D2E024-439B-4D81-AA7B-422F601976AA}" type="presOf" srcId="{E373698D-1356-47A7-A591-B72BFE77C3D1}" destId="{E7F7C4A8-2F3A-49BA-B2E4-CF48FCA5D8D8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4C78E05F-E9CD-4D63-8809-2041A2009BBA}" type="presOf" srcId="{EA587102-578B-46F3-8D9E-CEC48527A898}" destId="{67971461-EE07-4B5E-A0C3-A166C6559682}" srcOrd="0" destOrd="0" presId="urn:microsoft.com/office/officeart/2005/8/layout/lProcess1"/>
    <dgm:cxn modelId="{7D1F4A61-475D-44DB-85C2-8DB0DEFE471A}" type="presOf" srcId="{CAE20587-4D50-4B6B-A17D-199722D630E2}" destId="{68423B8C-DD55-4C1A-86D3-87118415FFA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BE6A69B5-EB2F-4853-B6B9-DD5D67144410}" type="presOf" srcId="{2B847D36-6E88-4DD3-AABD-579C99426233}" destId="{7CAEA63C-96B5-40D4-900F-409598FDB0C1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BD571456-F344-4765-97EF-3E177E5528B0}" type="presOf" srcId="{63746B76-9534-4F4F-B65B-B8A9AACC03F9}" destId="{AC28A259-E8AB-491C-9FF1-41516FA5BC71}" srcOrd="0" destOrd="0" presId="urn:microsoft.com/office/officeart/2005/8/layout/lProcess1"/>
    <dgm:cxn modelId="{15C2BCDA-161C-4D89-B361-30907BF36651}" type="presOf" srcId="{41E3B52E-71B8-4BD0-B1ED-D051FFB12506}" destId="{09ADE9CE-20B7-4A4E-BED6-D56E4ED1D855}" srcOrd="0" destOrd="0" presId="urn:microsoft.com/office/officeart/2005/8/layout/lProcess1"/>
    <dgm:cxn modelId="{9924F150-1D80-4C53-B03F-B6FCE6E6B4E8}" type="presOf" srcId="{F342D04F-4D11-41CC-AB66-36041A902B44}" destId="{C8CE6287-76AA-46C4-B478-0F9183DE6118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93C246C-ACE8-40AB-BA8C-D59762628049}" type="presOf" srcId="{C53CC6D8-DEFC-45FD-8207-E1ECCC27EA85}" destId="{22D8E0AF-322E-4A8E-BC3C-6E9E9A51F58F}" srcOrd="0" destOrd="0" presId="urn:microsoft.com/office/officeart/2005/8/layout/lProcess1"/>
    <dgm:cxn modelId="{84359B6D-6C01-46D1-A255-0E384E9583E5}" type="presOf" srcId="{5CBEC7DD-A25D-4956-9A65-6EA385F6FCB5}" destId="{F7AA6D3E-BCE0-4C06-B101-080DA85DCB01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5B7C472D-4272-4E03-8D2C-A4F935A8E829}" type="presOf" srcId="{995C4470-49EF-4BD9-B00A-AD612181AB58}" destId="{1B1F80F4-E9A5-4A99-A630-6548067B7CB5}" srcOrd="0" destOrd="0" presId="urn:microsoft.com/office/officeart/2005/8/layout/lProcess1"/>
    <dgm:cxn modelId="{96015383-13A9-482D-BAFD-2C8A45CE449B}" type="presOf" srcId="{BD0F67B1-39E4-45ED-9534-FB8F89E8EEF6}" destId="{DDA5CBC7-AA05-481A-A03A-3964C1BBBB5A}" srcOrd="0" destOrd="0" presId="urn:microsoft.com/office/officeart/2005/8/layout/lProcess1"/>
    <dgm:cxn modelId="{DA03EAD1-EB11-4A00-BDA5-ACA0F8BCE3BE}" type="presParOf" srcId="{22D8E0AF-322E-4A8E-BC3C-6E9E9A51F58F}" destId="{B1443ED3-5E34-456D-8CD9-88B600EDA95F}" srcOrd="0" destOrd="0" presId="urn:microsoft.com/office/officeart/2005/8/layout/lProcess1"/>
    <dgm:cxn modelId="{39E0D406-E91D-4936-8876-049FE0FC22FD}" type="presParOf" srcId="{B1443ED3-5E34-456D-8CD9-88B600EDA95F}" destId="{9BBCF6CE-E750-48B6-B333-305BBB100737}" srcOrd="0" destOrd="0" presId="urn:microsoft.com/office/officeart/2005/8/layout/lProcess1"/>
    <dgm:cxn modelId="{DFF56927-CF9C-4868-B0FF-01132BDC7CEB}" type="presParOf" srcId="{B1443ED3-5E34-456D-8CD9-88B600EDA95F}" destId="{1B1F80F4-E9A5-4A99-A630-6548067B7CB5}" srcOrd="1" destOrd="0" presId="urn:microsoft.com/office/officeart/2005/8/layout/lProcess1"/>
    <dgm:cxn modelId="{433830C9-EE19-4758-81D8-750264C9A7CC}" type="presParOf" srcId="{B1443ED3-5E34-456D-8CD9-88B600EDA95F}" destId="{85447532-8740-4202-B6A5-AE63748B9291}" srcOrd="2" destOrd="0" presId="urn:microsoft.com/office/officeart/2005/8/layout/lProcess1"/>
    <dgm:cxn modelId="{6A5396E0-5254-4B71-B7EB-F1E343F16392}" type="presParOf" srcId="{B1443ED3-5E34-456D-8CD9-88B600EDA95F}" destId="{7CAEA63C-96B5-40D4-900F-409598FDB0C1}" srcOrd="3" destOrd="0" presId="urn:microsoft.com/office/officeart/2005/8/layout/lProcess1"/>
    <dgm:cxn modelId="{50B02D71-1572-4211-8222-47522EC25CC6}" type="presParOf" srcId="{B1443ED3-5E34-456D-8CD9-88B600EDA95F}" destId="{459BBFF8-CE50-41AE-9B5E-F6026BBE4F45}" srcOrd="4" destOrd="0" presId="urn:microsoft.com/office/officeart/2005/8/layout/lProcess1"/>
    <dgm:cxn modelId="{F6BCBC41-A705-4D38-BCA3-C504FAFB63A2}" type="presParOf" srcId="{22D8E0AF-322E-4A8E-BC3C-6E9E9A51F58F}" destId="{8F2F3A22-7A2A-4EE4-9C5B-70F6E89B9064}" srcOrd="1" destOrd="0" presId="urn:microsoft.com/office/officeart/2005/8/layout/lProcess1"/>
    <dgm:cxn modelId="{07EC1F39-509F-4042-A04F-85C58C503E80}" type="presParOf" srcId="{22D8E0AF-322E-4A8E-BC3C-6E9E9A51F58F}" destId="{734C3A16-72FA-42CA-BF15-F44513245016}" srcOrd="2" destOrd="0" presId="urn:microsoft.com/office/officeart/2005/8/layout/lProcess1"/>
    <dgm:cxn modelId="{FC2BE5C5-074A-4E25-836A-5A6B1B0513D8}" type="presParOf" srcId="{734C3A16-72FA-42CA-BF15-F44513245016}" destId="{09ADE9CE-20B7-4A4E-BED6-D56E4ED1D855}" srcOrd="0" destOrd="0" presId="urn:microsoft.com/office/officeart/2005/8/layout/lProcess1"/>
    <dgm:cxn modelId="{ED7D3A87-19F9-43CA-B54E-7D48C62DE29B}" type="presParOf" srcId="{734C3A16-72FA-42CA-BF15-F44513245016}" destId="{C8CE6287-76AA-46C4-B478-0F9183DE6118}" srcOrd="1" destOrd="0" presId="urn:microsoft.com/office/officeart/2005/8/layout/lProcess1"/>
    <dgm:cxn modelId="{B3B2D0CC-5BB4-42B4-8CF7-A0825168ACBA}" type="presParOf" srcId="{734C3A16-72FA-42CA-BF15-F44513245016}" destId="{F7AA6D3E-BCE0-4C06-B101-080DA85DCB01}" srcOrd="2" destOrd="0" presId="urn:microsoft.com/office/officeart/2005/8/layout/lProcess1"/>
    <dgm:cxn modelId="{7AED2C68-A6D1-48C2-8571-65DEC1BACCCF}" type="presParOf" srcId="{734C3A16-72FA-42CA-BF15-F44513245016}" destId="{DDA5CBC7-AA05-481A-A03A-3964C1BBBB5A}" srcOrd="3" destOrd="0" presId="urn:microsoft.com/office/officeart/2005/8/layout/lProcess1"/>
    <dgm:cxn modelId="{67AAB50F-0E55-4B21-82DB-D9BA63189D42}" type="presParOf" srcId="{734C3A16-72FA-42CA-BF15-F44513245016}" destId="{73DBFA1A-3823-4209-9CD6-DBDD456F39FB}" srcOrd="4" destOrd="0" presId="urn:microsoft.com/office/officeart/2005/8/layout/lProcess1"/>
    <dgm:cxn modelId="{7D9EE773-1546-4354-B183-FABFA4690677}" type="presParOf" srcId="{734C3A16-72FA-42CA-BF15-F44513245016}" destId="{E7F7C4A8-2F3A-49BA-B2E4-CF48FCA5D8D8}" srcOrd="5" destOrd="0" presId="urn:microsoft.com/office/officeart/2005/8/layout/lProcess1"/>
    <dgm:cxn modelId="{E6E47C1D-1208-4ED5-9EC3-B634BBE0FD50}" type="presParOf" srcId="{734C3A16-72FA-42CA-BF15-F44513245016}" destId="{68423B8C-DD55-4C1A-86D3-87118415FFA7}" srcOrd="6" destOrd="0" presId="urn:microsoft.com/office/officeart/2005/8/layout/lProcess1"/>
    <dgm:cxn modelId="{59B68838-DD01-4E75-8A5C-271D58683C28}" type="presParOf" srcId="{22D8E0AF-322E-4A8E-BC3C-6E9E9A51F58F}" destId="{D5E79C7E-BA4F-41B5-AEAD-7D11CABDB66C}" srcOrd="3" destOrd="0" presId="urn:microsoft.com/office/officeart/2005/8/layout/lProcess1"/>
    <dgm:cxn modelId="{0A0AE70C-2B4E-4BD5-AFF8-07D74EBC37F7}" type="presParOf" srcId="{22D8E0AF-322E-4A8E-BC3C-6E9E9A51F58F}" destId="{96EC6E5F-616C-4A0E-8B47-23C2DB360B15}" srcOrd="4" destOrd="0" presId="urn:microsoft.com/office/officeart/2005/8/layout/lProcess1"/>
    <dgm:cxn modelId="{94B4BA64-BEEE-4F75-87C1-85BD7E935D9C}" type="presParOf" srcId="{96EC6E5F-616C-4A0E-8B47-23C2DB360B15}" destId="{67971461-EE07-4B5E-A0C3-A166C6559682}" srcOrd="0" destOrd="0" presId="urn:microsoft.com/office/officeart/2005/8/layout/lProcess1"/>
    <dgm:cxn modelId="{E8A0C102-B616-4B3B-8F76-36B1047C61BD}" type="presParOf" srcId="{96EC6E5F-616C-4A0E-8B47-23C2DB360B15}" destId="{BF9CEF10-4726-4D20-AC2F-85DE706D0D00}" srcOrd="1" destOrd="0" presId="urn:microsoft.com/office/officeart/2005/8/layout/lProcess1"/>
    <dgm:cxn modelId="{B5B1C344-37B6-4945-AA29-43CA8E3B60AD}" type="presParOf" srcId="{96EC6E5F-616C-4A0E-8B47-23C2DB360B15}" destId="{C1386769-D313-4B62-9BE9-A84DD636105E}" srcOrd="2" destOrd="0" presId="urn:microsoft.com/office/officeart/2005/8/layout/lProcess1"/>
    <dgm:cxn modelId="{5249D5ED-0B7A-455F-A2C0-B6D051CB6BC1}" type="presParOf" srcId="{22D8E0AF-322E-4A8E-BC3C-6E9E9A51F58F}" destId="{AEFF52EA-2D4D-4AD3-9F53-6B25191BD163}" srcOrd="5" destOrd="0" presId="urn:microsoft.com/office/officeart/2005/8/layout/lProcess1"/>
    <dgm:cxn modelId="{AF08F82C-852C-4CEE-8DA4-0C9BC39D590C}" type="presParOf" srcId="{22D8E0AF-322E-4A8E-BC3C-6E9E9A51F58F}" destId="{C057A87B-CF77-43C5-95EA-FF69715D34A3}" srcOrd="6" destOrd="0" presId="urn:microsoft.com/office/officeart/2005/8/layout/lProcess1"/>
    <dgm:cxn modelId="{18385EE8-EBC7-4D17-BB95-8E57D13913E5}" type="presParOf" srcId="{C057A87B-CF77-43C5-95EA-FF69715D34A3}" destId="{DA50ACFD-2722-4D29-B376-5CF3C8F3EB41}" srcOrd="0" destOrd="0" presId="urn:microsoft.com/office/officeart/2005/8/layout/lProcess1"/>
    <dgm:cxn modelId="{D83D6706-D87A-4BA1-858F-338F34EA73DA}" type="presParOf" srcId="{C057A87B-CF77-43C5-95EA-FF69715D34A3}" destId="{E31C91BC-3A8F-4AC7-8DBF-330AFF31351C}" srcOrd="1" destOrd="0" presId="urn:microsoft.com/office/officeart/2005/8/layout/lProcess1"/>
    <dgm:cxn modelId="{10A9B978-CE04-4D6B-BF1B-55B4117036B0}" type="presParOf" srcId="{C057A87B-CF77-43C5-95EA-FF69715D34A3}" destId="{AC28A259-E8AB-491C-9FF1-41516FA5BC7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828853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Front End</a:t>
          </a:r>
          <a:endParaRPr lang="en-US" sz="2900" kern="1200" dirty="0"/>
        </a:p>
      </dsp:txBody>
      <dsp:txXfrm>
        <a:off x="19230" y="843988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526440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HTML</a:t>
          </a:r>
          <a:endParaRPr lang="en-US" sz="2900" kern="1200" dirty="0"/>
        </a:p>
      </dsp:txBody>
      <dsp:txXfrm>
        <a:off x="19230" y="1541575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222402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CSS</a:t>
          </a:r>
          <a:endParaRPr lang="en-US" sz="2900" kern="1200" dirty="0"/>
        </a:p>
      </dsp:txBody>
      <dsp:txXfrm>
        <a:off x="19230" y="2239162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828853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Back End</a:t>
          </a:r>
          <a:endParaRPr lang="en-US" sz="2900" kern="1200" dirty="0"/>
        </a:p>
      </dsp:txBody>
      <dsp:txXfrm>
        <a:off x="2375525" y="843988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526440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Nodejs</a:t>
          </a:r>
          <a:endParaRPr lang="en-US" sz="2900" kern="1200" dirty="0"/>
        </a:p>
      </dsp:txBody>
      <dsp:txXfrm>
        <a:off x="2375525" y="1541575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222402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Web3Js</a:t>
          </a:r>
          <a:endParaRPr lang="en-US" sz="2900" kern="1200" dirty="0"/>
        </a:p>
      </dsp:txBody>
      <dsp:txXfrm>
        <a:off x="2375525" y="2239162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785973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921615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Solidity</a:t>
          </a:r>
          <a:endParaRPr lang="en-US" sz="2900" kern="1200" dirty="0"/>
        </a:p>
      </dsp:txBody>
      <dsp:txXfrm>
        <a:off x="2375525" y="2936750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828853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Platform</a:t>
          </a:r>
          <a:endParaRPr lang="en-US" sz="2900" kern="1200" dirty="0"/>
        </a:p>
      </dsp:txBody>
      <dsp:txXfrm>
        <a:off x="4731819" y="843988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526440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Ethereum</a:t>
          </a:r>
          <a:endParaRPr lang="en-US" sz="2900" kern="1200" dirty="0"/>
        </a:p>
      </dsp:txBody>
      <dsp:txXfrm>
        <a:off x="4731819" y="1541575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828853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Editor</a:t>
          </a:r>
          <a:endParaRPr lang="en-US" sz="2900" kern="1200" dirty="0"/>
        </a:p>
      </dsp:txBody>
      <dsp:txXfrm>
        <a:off x="7088114" y="843988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526440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Sublime</a:t>
          </a:r>
          <a:endParaRPr lang="en-US" sz="2900" kern="1200" dirty="0"/>
        </a:p>
      </dsp:txBody>
      <dsp:txXfrm>
        <a:off x="7088114" y="1541575"/>
        <a:ext cx="2036655" cy="486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9200"/>
            <a:ext cx="10058400" cy="28194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BLOCKCHAIN IN EHR</a:t>
            </a:r>
            <a:endParaRPr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19600"/>
            <a:ext cx="10058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</a:t>
            </a:r>
          </a:p>
          <a:p>
            <a:r>
              <a:rPr lang="en-US" dirty="0" smtClean="0"/>
              <a:t>VISHNU SUDHAKARAN</a:t>
            </a:r>
          </a:p>
          <a:p>
            <a:r>
              <a:rPr lang="en-US" dirty="0" err="1" smtClean="0"/>
              <a:t>Reg.No</a:t>
            </a:r>
            <a:r>
              <a:rPr lang="en-US" dirty="0" smtClean="0"/>
              <a:t>: 1524043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It Works</a:t>
            </a:r>
            <a:endParaRPr lang="en-US" altLang="zh-CN" dirty="0"/>
          </a:p>
        </p:txBody>
      </p:sp>
      <p:grpSp>
        <p:nvGrpSpPr>
          <p:cNvPr id="32" name="组合 103"/>
          <p:cNvGrpSpPr/>
          <p:nvPr/>
        </p:nvGrpSpPr>
        <p:grpSpPr>
          <a:xfrm>
            <a:off x="2590800" y="1981200"/>
            <a:ext cx="6671644" cy="3722194"/>
            <a:chOff x="756588" y="1428945"/>
            <a:chExt cx="8140512" cy="4541694"/>
          </a:xfrm>
        </p:grpSpPr>
        <p:grpSp>
          <p:nvGrpSpPr>
            <p:cNvPr id="33" name="组合 104"/>
            <p:cNvGrpSpPr/>
            <p:nvPr/>
          </p:nvGrpSpPr>
          <p:grpSpPr>
            <a:xfrm>
              <a:off x="3878996" y="1428945"/>
              <a:ext cx="1422101" cy="1301543"/>
              <a:chOff x="2768605" y="2001891"/>
              <a:chExt cx="1422101" cy="1301543"/>
            </a:xfrm>
          </p:grpSpPr>
          <p:sp>
            <p:nvSpPr>
              <p:cNvPr id="112" name="Oval 4"/>
              <p:cNvSpPr/>
              <p:nvPr/>
            </p:nvSpPr>
            <p:spPr>
              <a:xfrm>
                <a:off x="3045827" y="21582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3" name="组合 225"/>
              <p:cNvGrpSpPr/>
              <p:nvPr/>
            </p:nvGrpSpPr>
            <p:grpSpPr>
              <a:xfrm>
                <a:off x="3216629" y="2300677"/>
                <a:ext cx="803274" cy="860337"/>
                <a:chOff x="3332767" y="2426415"/>
                <a:chExt cx="581025" cy="622300"/>
              </a:xfrm>
              <a:solidFill>
                <a:srgbClr val="C00000"/>
              </a:solidFill>
            </p:grpSpPr>
            <p:sp>
              <p:nvSpPr>
                <p:cNvPr id="121" name="Freeform 75"/>
                <p:cNvSpPr>
                  <a:spLocks/>
                </p:cNvSpPr>
                <p:nvPr/>
              </p:nvSpPr>
              <p:spPr bwMode="auto">
                <a:xfrm>
                  <a:off x="3558192" y="3020140"/>
                  <a:ext cx="128588" cy="28575"/>
                </a:xfrm>
                <a:custGeom>
                  <a:avLst/>
                  <a:gdLst/>
                  <a:ahLst/>
                  <a:cxnLst>
                    <a:cxn ang="0">
                      <a:pos x="45" y="1"/>
                    </a:cxn>
                    <a:cxn ang="0">
                      <a:pos x="34" y="10"/>
                    </a:cxn>
                    <a:cxn ang="0">
                      <a:pos x="12" y="10"/>
                    </a:cxn>
                    <a:cxn ang="0">
                      <a:pos x="0" y="0"/>
                    </a:cxn>
                    <a:cxn ang="0">
                      <a:pos x="24" y="2"/>
                    </a:cxn>
                    <a:cxn ang="0">
                      <a:pos x="45" y="1"/>
                    </a:cxn>
                  </a:cxnLst>
                  <a:rect l="0" t="0" r="r" b="b"/>
                  <a:pathLst>
                    <a:path w="45" h="10">
                      <a:moveTo>
                        <a:pt x="45" y="1"/>
                      </a:moveTo>
                      <a:cubicBezTo>
                        <a:pt x="43" y="6"/>
                        <a:pt x="39" y="10"/>
                        <a:pt x="34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7" y="10"/>
                        <a:pt x="2" y="6"/>
                        <a:pt x="0" y="0"/>
                      </a:cubicBezTo>
                      <a:cubicBezTo>
                        <a:pt x="7" y="2"/>
                        <a:pt x="15" y="2"/>
                        <a:pt x="24" y="2"/>
                      </a:cubicBezTo>
                      <a:cubicBezTo>
                        <a:pt x="32" y="2"/>
                        <a:pt x="39" y="2"/>
                        <a:pt x="4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22" name="Freeform 76"/>
                <p:cNvSpPr>
                  <a:spLocks/>
                </p:cNvSpPr>
                <p:nvPr/>
              </p:nvSpPr>
              <p:spPr bwMode="auto">
                <a:xfrm>
                  <a:off x="3551842" y="2982040"/>
                  <a:ext cx="142875" cy="25400"/>
                </a:xfrm>
                <a:custGeom>
                  <a:avLst/>
                  <a:gdLst/>
                  <a:ahLst/>
                  <a:cxnLst>
                    <a:cxn ang="0">
                      <a:pos x="50" y="1"/>
                    </a:cxn>
                    <a:cxn ang="0">
                      <a:pos x="50" y="2"/>
                    </a:cxn>
                    <a:cxn ang="0">
                      <a:pos x="50" y="3"/>
                    </a:cxn>
                    <a:cxn ang="0">
                      <a:pos x="49" y="7"/>
                    </a:cxn>
                    <a:cxn ang="0">
                      <a:pos x="26" y="9"/>
                    </a:cxn>
                    <a:cxn ang="0">
                      <a:pos x="0" y="7"/>
                    </a:cxn>
                    <a:cxn ang="0">
                      <a:pos x="0" y="3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26" y="2"/>
                    </a:cxn>
                    <a:cxn ang="0">
                      <a:pos x="50" y="1"/>
                    </a:cxn>
                  </a:cxnLst>
                  <a:rect l="0" t="0" r="r" b="b"/>
                  <a:pathLst>
                    <a:path w="50" h="9">
                      <a:moveTo>
                        <a:pt x="50" y="1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50" y="4"/>
                        <a:pt x="50" y="6"/>
                        <a:pt x="49" y="7"/>
                      </a:cubicBezTo>
                      <a:cubicBezTo>
                        <a:pt x="43" y="8"/>
                        <a:pt x="35" y="9"/>
                        <a:pt x="26" y="9"/>
                      </a:cubicBezTo>
                      <a:cubicBezTo>
                        <a:pt x="16" y="9"/>
                        <a:pt x="8" y="8"/>
                        <a:pt x="0" y="7"/>
                      </a:cubicBezTo>
                      <a:cubicBezTo>
                        <a:pt x="0" y="5"/>
                        <a:pt x="0" y="4"/>
                        <a:pt x="0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2"/>
                        <a:pt x="16" y="2"/>
                        <a:pt x="26" y="2"/>
                      </a:cubicBezTo>
                      <a:cubicBezTo>
                        <a:pt x="35" y="2"/>
                        <a:pt x="43" y="2"/>
                        <a:pt x="5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23" name="Freeform 79"/>
                <p:cNvSpPr>
                  <a:spLocks/>
                </p:cNvSpPr>
                <p:nvPr/>
              </p:nvSpPr>
              <p:spPr bwMode="auto">
                <a:xfrm>
                  <a:off x="3332767" y="2821703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7" y="39"/>
                    </a:cxn>
                    <a:cxn ang="0">
                      <a:pos x="14" y="34"/>
                    </a:cxn>
                    <a:cxn ang="0">
                      <a:pos x="3" y="14"/>
                    </a:cxn>
                    <a:cxn ang="0">
                      <a:pos x="5" y="0"/>
                    </a:cxn>
                    <a:cxn ang="0">
                      <a:pos x="15" y="21"/>
                    </a:cxn>
                    <a:cxn ang="0">
                      <a:pos x="27" y="39"/>
                    </a:cxn>
                  </a:cxnLst>
                  <a:rect l="0" t="0" r="r" b="b"/>
                  <a:pathLst>
                    <a:path w="27" h="40">
                      <a:moveTo>
                        <a:pt x="27" y="39"/>
                      </a:moveTo>
                      <a:cubicBezTo>
                        <a:pt x="21" y="40"/>
                        <a:pt x="16" y="38"/>
                        <a:pt x="14" y="3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0" y="10"/>
                        <a:pt x="1" y="5"/>
                        <a:pt x="5" y="0"/>
                      </a:cubicBezTo>
                      <a:cubicBezTo>
                        <a:pt x="7" y="6"/>
                        <a:pt x="11" y="14"/>
                        <a:pt x="15" y="21"/>
                      </a:cubicBezTo>
                      <a:cubicBezTo>
                        <a:pt x="19" y="28"/>
                        <a:pt x="23" y="34"/>
                        <a:pt x="27" y="39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24" name="Freeform 80"/>
                <p:cNvSpPr>
                  <a:spLocks/>
                </p:cNvSpPr>
                <p:nvPr/>
              </p:nvSpPr>
              <p:spPr bwMode="auto">
                <a:xfrm>
                  <a:off x="3361342" y="2796303"/>
                  <a:ext cx="85725" cy="134938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28" y="44"/>
                    </a:cxn>
                    <a:cxn ang="0">
                      <a:pos x="28" y="45"/>
                    </a:cxn>
                    <a:cxn ang="0">
                      <a:pos x="24" y="47"/>
                    </a:cxn>
                    <a:cxn ang="0">
                      <a:pos x="11" y="27"/>
                    </a:cxn>
                    <a:cxn ang="0">
                      <a:pos x="0" y="4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5" y="0"/>
                    </a:cxn>
                    <a:cxn ang="0">
                      <a:pos x="16" y="24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30" h="47">
                      <a:moveTo>
                        <a:pt x="30" y="44"/>
                      </a:moveTo>
                      <a:cubicBezTo>
                        <a:pt x="28" y="44"/>
                        <a:pt x="28" y="44"/>
                        <a:pt x="28" y="44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7" y="46"/>
                        <a:pt x="25" y="46"/>
                        <a:pt x="24" y="47"/>
                      </a:cubicBezTo>
                      <a:cubicBezTo>
                        <a:pt x="20" y="41"/>
                        <a:pt x="15" y="35"/>
                        <a:pt x="11" y="27"/>
                      </a:cubicBezTo>
                      <a:cubicBezTo>
                        <a:pt x="6" y="19"/>
                        <a:pt x="2" y="11"/>
                        <a:pt x="0" y="4"/>
                      </a:cubicBezTo>
                      <a:cubicBezTo>
                        <a:pt x="1" y="3"/>
                        <a:pt x="2" y="2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7"/>
                        <a:pt x="12" y="15"/>
                        <a:pt x="16" y="24"/>
                      </a:cubicBezTo>
                      <a:cubicBezTo>
                        <a:pt x="21" y="31"/>
                        <a:pt x="25" y="38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25" name="Freeform 83"/>
                <p:cNvSpPr>
                  <a:spLocks/>
                </p:cNvSpPr>
                <p:nvPr/>
              </p:nvSpPr>
              <p:spPr bwMode="auto">
                <a:xfrm>
                  <a:off x="3335942" y="2535953"/>
                  <a:ext cx="76200" cy="114300"/>
                </a:xfrm>
                <a:custGeom>
                  <a:avLst/>
                  <a:gdLst/>
                  <a:ahLst/>
                  <a:cxnLst>
                    <a:cxn ang="0">
                      <a:pos x="4" y="40"/>
                    </a:cxn>
                    <a:cxn ang="0">
                      <a:pos x="2" y="25"/>
                    </a:cxn>
                    <a:cxn ang="0">
                      <a:pos x="13" y="6"/>
                    </a:cxn>
                    <a:cxn ang="0">
                      <a:pos x="27" y="1"/>
                    </a:cxn>
                    <a:cxn ang="0">
                      <a:pos x="14" y="20"/>
                    </a:cxn>
                    <a:cxn ang="0">
                      <a:pos x="4" y="40"/>
                    </a:cxn>
                  </a:cxnLst>
                  <a:rect l="0" t="0" r="r" b="b"/>
                  <a:pathLst>
                    <a:path w="27" h="40">
                      <a:moveTo>
                        <a:pt x="4" y="40"/>
                      </a:moveTo>
                      <a:cubicBezTo>
                        <a:pt x="1" y="35"/>
                        <a:pt x="0" y="30"/>
                        <a:pt x="2" y="25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6" y="2"/>
                        <a:pt x="21" y="0"/>
                        <a:pt x="27" y="1"/>
                      </a:cubicBezTo>
                      <a:cubicBezTo>
                        <a:pt x="23" y="6"/>
                        <a:pt x="18" y="13"/>
                        <a:pt x="14" y="20"/>
                      </a:cubicBezTo>
                      <a:cubicBezTo>
                        <a:pt x="10" y="27"/>
                        <a:pt x="7" y="34"/>
                        <a:pt x="4" y="4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26" name="Freeform 84"/>
                <p:cNvSpPr>
                  <a:spLocks/>
                </p:cNvSpPr>
                <p:nvPr/>
              </p:nvSpPr>
              <p:spPr bwMode="auto">
                <a:xfrm>
                  <a:off x="3361342" y="2542303"/>
                  <a:ext cx="88900" cy="131763"/>
                </a:xfrm>
                <a:custGeom>
                  <a:avLst/>
                  <a:gdLst/>
                  <a:ahLst/>
                  <a:cxnLst>
                    <a:cxn ang="0">
                      <a:pos x="6" y="46"/>
                    </a:cxn>
                    <a:cxn ang="0">
                      <a:pos x="4" y="46"/>
                    </a:cxn>
                    <a:cxn ang="0">
                      <a:pos x="3" y="45"/>
                    </a:cxn>
                    <a:cxn ang="0">
                      <a:pos x="0" y="43"/>
                    </a:cxn>
                    <a:cxn ang="0">
                      <a:pos x="10" y="22"/>
                    </a:cxn>
                    <a:cxn ang="0">
                      <a:pos x="25" y="0"/>
                    </a:cxn>
                    <a:cxn ang="0">
                      <a:pos x="28" y="2"/>
                    </a:cxn>
                    <a:cxn ang="0">
                      <a:pos x="29" y="2"/>
                    </a:cxn>
                    <a:cxn ang="0">
                      <a:pos x="31" y="3"/>
                    </a:cxn>
                    <a:cxn ang="0">
                      <a:pos x="16" y="25"/>
                    </a:cxn>
                    <a:cxn ang="0">
                      <a:pos x="6" y="46"/>
                    </a:cxn>
                  </a:cxnLst>
                  <a:rect l="0" t="0" r="r" b="b"/>
                  <a:pathLst>
                    <a:path w="31" h="46">
                      <a:moveTo>
                        <a:pt x="6" y="46"/>
                      </a:move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2" y="44"/>
                        <a:pt x="1" y="44"/>
                        <a:pt x="0" y="43"/>
                      </a:cubicBezTo>
                      <a:cubicBezTo>
                        <a:pt x="2" y="36"/>
                        <a:pt x="6" y="29"/>
                        <a:pt x="10" y="22"/>
                      </a:cubicBezTo>
                      <a:cubicBezTo>
                        <a:pt x="15" y="13"/>
                        <a:pt x="20" y="6"/>
                        <a:pt x="25" y="0"/>
                      </a:cubicBezTo>
                      <a:cubicBezTo>
                        <a:pt x="26" y="1"/>
                        <a:pt x="27" y="1"/>
                        <a:pt x="28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26" y="9"/>
                        <a:pt x="21" y="16"/>
                        <a:pt x="16" y="25"/>
                      </a:cubicBezTo>
                      <a:cubicBezTo>
                        <a:pt x="11" y="32"/>
                        <a:pt x="8" y="40"/>
                        <a:pt x="6" y="4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27" name="Freeform 87"/>
                <p:cNvSpPr>
                  <a:spLocks/>
                </p:cNvSpPr>
                <p:nvPr/>
              </p:nvSpPr>
              <p:spPr bwMode="auto">
                <a:xfrm>
                  <a:off x="3561367" y="2426415"/>
                  <a:ext cx="130175" cy="26988"/>
                </a:xfrm>
                <a:custGeom>
                  <a:avLst/>
                  <a:gdLst/>
                  <a:ahLst/>
                  <a:cxnLst>
                    <a:cxn ang="0">
                      <a:pos x="46" y="9"/>
                    </a:cxn>
                    <a:cxn ang="0">
                      <a:pos x="34" y="0"/>
                    </a:cxn>
                    <a:cxn ang="0">
                      <a:pos x="12" y="0"/>
                    </a:cxn>
                    <a:cxn ang="0">
                      <a:pos x="0" y="9"/>
                    </a:cxn>
                    <a:cxn ang="0">
                      <a:pos x="22" y="7"/>
                    </a:cxn>
                    <a:cxn ang="0">
                      <a:pos x="46" y="9"/>
                    </a:cxn>
                  </a:cxnLst>
                  <a:rect l="0" t="0" r="r" b="b"/>
                  <a:pathLst>
                    <a:path w="46" h="9">
                      <a:moveTo>
                        <a:pt x="46" y="9"/>
                      </a:moveTo>
                      <a:cubicBezTo>
                        <a:pt x="43" y="4"/>
                        <a:pt x="39" y="0"/>
                        <a:pt x="3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7" y="0"/>
                        <a:pt x="3" y="4"/>
                        <a:pt x="0" y="9"/>
                      </a:cubicBezTo>
                      <a:cubicBezTo>
                        <a:pt x="7" y="8"/>
                        <a:pt x="14" y="7"/>
                        <a:pt x="22" y="7"/>
                      </a:cubicBezTo>
                      <a:cubicBezTo>
                        <a:pt x="31" y="7"/>
                        <a:pt x="39" y="8"/>
                        <a:pt x="46" y="9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28" name="Freeform 88"/>
                <p:cNvSpPr>
                  <a:spLocks/>
                </p:cNvSpPr>
                <p:nvPr/>
              </p:nvSpPr>
              <p:spPr bwMode="auto">
                <a:xfrm>
                  <a:off x="3555017" y="2467690"/>
                  <a:ext cx="142875" cy="25400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24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24" y="6"/>
                    </a:cxn>
                    <a:cxn ang="0">
                      <a:pos x="50" y="9"/>
                    </a:cxn>
                    <a:cxn ang="0">
                      <a:pos x="50" y="6"/>
                    </a:cxn>
                    <a:cxn ang="0">
                      <a:pos x="50" y="6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9">
                      <a:moveTo>
                        <a:pt x="50" y="2"/>
                      </a:moveTo>
                      <a:cubicBezTo>
                        <a:pt x="42" y="1"/>
                        <a:pt x="33" y="0"/>
                        <a:pt x="24" y="0"/>
                      </a:cubicBezTo>
                      <a:cubicBezTo>
                        <a:pt x="15" y="0"/>
                        <a:pt x="7" y="0"/>
                        <a:pt x="0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7" y="7"/>
                        <a:pt x="15" y="6"/>
                        <a:pt x="24" y="6"/>
                      </a:cubicBezTo>
                      <a:cubicBezTo>
                        <a:pt x="33" y="6"/>
                        <a:pt x="42" y="7"/>
                        <a:pt x="50" y="9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4"/>
                        <a:pt x="50" y="3"/>
                        <a:pt x="50" y="2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29" name="Freeform 91"/>
                <p:cNvSpPr>
                  <a:spLocks/>
                </p:cNvSpPr>
                <p:nvPr/>
              </p:nvSpPr>
              <p:spPr bwMode="auto">
                <a:xfrm>
                  <a:off x="3837592" y="2539128"/>
                  <a:ext cx="76200" cy="1143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6"/>
                    </a:cxn>
                    <a:cxn ang="0">
                      <a:pos x="25" y="25"/>
                    </a:cxn>
                    <a:cxn ang="0">
                      <a:pos x="23" y="40"/>
                    </a:cxn>
                    <a:cxn ang="0">
                      <a:pos x="13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7" h="40">
                      <a:moveTo>
                        <a:pt x="0" y="0"/>
                      </a:moveTo>
                      <a:cubicBezTo>
                        <a:pt x="6" y="0"/>
                        <a:pt x="11" y="2"/>
                        <a:pt x="14" y="6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7" y="30"/>
                        <a:pt x="26" y="35"/>
                        <a:pt x="23" y="40"/>
                      </a:cubicBezTo>
                      <a:cubicBezTo>
                        <a:pt x="20" y="33"/>
                        <a:pt x="17" y="26"/>
                        <a:pt x="13" y="18"/>
                      </a:cubicBezTo>
                      <a:cubicBezTo>
                        <a:pt x="9" y="12"/>
                        <a:pt x="4" y="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30" name="Freeform 92"/>
                <p:cNvSpPr>
                  <a:spLocks/>
                </p:cNvSpPr>
                <p:nvPr/>
              </p:nvSpPr>
              <p:spPr bwMode="auto">
                <a:xfrm>
                  <a:off x="3802667" y="2543890"/>
                  <a:ext cx="85725" cy="13176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" y="2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9" y="20"/>
                    </a:cxn>
                    <a:cxn ang="0">
                      <a:pos x="30" y="43"/>
                    </a:cxn>
                    <a:cxn ang="0">
                      <a:pos x="27" y="45"/>
                    </a:cxn>
                    <a:cxn ang="0">
                      <a:pos x="26" y="45"/>
                    </a:cxn>
                    <a:cxn ang="0">
                      <a:pos x="24" y="46"/>
                    </a:cxn>
                    <a:cxn ang="0">
                      <a:pos x="13" y="2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30" h="46">
                      <a:moveTo>
                        <a:pt x="0" y="3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1"/>
                        <a:pt x="4" y="1"/>
                        <a:pt x="6" y="0"/>
                      </a:cubicBezTo>
                      <a:cubicBezTo>
                        <a:pt x="10" y="5"/>
                        <a:pt x="15" y="12"/>
                        <a:pt x="19" y="20"/>
                      </a:cubicBezTo>
                      <a:cubicBezTo>
                        <a:pt x="24" y="28"/>
                        <a:pt x="27" y="36"/>
                        <a:pt x="30" y="43"/>
                      </a:cubicBezTo>
                      <a:cubicBezTo>
                        <a:pt x="29" y="44"/>
                        <a:pt x="28" y="44"/>
                        <a:pt x="27" y="45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24" y="46"/>
                        <a:pt x="24" y="46"/>
                        <a:pt x="24" y="46"/>
                      </a:cubicBezTo>
                      <a:cubicBezTo>
                        <a:pt x="22" y="39"/>
                        <a:pt x="18" y="31"/>
                        <a:pt x="13" y="23"/>
                      </a:cubicBezTo>
                      <a:cubicBezTo>
                        <a:pt x="9" y="15"/>
                        <a:pt x="4" y="9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31" name="Freeform 95"/>
                <p:cNvSpPr>
                  <a:spLocks/>
                </p:cNvSpPr>
                <p:nvPr/>
              </p:nvSpPr>
              <p:spPr bwMode="auto">
                <a:xfrm>
                  <a:off x="3837592" y="2824878"/>
                  <a:ext cx="76200" cy="11430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4" y="14"/>
                    </a:cxn>
                    <a:cxn ang="0">
                      <a:pos x="13" y="34"/>
                    </a:cxn>
                    <a:cxn ang="0">
                      <a:pos x="0" y="39"/>
                    </a:cxn>
                    <a:cxn ang="0">
                      <a:pos x="13" y="19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7" h="40">
                      <a:moveTo>
                        <a:pt x="23" y="0"/>
                      </a:moveTo>
                      <a:cubicBezTo>
                        <a:pt x="26" y="5"/>
                        <a:pt x="27" y="10"/>
                        <a:pt x="24" y="1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1" y="38"/>
                        <a:pt x="6" y="40"/>
                        <a:pt x="0" y="39"/>
                      </a:cubicBezTo>
                      <a:cubicBezTo>
                        <a:pt x="4" y="34"/>
                        <a:pt x="9" y="27"/>
                        <a:pt x="13" y="19"/>
                      </a:cubicBezTo>
                      <a:cubicBezTo>
                        <a:pt x="17" y="13"/>
                        <a:pt x="20" y="6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32" name="Freeform 96"/>
                <p:cNvSpPr>
                  <a:spLocks/>
                </p:cNvSpPr>
                <p:nvPr/>
              </p:nvSpPr>
              <p:spPr bwMode="auto">
                <a:xfrm>
                  <a:off x="3801080" y="2799478"/>
                  <a:ext cx="87313" cy="131763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27" y="1"/>
                    </a:cxn>
                    <a:cxn ang="0">
                      <a:pos x="27" y="2"/>
                    </a:cxn>
                    <a:cxn ang="0">
                      <a:pos x="31" y="4"/>
                    </a:cxn>
                    <a:cxn ang="0">
                      <a:pos x="20" y="25"/>
                    </a:cxn>
                    <a:cxn ang="0">
                      <a:pos x="6" y="46"/>
                    </a:cxn>
                    <a:cxn ang="0">
                      <a:pos x="2" y="45"/>
                    </a:cxn>
                    <a:cxn ang="0">
                      <a:pos x="2" y="44"/>
                    </a:cxn>
                    <a:cxn ang="0">
                      <a:pos x="0" y="43"/>
                    </a:cxn>
                    <a:cxn ang="0">
                      <a:pos x="15" y="22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31" h="46">
                      <a:moveTo>
                        <a:pt x="25" y="0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9" y="2"/>
                        <a:pt x="30" y="3"/>
                        <a:pt x="31" y="4"/>
                      </a:cubicBezTo>
                      <a:cubicBezTo>
                        <a:pt x="28" y="10"/>
                        <a:pt x="25" y="18"/>
                        <a:pt x="20" y="25"/>
                      </a:cubicBezTo>
                      <a:cubicBezTo>
                        <a:pt x="16" y="33"/>
                        <a:pt x="11" y="41"/>
                        <a:pt x="6" y="46"/>
                      </a:cubicBezTo>
                      <a:cubicBezTo>
                        <a:pt x="5" y="46"/>
                        <a:pt x="4" y="45"/>
                        <a:pt x="2" y="45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5" y="38"/>
                        <a:pt x="10" y="30"/>
                        <a:pt x="15" y="22"/>
                      </a:cubicBezTo>
                      <a:cubicBezTo>
                        <a:pt x="19" y="14"/>
                        <a:pt x="23" y="7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114" name="组合 226"/>
              <p:cNvGrpSpPr/>
              <p:nvPr/>
            </p:nvGrpSpPr>
            <p:grpSpPr>
              <a:xfrm>
                <a:off x="3368330" y="2565648"/>
                <a:ext cx="525773" cy="373656"/>
                <a:chOff x="2033888" y="8582361"/>
                <a:chExt cx="2244042" cy="1594793"/>
              </a:xfrm>
              <a:solidFill>
                <a:srgbClr val="C00000"/>
              </a:solidFill>
            </p:grpSpPr>
            <p:sp>
              <p:nvSpPr>
                <p:cNvPr id="118" name="Freeform 33"/>
                <p:cNvSpPr>
                  <a:spLocks noChangeArrowheads="1"/>
                </p:cNvSpPr>
                <p:nvPr/>
              </p:nvSpPr>
              <p:spPr bwMode="auto">
                <a:xfrm>
                  <a:off x="2033890" y="9050528"/>
                  <a:ext cx="1126550" cy="1126626"/>
                </a:xfrm>
                <a:custGeom>
                  <a:avLst/>
                  <a:gdLst>
                    <a:gd name="T0" fmla="*/ 0 w 1643"/>
                    <a:gd name="T1" fmla="*/ 0 h 1644"/>
                    <a:gd name="T2" fmla="*/ 1642 w 1643"/>
                    <a:gd name="T3" fmla="*/ 694 h 1644"/>
                    <a:gd name="T4" fmla="*/ 1642 w 1643"/>
                    <a:gd name="T5" fmla="*/ 1643 h 1644"/>
                    <a:gd name="T6" fmla="*/ 0 w 1643"/>
                    <a:gd name="T7" fmla="*/ 949 h 1644"/>
                    <a:gd name="T8" fmla="*/ 0 w 1643"/>
                    <a:gd name="T9" fmla="*/ 0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3" h="1644">
                      <a:moveTo>
                        <a:pt x="0" y="0"/>
                      </a:moveTo>
                      <a:lnTo>
                        <a:pt x="1642" y="694"/>
                      </a:lnTo>
                      <a:lnTo>
                        <a:pt x="1642" y="1643"/>
                      </a:lnTo>
                      <a:lnTo>
                        <a:pt x="0" y="94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19" name="Freeform 34"/>
                <p:cNvSpPr>
                  <a:spLocks noChangeArrowheads="1"/>
                </p:cNvSpPr>
                <p:nvPr/>
              </p:nvSpPr>
              <p:spPr bwMode="auto">
                <a:xfrm>
                  <a:off x="3157419" y="9050528"/>
                  <a:ext cx="1120511" cy="1126626"/>
                </a:xfrm>
                <a:custGeom>
                  <a:avLst/>
                  <a:gdLst>
                    <a:gd name="T0" fmla="*/ 1635 w 1636"/>
                    <a:gd name="T1" fmla="*/ 0 h 1644"/>
                    <a:gd name="T2" fmla="*/ 0 w 1636"/>
                    <a:gd name="T3" fmla="*/ 694 h 1644"/>
                    <a:gd name="T4" fmla="*/ 0 w 1636"/>
                    <a:gd name="T5" fmla="*/ 1643 h 1644"/>
                    <a:gd name="T6" fmla="*/ 1635 w 1636"/>
                    <a:gd name="T7" fmla="*/ 949 h 1644"/>
                    <a:gd name="T8" fmla="*/ 1635 w 1636"/>
                    <a:gd name="T9" fmla="*/ 0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6" h="1644">
                      <a:moveTo>
                        <a:pt x="1635" y="0"/>
                      </a:moveTo>
                      <a:lnTo>
                        <a:pt x="0" y="694"/>
                      </a:lnTo>
                      <a:lnTo>
                        <a:pt x="0" y="1643"/>
                      </a:lnTo>
                      <a:lnTo>
                        <a:pt x="1635" y="949"/>
                      </a:lnTo>
                      <a:lnTo>
                        <a:pt x="1635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20" name="Freeform 35"/>
                <p:cNvSpPr>
                  <a:spLocks noChangeArrowheads="1"/>
                </p:cNvSpPr>
                <p:nvPr/>
              </p:nvSpPr>
              <p:spPr bwMode="auto">
                <a:xfrm>
                  <a:off x="2033888" y="8582361"/>
                  <a:ext cx="2244041" cy="945398"/>
                </a:xfrm>
                <a:custGeom>
                  <a:avLst/>
                  <a:gdLst>
                    <a:gd name="T0" fmla="*/ 1642 w 3278"/>
                    <a:gd name="T1" fmla="*/ 0 h 1380"/>
                    <a:gd name="T2" fmla="*/ 0 w 3278"/>
                    <a:gd name="T3" fmla="*/ 685 h 1380"/>
                    <a:gd name="T4" fmla="*/ 1642 w 3278"/>
                    <a:gd name="T5" fmla="*/ 1379 h 1380"/>
                    <a:gd name="T6" fmla="*/ 3277 w 3278"/>
                    <a:gd name="T7" fmla="*/ 685 h 1380"/>
                    <a:gd name="T8" fmla="*/ 1642 w 3278"/>
                    <a:gd name="T9" fmla="*/ 0 h 1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78" h="1380">
                      <a:moveTo>
                        <a:pt x="1642" y="0"/>
                      </a:moveTo>
                      <a:lnTo>
                        <a:pt x="0" y="685"/>
                      </a:lnTo>
                      <a:lnTo>
                        <a:pt x="1642" y="1379"/>
                      </a:lnTo>
                      <a:lnTo>
                        <a:pt x="3277" y="685"/>
                      </a:lnTo>
                      <a:lnTo>
                        <a:pt x="1642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115" name="组合 227"/>
              <p:cNvGrpSpPr/>
              <p:nvPr/>
            </p:nvGrpSpPr>
            <p:grpSpPr>
              <a:xfrm>
                <a:off x="2768605" y="2001891"/>
                <a:ext cx="480560" cy="480560"/>
                <a:chOff x="2169489" y="2132856"/>
                <a:chExt cx="822960" cy="822960"/>
              </a:xfrm>
            </p:grpSpPr>
            <p:sp>
              <p:nvSpPr>
                <p:cNvPr id="116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2360851" y="2317806"/>
                  <a:ext cx="450753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2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</p:grpSp>
        <p:grpSp>
          <p:nvGrpSpPr>
            <p:cNvPr id="34" name="组合 105"/>
            <p:cNvGrpSpPr/>
            <p:nvPr/>
          </p:nvGrpSpPr>
          <p:grpSpPr>
            <a:xfrm>
              <a:off x="6843096" y="1428945"/>
              <a:ext cx="1422101" cy="1301543"/>
              <a:chOff x="4544419" y="2001891"/>
              <a:chExt cx="1422101" cy="1301543"/>
            </a:xfrm>
          </p:grpSpPr>
          <p:sp>
            <p:nvSpPr>
              <p:cNvPr id="100" name="Oval 4"/>
              <p:cNvSpPr/>
              <p:nvPr/>
            </p:nvSpPr>
            <p:spPr>
              <a:xfrm>
                <a:off x="4821641" y="21582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01" name="组合 213"/>
              <p:cNvGrpSpPr/>
              <p:nvPr/>
            </p:nvGrpSpPr>
            <p:grpSpPr>
              <a:xfrm>
                <a:off x="5144144" y="2565648"/>
                <a:ext cx="525773" cy="373656"/>
                <a:chOff x="2033888" y="8582361"/>
                <a:chExt cx="2244042" cy="1594793"/>
              </a:xfrm>
              <a:solidFill>
                <a:srgbClr val="C00000"/>
              </a:solidFill>
            </p:grpSpPr>
            <p:sp>
              <p:nvSpPr>
                <p:cNvPr id="109" name="Freeform 33"/>
                <p:cNvSpPr>
                  <a:spLocks noChangeArrowheads="1"/>
                </p:cNvSpPr>
                <p:nvPr/>
              </p:nvSpPr>
              <p:spPr bwMode="auto">
                <a:xfrm>
                  <a:off x="2033890" y="9050528"/>
                  <a:ext cx="1126550" cy="1126626"/>
                </a:xfrm>
                <a:custGeom>
                  <a:avLst/>
                  <a:gdLst>
                    <a:gd name="T0" fmla="*/ 0 w 1643"/>
                    <a:gd name="T1" fmla="*/ 0 h 1644"/>
                    <a:gd name="T2" fmla="*/ 1642 w 1643"/>
                    <a:gd name="T3" fmla="*/ 694 h 1644"/>
                    <a:gd name="T4" fmla="*/ 1642 w 1643"/>
                    <a:gd name="T5" fmla="*/ 1643 h 1644"/>
                    <a:gd name="T6" fmla="*/ 0 w 1643"/>
                    <a:gd name="T7" fmla="*/ 949 h 1644"/>
                    <a:gd name="T8" fmla="*/ 0 w 1643"/>
                    <a:gd name="T9" fmla="*/ 0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3" h="1644">
                      <a:moveTo>
                        <a:pt x="0" y="0"/>
                      </a:moveTo>
                      <a:lnTo>
                        <a:pt x="1642" y="694"/>
                      </a:lnTo>
                      <a:lnTo>
                        <a:pt x="1642" y="1643"/>
                      </a:lnTo>
                      <a:lnTo>
                        <a:pt x="0" y="94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10" name="Freeform 34"/>
                <p:cNvSpPr>
                  <a:spLocks noChangeArrowheads="1"/>
                </p:cNvSpPr>
                <p:nvPr/>
              </p:nvSpPr>
              <p:spPr bwMode="auto">
                <a:xfrm>
                  <a:off x="3157419" y="9050528"/>
                  <a:ext cx="1120511" cy="1126626"/>
                </a:xfrm>
                <a:custGeom>
                  <a:avLst/>
                  <a:gdLst>
                    <a:gd name="T0" fmla="*/ 1635 w 1636"/>
                    <a:gd name="T1" fmla="*/ 0 h 1644"/>
                    <a:gd name="T2" fmla="*/ 0 w 1636"/>
                    <a:gd name="T3" fmla="*/ 694 h 1644"/>
                    <a:gd name="T4" fmla="*/ 0 w 1636"/>
                    <a:gd name="T5" fmla="*/ 1643 h 1644"/>
                    <a:gd name="T6" fmla="*/ 1635 w 1636"/>
                    <a:gd name="T7" fmla="*/ 949 h 1644"/>
                    <a:gd name="T8" fmla="*/ 1635 w 1636"/>
                    <a:gd name="T9" fmla="*/ 0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6" h="1644">
                      <a:moveTo>
                        <a:pt x="1635" y="0"/>
                      </a:moveTo>
                      <a:lnTo>
                        <a:pt x="0" y="694"/>
                      </a:lnTo>
                      <a:lnTo>
                        <a:pt x="0" y="1643"/>
                      </a:lnTo>
                      <a:lnTo>
                        <a:pt x="1635" y="949"/>
                      </a:lnTo>
                      <a:lnTo>
                        <a:pt x="1635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11" name="Freeform 35"/>
                <p:cNvSpPr>
                  <a:spLocks noChangeArrowheads="1"/>
                </p:cNvSpPr>
                <p:nvPr/>
              </p:nvSpPr>
              <p:spPr bwMode="auto">
                <a:xfrm>
                  <a:off x="2033888" y="8582361"/>
                  <a:ext cx="2244041" cy="945398"/>
                </a:xfrm>
                <a:custGeom>
                  <a:avLst/>
                  <a:gdLst>
                    <a:gd name="T0" fmla="*/ 1642 w 3278"/>
                    <a:gd name="T1" fmla="*/ 0 h 1380"/>
                    <a:gd name="T2" fmla="*/ 0 w 3278"/>
                    <a:gd name="T3" fmla="*/ 685 h 1380"/>
                    <a:gd name="T4" fmla="*/ 1642 w 3278"/>
                    <a:gd name="T5" fmla="*/ 1379 h 1380"/>
                    <a:gd name="T6" fmla="*/ 3277 w 3278"/>
                    <a:gd name="T7" fmla="*/ 685 h 1380"/>
                    <a:gd name="T8" fmla="*/ 1642 w 3278"/>
                    <a:gd name="T9" fmla="*/ 0 h 1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78" h="1380">
                      <a:moveTo>
                        <a:pt x="1642" y="0"/>
                      </a:moveTo>
                      <a:lnTo>
                        <a:pt x="0" y="685"/>
                      </a:lnTo>
                      <a:lnTo>
                        <a:pt x="1642" y="1379"/>
                      </a:lnTo>
                      <a:lnTo>
                        <a:pt x="3277" y="685"/>
                      </a:lnTo>
                      <a:lnTo>
                        <a:pt x="1642" y="0"/>
                      </a:lnTo>
                    </a:path>
                  </a:pathLst>
                </a:custGeom>
                <a:grpFill/>
                <a:ln w="6985">
                  <a:solidFill>
                    <a:schemeClr val="bg1"/>
                  </a:solidFill>
                </a:ln>
                <a:effectLst/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</p:grpSp>
          <p:grpSp>
            <p:nvGrpSpPr>
              <p:cNvPr id="102" name="组合 214"/>
              <p:cNvGrpSpPr/>
              <p:nvPr/>
            </p:nvGrpSpPr>
            <p:grpSpPr>
              <a:xfrm>
                <a:off x="4544419" y="2001891"/>
                <a:ext cx="480560" cy="480560"/>
                <a:chOff x="2169489" y="2132856"/>
                <a:chExt cx="822960" cy="822960"/>
              </a:xfrm>
            </p:grpSpPr>
            <p:sp>
              <p:nvSpPr>
                <p:cNvPr id="107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360851" y="2317806"/>
                  <a:ext cx="450753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3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  <p:sp>
            <p:nvSpPr>
              <p:cNvPr id="103" name="Freeform 38"/>
              <p:cNvSpPr>
                <a:spLocks noChangeArrowheads="1"/>
              </p:cNvSpPr>
              <p:nvPr/>
            </p:nvSpPr>
            <p:spPr bwMode="auto">
              <a:xfrm>
                <a:off x="4887632" y="2646707"/>
                <a:ext cx="197135" cy="198309"/>
              </a:xfrm>
              <a:custGeom>
                <a:avLst/>
                <a:gdLst>
                  <a:gd name="T0" fmla="*/ 427 w 619"/>
                  <a:gd name="T1" fmla="*/ 177 h 619"/>
                  <a:gd name="T2" fmla="*/ 427 w 619"/>
                  <a:gd name="T3" fmla="*/ 177 h 619"/>
                  <a:gd name="T4" fmla="*/ 398 w 619"/>
                  <a:gd name="T5" fmla="*/ 177 h 619"/>
                  <a:gd name="T6" fmla="*/ 280 w 619"/>
                  <a:gd name="T7" fmla="*/ 398 h 619"/>
                  <a:gd name="T8" fmla="*/ 206 w 619"/>
                  <a:gd name="T9" fmla="*/ 339 h 619"/>
                  <a:gd name="T10" fmla="*/ 177 w 619"/>
                  <a:gd name="T11" fmla="*/ 339 h 619"/>
                  <a:gd name="T12" fmla="*/ 177 w 619"/>
                  <a:gd name="T13" fmla="*/ 353 h 619"/>
                  <a:gd name="T14" fmla="*/ 265 w 619"/>
                  <a:gd name="T15" fmla="*/ 441 h 619"/>
                  <a:gd name="T16" fmla="*/ 294 w 619"/>
                  <a:gd name="T17" fmla="*/ 441 h 619"/>
                  <a:gd name="T18" fmla="*/ 441 w 619"/>
                  <a:gd name="T19" fmla="*/ 206 h 619"/>
                  <a:gd name="T20" fmla="*/ 427 w 619"/>
                  <a:gd name="T21" fmla="*/ 177 h 619"/>
                  <a:gd name="T22" fmla="*/ 545 w 619"/>
                  <a:gd name="T23" fmla="*/ 0 h 619"/>
                  <a:gd name="T24" fmla="*/ 545 w 619"/>
                  <a:gd name="T25" fmla="*/ 0 h 619"/>
                  <a:gd name="T26" fmla="*/ 73 w 619"/>
                  <a:gd name="T27" fmla="*/ 0 h 619"/>
                  <a:gd name="T28" fmla="*/ 0 w 619"/>
                  <a:gd name="T29" fmla="*/ 74 h 619"/>
                  <a:gd name="T30" fmla="*/ 0 w 619"/>
                  <a:gd name="T31" fmla="*/ 545 h 619"/>
                  <a:gd name="T32" fmla="*/ 73 w 619"/>
                  <a:gd name="T33" fmla="*/ 618 h 619"/>
                  <a:gd name="T34" fmla="*/ 545 w 619"/>
                  <a:gd name="T35" fmla="*/ 618 h 619"/>
                  <a:gd name="T36" fmla="*/ 618 w 619"/>
                  <a:gd name="T37" fmla="*/ 545 h 619"/>
                  <a:gd name="T38" fmla="*/ 618 w 619"/>
                  <a:gd name="T39" fmla="*/ 74 h 619"/>
                  <a:gd name="T40" fmla="*/ 545 w 619"/>
                  <a:gd name="T41" fmla="*/ 0 h 619"/>
                  <a:gd name="T42" fmla="*/ 589 w 619"/>
                  <a:gd name="T43" fmla="*/ 545 h 619"/>
                  <a:gd name="T44" fmla="*/ 589 w 619"/>
                  <a:gd name="T45" fmla="*/ 545 h 619"/>
                  <a:gd name="T46" fmla="*/ 545 w 619"/>
                  <a:gd name="T47" fmla="*/ 589 h 619"/>
                  <a:gd name="T48" fmla="*/ 73 w 619"/>
                  <a:gd name="T49" fmla="*/ 589 h 619"/>
                  <a:gd name="T50" fmla="*/ 29 w 619"/>
                  <a:gd name="T51" fmla="*/ 545 h 619"/>
                  <a:gd name="T52" fmla="*/ 29 w 619"/>
                  <a:gd name="T53" fmla="*/ 74 h 619"/>
                  <a:gd name="T54" fmla="*/ 73 w 619"/>
                  <a:gd name="T55" fmla="*/ 29 h 619"/>
                  <a:gd name="T56" fmla="*/ 545 w 619"/>
                  <a:gd name="T57" fmla="*/ 29 h 619"/>
                  <a:gd name="T58" fmla="*/ 589 w 619"/>
                  <a:gd name="T59" fmla="*/ 74 h 619"/>
                  <a:gd name="T60" fmla="*/ 589 w 619"/>
                  <a:gd name="T61" fmla="*/ 545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9" h="619">
                    <a:moveTo>
                      <a:pt x="427" y="177"/>
                    </a:moveTo>
                    <a:lnTo>
                      <a:pt x="427" y="177"/>
                    </a:lnTo>
                    <a:cubicBezTo>
                      <a:pt x="412" y="162"/>
                      <a:pt x="412" y="177"/>
                      <a:pt x="398" y="177"/>
                    </a:cubicBezTo>
                    <a:cubicBezTo>
                      <a:pt x="280" y="398"/>
                      <a:pt x="280" y="398"/>
                      <a:pt x="280" y="398"/>
                    </a:cubicBezTo>
                    <a:cubicBezTo>
                      <a:pt x="206" y="339"/>
                      <a:pt x="206" y="339"/>
                      <a:pt x="206" y="339"/>
                    </a:cubicBezTo>
                    <a:cubicBezTo>
                      <a:pt x="191" y="324"/>
                      <a:pt x="191" y="324"/>
                      <a:pt x="177" y="339"/>
                    </a:cubicBezTo>
                    <a:cubicBezTo>
                      <a:pt x="162" y="339"/>
                      <a:pt x="162" y="353"/>
                      <a:pt x="177" y="353"/>
                    </a:cubicBezTo>
                    <a:cubicBezTo>
                      <a:pt x="265" y="441"/>
                      <a:pt x="265" y="441"/>
                      <a:pt x="265" y="441"/>
                    </a:cubicBezTo>
                    <a:cubicBezTo>
                      <a:pt x="280" y="457"/>
                      <a:pt x="280" y="457"/>
                      <a:pt x="294" y="441"/>
                    </a:cubicBezTo>
                    <a:lnTo>
                      <a:pt x="441" y="206"/>
                    </a:lnTo>
                    <a:cubicBezTo>
                      <a:pt x="441" y="191"/>
                      <a:pt x="441" y="177"/>
                      <a:pt x="427" y="177"/>
                    </a:cubicBezTo>
                    <a:close/>
                    <a:moveTo>
                      <a:pt x="545" y="0"/>
                    </a:moveTo>
                    <a:lnTo>
                      <a:pt x="545" y="0"/>
                    </a:ln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0" y="29"/>
                      <a:pt x="0" y="74"/>
                    </a:cubicBezTo>
                    <a:cubicBezTo>
                      <a:pt x="0" y="545"/>
                      <a:pt x="0" y="545"/>
                      <a:pt x="0" y="545"/>
                    </a:cubicBezTo>
                    <a:cubicBezTo>
                      <a:pt x="0" y="589"/>
                      <a:pt x="29" y="618"/>
                      <a:pt x="73" y="618"/>
                    </a:cubicBezTo>
                    <a:cubicBezTo>
                      <a:pt x="545" y="618"/>
                      <a:pt x="545" y="618"/>
                      <a:pt x="545" y="618"/>
                    </a:cubicBezTo>
                    <a:cubicBezTo>
                      <a:pt x="589" y="618"/>
                      <a:pt x="618" y="589"/>
                      <a:pt x="618" y="545"/>
                    </a:cubicBezTo>
                    <a:cubicBezTo>
                      <a:pt x="618" y="74"/>
                      <a:pt x="618" y="74"/>
                      <a:pt x="618" y="74"/>
                    </a:cubicBezTo>
                    <a:cubicBezTo>
                      <a:pt x="618" y="29"/>
                      <a:pt x="589" y="0"/>
                      <a:pt x="545" y="0"/>
                    </a:cubicBezTo>
                    <a:close/>
                    <a:moveTo>
                      <a:pt x="589" y="545"/>
                    </a:moveTo>
                    <a:lnTo>
                      <a:pt x="589" y="545"/>
                    </a:lnTo>
                    <a:cubicBezTo>
                      <a:pt x="589" y="559"/>
                      <a:pt x="559" y="589"/>
                      <a:pt x="545" y="589"/>
                    </a:cubicBezTo>
                    <a:cubicBezTo>
                      <a:pt x="73" y="589"/>
                      <a:pt x="73" y="589"/>
                      <a:pt x="73" y="589"/>
                    </a:cubicBezTo>
                    <a:cubicBezTo>
                      <a:pt x="59" y="589"/>
                      <a:pt x="29" y="559"/>
                      <a:pt x="29" y="545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59"/>
                      <a:pt x="59" y="29"/>
                      <a:pt x="73" y="29"/>
                    </a:cubicBezTo>
                    <a:cubicBezTo>
                      <a:pt x="545" y="29"/>
                      <a:pt x="545" y="29"/>
                      <a:pt x="545" y="29"/>
                    </a:cubicBezTo>
                    <a:cubicBezTo>
                      <a:pt x="559" y="29"/>
                      <a:pt x="589" y="59"/>
                      <a:pt x="589" y="74"/>
                    </a:cubicBezTo>
                    <a:lnTo>
                      <a:pt x="589" y="545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Freeform 38"/>
              <p:cNvSpPr>
                <a:spLocks noChangeArrowheads="1"/>
              </p:cNvSpPr>
              <p:nvPr/>
            </p:nvSpPr>
            <p:spPr bwMode="auto">
              <a:xfrm>
                <a:off x="5717542" y="2646707"/>
                <a:ext cx="197135" cy="198309"/>
              </a:xfrm>
              <a:custGeom>
                <a:avLst/>
                <a:gdLst>
                  <a:gd name="T0" fmla="*/ 427 w 619"/>
                  <a:gd name="T1" fmla="*/ 177 h 619"/>
                  <a:gd name="T2" fmla="*/ 427 w 619"/>
                  <a:gd name="T3" fmla="*/ 177 h 619"/>
                  <a:gd name="T4" fmla="*/ 398 w 619"/>
                  <a:gd name="T5" fmla="*/ 177 h 619"/>
                  <a:gd name="T6" fmla="*/ 280 w 619"/>
                  <a:gd name="T7" fmla="*/ 398 h 619"/>
                  <a:gd name="T8" fmla="*/ 206 w 619"/>
                  <a:gd name="T9" fmla="*/ 339 h 619"/>
                  <a:gd name="T10" fmla="*/ 177 w 619"/>
                  <a:gd name="T11" fmla="*/ 339 h 619"/>
                  <a:gd name="T12" fmla="*/ 177 w 619"/>
                  <a:gd name="T13" fmla="*/ 353 h 619"/>
                  <a:gd name="T14" fmla="*/ 265 w 619"/>
                  <a:gd name="T15" fmla="*/ 441 h 619"/>
                  <a:gd name="T16" fmla="*/ 294 w 619"/>
                  <a:gd name="T17" fmla="*/ 441 h 619"/>
                  <a:gd name="T18" fmla="*/ 441 w 619"/>
                  <a:gd name="T19" fmla="*/ 206 h 619"/>
                  <a:gd name="T20" fmla="*/ 427 w 619"/>
                  <a:gd name="T21" fmla="*/ 177 h 619"/>
                  <a:gd name="T22" fmla="*/ 545 w 619"/>
                  <a:gd name="T23" fmla="*/ 0 h 619"/>
                  <a:gd name="T24" fmla="*/ 545 w 619"/>
                  <a:gd name="T25" fmla="*/ 0 h 619"/>
                  <a:gd name="T26" fmla="*/ 73 w 619"/>
                  <a:gd name="T27" fmla="*/ 0 h 619"/>
                  <a:gd name="T28" fmla="*/ 0 w 619"/>
                  <a:gd name="T29" fmla="*/ 74 h 619"/>
                  <a:gd name="T30" fmla="*/ 0 w 619"/>
                  <a:gd name="T31" fmla="*/ 545 h 619"/>
                  <a:gd name="T32" fmla="*/ 73 w 619"/>
                  <a:gd name="T33" fmla="*/ 618 h 619"/>
                  <a:gd name="T34" fmla="*/ 545 w 619"/>
                  <a:gd name="T35" fmla="*/ 618 h 619"/>
                  <a:gd name="T36" fmla="*/ 618 w 619"/>
                  <a:gd name="T37" fmla="*/ 545 h 619"/>
                  <a:gd name="T38" fmla="*/ 618 w 619"/>
                  <a:gd name="T39" fmla="*/ 74 h 619"/>
                  <a:gd name="T40" fmla="*/ 545 w 619"/>
                  <a:gd name="T41" fmla="*/ 0 h 619"/>
                  <a:gd name="T42" fmla="*/ 589 w 619"/>
                  <a:gd name="T43" fmla="*/ 545 h 619"/>
                  <a:gd name="T44" fmla="*/ 589 w 619"/>
                  <a:gd name="T45" fmla="*/ 545 h 619"/>
                  <a:gd name="T46" fmla="*/ 545 w 619"/>
                  <a:gd name="T47" fmla="*/ 589 h 619"/>
                  <a:gd name="T48" fmla="*/ 73 w 619"/>
                  <a:gd name="T49" fmla="*/ 589 h 619"/>
                  <a:gd name="T50" fmla="*/ 29 w 619"/>
                  <a:gd name="T51" fmla="*/ 545 h 619"/>
                  <a:gd name="T52" fmla="*/ 29 w 619"/>
                  <a:gd name="T53" fmla="*/ 74 h 619"/>
                  <a:gd name="T54" fmla="*/ 73 w 619"/>
                  <a:gd name="T55" fmla="*/ 29 h 619"/>
                  <a:gd name="T56" fmla="*/ 545 w 619"/>
                  <a:gd name="T57" fmla="*/ 29 h 619"/>
                  <a:gd name="T58" fmla="*/ 589 w 619"/>
                  <a:gd name="T59" fmla="*/ 74 h 619"/>
                  <a:gd name="T60" fmla="*/ 589 w 619"/>
                  <a:gd name="T61" fmla="*/ 545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9" h="619">
                    <a:moveTo>
                      <a:pt x="427" y="177"/>
                    </a:moveTo>
                    <a:lnTo>
                      <a:pt x="427" y="177"/>
                    </a:lnTo>
                    <a:cubicBezTo>
                      <a:pt x="412" y="162"/>
                      <a:pt x="412" y="177"/>
                      <a:pt x="398" y="177"/>
                    </a:cubicBezTo>
                    <a:cubicBezTo>
                      <a:pt x="280" y="398"/>
                      <a:pt x="280" y="398"/>
                      <a:pt x="280" y="398"/>
                    </a:cubicBezTo>
                    <a:cubicBezTo>
                      <a:pt x="206" y="339"/>
                      <a:pt x="206" y="339"/>
                      <a:pt x="206" y="339"/>
                    </a:cubicBezTo>
                    <a:cubicBezTo>
                      <a:pt x="191" y="324"/>
                      <a:pt x="191" y="324"/>
                      <a:pt x="177" y="339"/>
                    </a:cubicBezTo>
                    <a:cubicBezTo>
                      <a:pt x="162" y="339"/>
                      <a:pt x="162" y="353"/>
                      <a:pt x="177" y="353"/>
                    </a:cubicBezTo>
                    <a:cubicBezTo>
                      <a:pt x="265" y="441"/>
                      <a:pt x="265" y="441"/>
                      <a:pt x="265" y="441"/>
                    </a:cubicBezTo>
                    <a:cubicBezTo>
                      <a:pt x="280" y="457"/>
                      <a:pt x="280" y="457"/>
                      <a:pt x="294" y="441"/>
                    </a:cubicBezTo>
                    <a:lnTo>
                      <a:pt x="441" y="206"/>
                    </a:lnTo>
                    <a:cubicBezTo>
                      <a:pt x="441" y="191"/>
                      <a:pt x="441" y="177"/>
                      <a:pt x="427" y="177"/>
                    </a:cubicBezTo>
                    <a:close/>
                    <a:moveTo>
                      <a:pt x="545" y="0"/>
                    </a:moveTo>
                    <a:lnTo>
                      <a:pt x="545" y="0"/>
                    </a:ln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0" y="29"/>
                      <a:pt x="0" y="74"/>
                    </a:cubicBezTo>
                    <a:cubicBezTo>
                      <a:pt x="0" y="545"/>
                      <a:pt x="0" y="545"/>
                      <a:pt x="0" y="545"/>
                    </a:cubicBezTo>
                    <a:cubicBezTo>
                      <a:pt x="0" y="589"/>
                      <a:pt x="29" y="618"/>
                      <a:pt x="73" y="618"/>
                    </a:cubicBezTo>
                    <a:cubicBezTo>
                      <a:pt x="545" y="618"/>
                      <a:pt x="545" y="618"/>
                      <a:pt x="545" y="618"/>
                    </a:cubicBezTo>
                    <a:cubicBezTo>
                      <a:pt x="589" y="618"/>
                      <a:pt x="618" y="589"/>
                      <a:pt x="618" y="545"/>
                    </a:cubicBezTo>
                    <a:cubicBezTo>
                      <a:pt x="618" y="74"/>
                      <a:pt x="618" y="74"/>
                      <a:pt x="618" y="74"/>
                    </a:cubicBezTo>
                    <a:cubicBezTo>
                      <a:pt x="618" y="29"/>
                      <a:pt x="589" y="0"/>
                      <a:pt x="545" y="0"/>
                    </a:cubicBezTo>
                    <a:close/>
                    <a:moveTo>
                      <a:pt x="589" y="545"/>
                    </a:moveTo>
                    <a:lnTo>
                      <a:pt x="589" y="545"/>
                    </a:lnTo>
                    <a:cubicBezTo>
                      <a:pt x="589" y="559"/>
                      <a:pt x="559" y="589"/>
                      <a:pt x="545" y="589"/>
                    </a:cubicBezTo>
                    <a:cubicBezTo>
                      <a:pt x="73" y="589"/>
                      <a:pt x="73" y="589"/>
                      <a:pt x="73" y="589"/>
                    </a:cubicBezTo>
                    <a:cubicBezTo>
                      <a:pt x="59" y="589"/>
                      <a:pt x="29" y="559"/>
                      <a:pt x="29" y="545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59"/>
                      <a:pt x="59" y="29"/>
                      <a:pt x="73" y="29"/>
                    </a:cubicBezTo>
                    <a:cubicBezTo>
                      <a:pt x="545" y="29"/>
                      <a:pt x="545" y="29"/>
                      <a:pt x="545" y="29"/>
                    </a:cubicBezTo>
                    <a:cubicBezTo>
                      <a:pt x="559" y="29"/>
                      <a:pt x="589" y="59"/>
                      <a:pt x="589" y="74"/>
                    </a:cubicBezTo>
                    <a:lnTo>
                      <a:pt x="589" y="545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Freeform 38"/>
              <p:cNvSpPr>
                <a:spLocks noChangeArrowheads="1"/>
              </p:cNvSpPr>
              <p:nvPr/>
            </p:nvSpPr>
            <p:spPr bwMode="auto">
              <a:xfrm>
                <a:off x="5307967" y="2322857"/>
                <a:ext cx="197135" cy="198309"/>
              </a:xfrm>
              <a:custGeom>
                <a:avLst/>
                <a:gdLst>
                  <a:gd name="T0" fmla="*/ 427 w 619"/>
                  <a:gd name="T1" fmla="*/ 177 h 619"/>
                  <a:gd name="T2" fmla="*/ 427 w 619"/>
                  <a:gd name="T3" fmla="*/ 177 h 619"/>
                  <a:gd name="T4" fmla="*/ 398 w 619"/>
                  <a:gd name="T5" fmla="*/ 177 h 619"/>
                  <a:gd name="T6" fmla="*/ 280 w 619"/>
                  <a:gd name="T7" fmla="*/ 398 h 619"/>
                  <a:gd name="T8" fmla="*/ 206 w 619"/>
                  <a:gd name="T9" fmla="*/ 339 h 619"/>
                  <a:gd name="T10" fmla="*/ 177 w 619"/>
                  <a:gd name="T11" fmla="*/ 339 h 619"/>
                  <a:gd name="T12" fmla="*/ 177 w 619"/>
                  <a:gd name="T13" fmla="*/ 353 h 619"/>
                  <a:gd name="T14" fmla="*/ 265 w 619"/>
                  <a:gd name="T15" fmla="*/ 441 h 619"/>
                  <a:gd name="T16" fmla="*/ 294 w 619"/>
                  <a:gd name="T17" fmla="*/ 441 h 619"/>
                  <a:gd name="T18" fmla="*/ 441 w 619"/>
                  <a:gd name="T19" fmla="*/ 206 h 619"/>
                  <a:gd name="T20" fmla="*/ 427 w 619"/>
                  <a:gd name="T21" fmla="*/ 177 h 619"/>
                  <a:gd name="T22" fmla="*/ 545 w 619"/>
                  <a:gd name="T23" fmla="*/ 0 h 619"/>
                  <a:gd name="T24" fmla="*/ 545 w 619"/>
                  <a:gd name="T25" fmla="*/ 0 h 619"/>
                  <a:gd name="T26" fmla="*/ 73 w 619"/>
                  <a:gd name="T27" fmla="*/ 0 h 619"/>
                  <a:gd name="T28" fmla="*/ 0 w 619"/>
                  <a:gd name="T29" fmla="*/ 74 h 619"/>
                  <a:gd name="T30" fmla="*/ 0 w 619"/>
                  <a:gd name="T31" fmla="*/ 545 h 619"/>
                  <a:gd name="T32" fmla="*/ 73 w 619"/>
                  <a:gd name="T33" fmla="*/ 618 h 619"/>
                  <a:gd name="T34" fmla="*/ 545 w 619"/>
                  <a:gd name="T35" fmla="*/ 618 h 619"/>
                  <a:gd name="T36" fmla="*/ 618 w 619"/>
                  <a:gd name="T37" fmla="*/ 545 h 619"/>
                  <a:gd name="T38" fmla="*/ 618 w 619"/>
                  <a:gd name="T39" fmla="*/ 74 h 619"/>
                  <a:gd name="T40" fmla="*/ 545 w 619"/>
                  <a:gd name="T41" fmla="*/ 0 h 619"/>
                  <a:gd name="T42" fmla="*/ 589 w 619"/>
                  <a:gd name="T43" fmla="*/ 545 h 619"/>
                  <a:gd name="T44" fmla="*/ 589 w 619"/>
                  <a:gd name="T45" fmla="*/ 545 h 619"/>
                  <a:gd name="T46" fmla="*/ 545 w 619"/>
                  <a:gd name="T47" fmla="*/ 589 h 619"/>
                  <a:gd name="T48" fmla="*/ 73 w 619"/>
                  <a:gd name="T49" fmla="*/ 589 h 619"/>
                  <a:gd name="T50" fmla="*/ 29 w 619"/>
                  <a:gd name="T51" fmla="*/ 545 h 619"/>
                  <a:gd name="T52" fmla="*/ 29 w 619"/>
                  <a:gd name="T53" fmla="*/ 74 h 619"/>
                  <a:gd name="T54" fmla="*/ 73 w 619"/>
                  <a:gd name="T55" fmla="*/ 29 h 619"/>
                  <a:gd name="T56" fmla="*/ 545 w 619"/>
                  <a:gd name="T57" fmla="*/ 29 h 619"/>
                  <a:gd name="T58" fmla="*/ 589 w 619"/>
                  <a:gd name="T59" fmla="*/ 74 h 619"/>
                  <a:gd name="T60" fmla="*/ 589 w 619"/>
                  <a:gd name="T61" fmla="*/ 545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9" h="619">
                    <a:moveTo>
                      <a:pt x="427" y="177"/>
                    </a:moveTo>
                    <a:lnTo>
                      <a:pt x="427" y="177"/>
                    </a:lnTo>
                    <a:cubicBezTo>
                      <a:pt x="412" y="162"/>
                      <a:pt x="412" y="177"/>
                      <a:pt x="398" y="177"/>
                    </a:cubicBezTo>
                    <a:cubicBezTo>
                      <a:pt x="280" y="398"/>
                      <a:pt x="280" y="398"/>
                      <a:pt x="280" y="398"/>
                    </a:cubicBezTo>
                    <a:cubicBezTo>
                      <a:pt x="206" y="339"/>
                      <a:pt x="206" y="339"/>
                      <a:pt x="206" y="339"/>
                    </a:cubicBezTo>
                    <a:cubicBezTo>
                      <a:pt x="191" y="324"/>
                      <a:pt x="191" y="324"/>
                      <a:pt x="177" y="339"/>
                    </a:cubicBezTo>
                    <a:cubicBezTo>
                      <a:pt x="162" y="339"/>
                      <a:pt x="162" y="353"/>
                      <a:pt x="177" y="353"/>
                    </a:cubicBezTo>
                    <a:cubicBezTo>
                      <a:pt x="265" y="441"/>
                      <a:pt x="265" y="441"/>
                      <a:pt x="265" y="441"/>
                    </a:cubicBezTo>
                    <a:cubicBezTo>
                      <a:pt x="280" y="457"/>
                      <a:pt x="280" y="457"/>
                      <a:pt x="294" y="441"/>
                    </a:cubicBezTo>
                    <a:lnTo>
                      <a:pt x="441" y="206"/>
                    </a:lnTo>
                    <a:cubicBezTo>
                      <a:pt x="441" y="191"/>
                      <a:pt x="441" y="177"/>
                      <a:pt x="427" y="177"/>
                    </a:cubicBezTo>
                    <a:close/>
                    <a:moveTo>
                      <a:pt x="545" y="0"/>
                    </a:moveTo>
                    <a:lnTo>
                      <a:pt x="545" y="0"/>
                    </a:ln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0" y="29"/>
                      <a:pt x="0" y="74"/>
                    </a:cubicBezTo>
                    <a:cubicBezTo>
                      <a:pt x="0" y="545"/>
                      <a:pt x="0" y="545"/>
                      <a:pt x="0" y="545"/>
                    </a:cubicBezTo>
                    <a:cubicBezTo>
                      <a:pt x="0" y="589"/>
                      <a:pt x="29" y="618"/>
                      <a:pt x="73" y="618"/>
                    </a:cubicBezTo>
                    <a:cubicBezTo>
                      <a:pt x="545" y="618"/>
                      <a:pt x="545" y="618"/>
                      <a:pt x="545" y="618"/>
                    </a:cubicBezTo>
                    <a:cubicBezTo>
                      <a:pt x="589" y="618"/>
                      <a:pt x="618" y="589"/>
                      <a:pt x="618" y="545"/>
                    </a:cubicBezTo>
                    <a:cubicBezTo>
                      <a:pt x="618" y="74"/>
                      <a:pt x="618" y="74"/>
                      <a:pt x="618" y="74"/>
                    </a:cubicBezTo>
                    <a:cubicBezTo>
                      <a:pt x="618" y="29"/>
                      <a:pt x="589" y="0"/>
                      <a:pt x="545" y="0"/>
                    </a:cubicBezTo>
                    <a:close/>
                    <a:moveTo>
                      <a:pt x="589" y="545"/>
                    </a:moveTo>
                    <a:lnTo>
                      <a:pt x="589" y="545"/>
                    </a:lnTo>
                    <a:cubicBezTo>
                      <a:pt x="589" y="559"/>
                      <a:pt x="559" y="589"/>
                      <a:pt x="545" y="589"/>
                    </a:cubicBezTo>
                    <a:cubicBezTo>
                      <a:pt x="73" y="589"/>
                      <a:pt x="73" y="589"/>
                      <a:pt x="73" y="589"/>
                    </a:cubicBezTo>
                    <a:cubicBezTo>
                      <a:pt x="59" y="589"/>
                      <a:pt x="29" y="559"/>
                      <a:pt x="29" y="545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59"/>
                      <a:pt x="59" y="29"/>
                      <a:pt x="73" y="29"/>
                    </a:cubicBezTo>
                    <a:cubicBezTo>
                      <a:pt x="545" y="29"/>
                      <a:pt x="545" y="29"/>
                      <a:pt x="545" y="29"/>
                    </a:cubicBezTo>
                    <a:cubicBezTo>
                      <a:pt x="559" y="29"/>
                      <a:pt x="589" y="59"/>
                      <a:pt x="589" y="74"/>
                    </a:cubicBezTo>
                    <a:lnTo>
                      <a:pt x="589" y="545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Freeform 38"/>
              <p:cNvSpPr>
                <a:spLocks noChangeArrowheads="1"/>
              </p:cNvSpPr>
              <p:nvPr/>
            </p:nvSpPr>
            <p:spPr bwMode="auto">
              <a:xfrm>
                <a:off x="5307967" y="3003466"/>
                <a:ext cx="197135" cy="198309"/>
              </a:xfrm>
              <a:custGeom>
                <a:avLst/>
                <a:gdLst>
                  <a:gd name="T0" fmla="*/ 427 w 619"/>
                  <a:gd name="T1" fmla="*/ 177 h 619"/>
                  <a:gd name="T2" fmla="*/ 427 w 619"/>
                  <a:gd name="T3" fmla="*/ 177 h 619"/>
                  <a:gd name="T4" fmla="*/ 398 w 619"/>
                  <a:gd name="T5" fmla="*/ 177 h 619"/>
                  <a:gd name="T6" fmla="*/ 280 w 619"/>
                  <a:gd name="T7" fmla="*/ 398 h 619"/>
                  <a:gd name="T8" fmla="*/ 206 w 619"/>
                  <a:gd name="T9" fmla="*/ 339 h 619"/>
                  <a:gd name="T10" fmla="*/ 177 w 619"/>
                  <a:gd name="T11" fmla="*/ 339 h 619"/>
                  <a:gd name="T12" fmla="*/ 177 w 619"/>
                  <a:gd name="T13" fmla="*/ 353 h 619"/>
                  <a:gd name="T14" fmla="*/ 265 w 619"/>
                  <a:gd name="T15" fmla="*/ 441 h 619"/>
                  <a:gd name="T16" fmla="*/ 294 w 619"/>
                  <a:gd name="T17" fmla="*/ 441 h 619"/>
                  <a:gd name="T18" fmla="*/ 441 w 619"/>
                  <a:gd name="T19" fmla="*/ 206 h 619"/>
                  <a:gd name="T20" fmla="*/ 427 w 619"/>
                  <a:gd name="T21" fmla="*/ 177 h 619"/>
                  <a:gd name="T22" fmla="*/ 545 w 619"/>
                  <a:gd name="T23" fmla="*/ 0 h 619"/>
                  <a:gd name="T24" fmla="*/ 545 w 619"/>
                  <a:gd name="T25" fmla="*/ 0 h 619"/>
                  <a:gd name="T26" fmla="*/ 73 w 619"/>
                  <a:gd name="T27" fmla="*/ 0 h 619"/>
                  <a:gd name="T28" fmla="*/ 0 w 619"/>
                  <a:gd name="T29" fmla="*/ 74 h 619"/>
                  <a:gd name="T30" fmla="*/ 0 w 619"/>
                  <a:gd name="T31" fmla="*/ 545 h 619"/>
                  <a:gd name="T32" fmla="*/ 73 w 619"/>
                  <a:gd name="T33" fmla="*/ 618 h 619"/>
                  <a:gd name="T34" fmla="*/ 545 w 619"/>
                  <a:gd name="T35" fmla="*/ 618 h 619"/>
                  <a:gd name="T36" fmla="*/ 618 w 619"/>
                  <a:gd name="T37" fmla="*/ 545 h 619"/>
                  <a:gd name="T38" fmla="*/ 618 w 619"/>
                  <a:gd name="T39" fmla="*/ 74 h 619"/>
                  <a:gd name="T40" fmla="*/ 545 w 619"/>
                  <a:gd name="T41" fmla="*/ 0 h 619"/>
                  <a:gd name="T42" fmla="*/ 589 w 619"/>
                  <a:gd name="T43" fmla="*/ 545 h 619"/>
                  <a:gd name="T44" fmla="*/ 589 w 619"/>
                  <a:gd name="T45" fmla="*/ 545 h 619"/>
                  <a:gd name="T46" fmla="*/ 545 w 619"/>
                  <a:gd name="T47" fmla="*/ 589 h 619"/>
                  <a:gd name="T48" fmla="*/ 73 w 619"/>
                  <a:gd name="T49" fmla="*/ 589 h 619"/>
                  <a:gd name="T50" fmla="*/ 29 w 619"/>
                  <a:gd name="T51" fmla="*/ 545 h 619"/>
                  <a:gd name="T52" fmla="*/ 29 w 619"/>
                  <a:gd name="T53" fmla="*/ 74 h 619"/>
                  <a:gd name="T54" fmla="*/ 73 w 619"/>
                  <a:gd name="T55" fmla="*/ 29 h 619"/>
                  <a:gd name="T56" fmla="*/ 545 w 619"/>
                  <a:gd name="T57" fmla="*/ 29 h 619"/>
                  <a:gd name="T58" fmla="*/ 589 w 619"/>
                  <a:gd name="T59" fmla="*/ 74 h 619"/>
                  <a:gd name="T60" fmla="*/ 589 w 619"/>
                  <a:gd name="T61" fmla="*/ 545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9" h="619">
                    <a:moveTo>
                      <a:pt x="427" y="177"/>
                    </a:moveTo>
                    <a:lnTo>
                      <a:pt x="427" y="177"/>
                    </a:lnTo>
                    <a:cubicBezTo>
                      <a:pt x="412" y="162"/>
                      <a:pt x="412" y="177"/>
                      <a:pt x="398" y="177"/>
                    </a:cubicBezTo>
                    <a:cubicBezTo>
                      <a:pt x="280" y="398"/>
                      <a:pt x="280" y="398"/>
                      <a:pt x="280" y="398"/>
                    </a:cubicBezTo>
                    <a:cubicBezTo>
                      <a:pt x="206" y="339"/>
                      <a:pt x="206" y="339"/>
                      <a:pt x="206" y="339"/>
                    </a:cubicBezTo>
                    <a:cubicBezTo>
                      <a:pt x="191" y="324"/>
                      <a:pt x="191" y="324"/>
                      <a:pt x="177" y="339"/>
                    </a:cubicBezTo>
                    <a:cubicBezTo>
                      <a:pt x="162" y="339"/>
                      <a:pt x="162" y="353"/>
                      <a:pt x="177" y="353"/>
                    </a:cubicBezTo>
                    <a:cubicBezTo>
                      <a:pt x="265" y="441"/>
                      <a:pt x="265" y="441"/>
                      <a:pt x="265" y="441"/>
                    </a:cubicBezTo>
                    <a:cubicBezTo>
                      <a:pt x="280" y="457"/>
                      <a:pt x="280" y="457"/>
                      <a:pt x="294" y="441"/>
                    </a:cubicBezTo>
                    <a:lnTo>
                      <a:pt x="441" y="206"/>
                    </a:lnTo>
                    <a:cubicBezTo>
                      <a:pt x="441" y="191"/>
                      <a:pt x="441" y="177"/>
                      <a:pt x="427" y="177"/>
                    </a:cubicBezTo>
                    <a:close/>
                    <a:moveTo>
                      <a:pt x="545" y="0"/>
                    </a:moveTo>
                    <a:lnTo>
                      <a:pt x="545" y="0"/>
                    </a:ln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0" y="29"/>
                      <a:pt x="0" y="74"/>
                    </a:cubicBezTo>
                    <a:cubicBezTo>
                      <a:pt x="0" y="545"/>
                      <a:pt x="0" y="545"/>
                      <a:pt x="0" y="545"/>
                    </a:cubicBezTo>
                    <a:cubicBezTo>
                      <a:pt x="0" y="589"/>
                      <a:pt x="29" y="618"/>
                      <a:pt x="73" y="618"/>
                    </a:cubicBezTo>
                    <a:cubicBezTo>
                      <a:pt x="545" y="618"/>
                      <a:pt x="545" y="618"/>
                      <a:pt x="545" y="618"/>
                    </a:cubicBezTo>
                    <a:cubicBezTo>
                      <a:pt x="589" y="618"/>
                      <a:pt x="618" y="589"/>
                      <a:pt x="618" y="545"/>
                    </a:cubicBezTo>
                    <a:cubicBezTo>
                      <a:pt x="618" y="74"/>
                      <a:pt x="618" y="74"/>
                      <a:pt x="618" y="74"/>
                    </a:cubicBezTo>
                    <a:cubicBezTo>
                      <a:pt x="618" y="29"/>
                      <a:pt x="589" y="0"/>
                      <a:pt x="545" y="0"/>
                    </a:cubicBezTo>
                    <a:close/>
                    <a:moveTo>
                      <a:pt x="589" y="545"/>
                    </a:moveTo>
                    <a:lnTo>
                      <a:pt x="589" y="545"/>
                    </a:lnTo>
                    <a:cubicBezTo>
                      <a:pt x="589" y="559"/>
                      <a:pt x="559" y="589"/>
                      <a:pt x="545" y="589"/>
                    </a:cubicBezTo>
                    <a:cubicBezTo>
                      <a:pt x="73" y="589"/>
                      <a:pt x="73" y="589"/>
                      <a:pt x="73" y="589"/>
                    </a:cubicBezTo>
                    <a:cubicBezTo>
                      <a:pt x="59" y="589"/>
                      <a:pt x="29" y="559"/>
                      <a:pt x="29" y="545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59"/>
                      <a:pt x="59" y="29"/>
                      <a:pt x="73" y="29"/>
                    </a:cubicBezTo>
                    <a:cubicBezTo>
                      <a:pt x="545" y="29"/>
                      <a:pt x="545" y="29"/>
                      <a:pt x="545" y="29"/>
                    </a:cubicBezTo>
                    <a:cubicBezTo>
                      <a:pt x="559" y="29"/>
                      <a:pt x="589" y="59"/>
                      <a:pt x="589" y="74"/>
                    </a:cubicBezTo>
                    <a:lnTo>
                      <a:pt x="589" y="545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en-US" sz="12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5" name="组合 106"/>
            <p:cNvGrpSpPr/>
            <p:nvPr/>
          </p:nvGrpSpPr>
          <p:grpSpPr>
            <a:xfrm>
              <a:off x="924454" y="1428945"/>
              <a:ext cx="1412543" cy="1276143"/>
              <a:chOff x="796963" y="2001891"/>
              <a:chExt cx="1412543" cy="1276143"/>
            </a:xfrm>
          </p:grpSpPr>
          <p:sp>
            <p:nvSpPr>
              <p:cNvPr id="93" name="Oval 4"/>
              <p:cNvSpPr/>
              <p:nvPr/>
            </p:nvSpPr>
            <p:spPr>
              <a:xfrm>
                <a:off x="1064627" y="21328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00B0F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86"/>
              <p:cNvSpPr>
                <a:spLocks noEditPoints="1"/>
              </p:cNvSpPr>
              <p:nvPr/>
            </p:nvSpPr>
            <p:spPr bwMode="auto">
              <a:xfrm>
                <a:off x="1258820" y="2480390"/>
                <a:ext cx="756491" cy="472073"/>
              </a:xfrm>
              <a:custGeom>
                <a:avLst/>
                <a:gdLst>
                  <a:gd name="T0" fmla="*/ 2147483646 w 256"/>
                  <a:gd name="T1" fmla="*/ 2147483646 h 160"/>
                  <a:gd name="T2" fmla="*/ 2147483646 w 256"/>
                  <a:gd name="T3" fmla="*/ 2147483646 h 160"/>
                  <a:gd name="T4" fmla="*/ 2147483646 w 256"/>
                  <a:gd name="T5" fmla="*/ 2147483646 h 160"/>
                  <a:gd name="T6" fmla="*/ 2147483646 w 256"/>
                  <a:gd name="T7" fmla="*/ 2147483646 h 160"/>
                  <a:gd name="T8" fmla="*/ 0 w 256"/>
                  <a:gd name="T9" fmla="*/ 2147483646 h 160"/>
                  <a:gd name="T10" fmla="*/ 0 w 256"/>
                  <a:gd name="T11" fmla="*/ 2147483646 h 160"/>
                  <a:gd name="T12" fmla="*/ 2147483646 w 256"/>
                  <a:gd name="T13" fmla="*/ 2147483646 h 160"/>
                  <a:gd name="T14" fmla="*/ 2147483646 w 256"/>
                  <a:gd name="T15" fmla="*/ 2147483646 h 160"/>
                  <a:gd name="T16" fmla="*/ 2147483646 w 256"/>
                  <a:gd name="T17" fmla="*/ 0 h 160"/>
                  <a:gd name="T18" fmla="*/ 2147483646 w 256"/>
                  <a:gd name="T19" fmla="*/ 0 h 160"/>
                  <a:gd name="T20" fmla="*/ 2147483646 w 256"/>
                  <a:gd name="T21" fmla="*/ 2147483646 h 160"/>
                  <a:gd name="T22" fmla="*/ 2147483646 w 256"/>
                  <a:gd name="T23" fmla="*/ 2147483646 h 160"/>
                  <a:gd name="T24" fmla="*/ 2147483646 w 256"/>
                  <a:gd name="T25" fmla="*/ 2147483646 h 160"/>
                  <a:gd name="T26" fmla="*/ 2147483646 w 256"/>
                  <a:gd name="T27" fmla="*/ 2147483646 h 160"/>
                  <a:gd name="T28" fmla="*/ 2147483646 w 256"/>
                  <a:gd name="T29" fmla="*/ 2147483646 h 160"/>
                  <a:gd name="T30" fmla="*/ 2147483646 w 256"/>
                  <a:gd name="T31" fmla="*/ 2147483646 h 160"/>
                  <a:gd name="T32" fmla="*/ 2147483646 w 256"/>
                  <a:gd name="T33" fmla="*/ 2147483646 h 160"/>
                  <a:gd name="T34" fmla="*/ 2147483646 w 256"/>
                  <a:gd name="T35" fmla="*/ 2147483646 h 160"/>
                  <a:gd name="T36" fmla="*/ 2147483646 w 256"/>
                  <a:gd name="T37" fmla="*/ 2147483646 h 160"/>
                  <a:gd name="T38" fmla="*/ 2147483646 w 256"/>
                  <a:gd name="T39" fmla="*/ 2147483646 h 160"/>
                  <a:gd name="T40" fmla="*/ 2147483646 w 256"/>
                  <a:gd name="T41" fmla="*/ 2147483646 h 160"/>
                  <a:gd name="T42" fmla="*/ 2147483646 w 256"/>
                  <a:gd name="T43" fmla="*/ 2147483646 h 160"/>
                  <a:gd name="T44" fmla="*/ 2147483646 w 256"/>
                  <a:gd name="T45" fmla="*/ 2147483646 h 160"/>
                  <a:gd name="T46" fmla="*/ 2147483646 w 256"/>
                  <a:gd name="T47" fmla="*/ 2147483646 h 160"/>
                  <a:gd name="T48" fmla="*/ 2147483646 w 256"/>
                  <a:gd name="T49" fmla="*/ 2147483646 h 1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56" h="160">
                    <a:moveTo>
                      <a:pt x="244" y="160"/>
                    </a:moveTo>
                    <a:cubicBezTo>
                      <a:pt x="232" y="160"/>
                      <a:pt x="232" y="160"/>
                      <a:pt x="232" y="160"/>
                    </a:cubicBezTo>
                    <a:cubicBezTo>
                      <a:pt x="24" y="160"/>
                      <a:pt x="24" y="160"/>
                      <a:pt x="24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5"/>
                      <a:pt x="29" y="0"/>
                      <a:pt x="3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7" y="0"/>
                      <a:pt x="232" y="5"/>
                      <a:pt x="232" y="12"/>
                    </a:cubicBez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6" y="148"/>
                      <a:pt x="256" y="148"/>
                      <a:pt x="256" y="148"/>
                    </a:cubicBezTo>
                    <a:cubicBezTo>
                      <a:pt x="256" y="155"/>
                      <a:pt x="251" y="160"/>
                      <a:pt x="244" y="160"/>
                    </a:cubicBezTo>
                    <a:moveTo>
                      <a:pt x="100" y="148"/>
                    </a:moveTo>
                    <a:cubicBezTo>
                      <a:pt x="156" y="148"/>
                      <a:pt x="156" y="148"/>
                      <a:pt x="156" y="148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48"/>
                    </a:lnTo>
                    <a:close/>
                    <a:moveTo>
                      <a:pt x="216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216" y="120"/>
                      <a:pt x="216" y="120"/>
                      <a:pt x="216" y="120"/>
                    </a:cubicBezTo>
                    <a:lnTo>
                      <a:pt x="216" y="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grpSp>
            <p:nvGrpSpPr>
              <p:cNvPr id="95" name="组合 202"/>
              <p:cNvGrpSpPr/>
              <p:nvPr/>
            </p:nvGrpSpPr>
            <p:grpSpPr>
              <a:xfrm>
                <a:off x="796963" y="2001891"/>
                <a:ext cx="480560" cy="480560"/>
                <a:chOff x="2169489" y="2132856"/>
                <a:chExt cx="822960" cy="822960"/>
              </a:xfrm>
            </p:grpSpPr>
            <p:sp>
              <p:nvSpPr>
                <p:cNvPr id="98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360849" y="2317806"/>
                  <a:ext cx="450755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1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  <p:sp>
            <p:nvSpPr>
              <p:cNvPr id="96" name="Freeform 96"/>
              <p:cNvSpPr>
                <a:spLocks noChangeArrowheads="1"/>
              </p:cNvSpPr>
              <p:nvPr/>
            </p:nvSpPr>
            <p:spPr bwMode="auto">
              <a:xfrm>
                <a:off x="1404938" y="2573338"/>
                <a:ext cx="217487" cy="209550"/>
              </a:xfrm>
              <a:custGeom>
                <a:avLst/>
                <a:gdLst>
                  <a:gd name="T0" fmla="*/ 2147483646 w 602"/>
                  <a:gd name="T1" fmla="*/ 2147483646 h 580"/>
                  <a:gd name="T2" fmla="*/ 2147483646 w 602"/>
                  <a:gd name="T3" fmla="*/ 2147483646 h 580"/>
                  <a:gd name="T4" fmla="*/ 2147483646 w 602"/>
                  <a:gd name="T5" fmla="*/ 2147483646 h 580"/>
                  <a:gd name="T6" fmla="*/ 2147483646 w 602"/>
                  <a:gd name="T7" fmla="*/ 2147483646 h 580"/>
                  <a:gd name="T8" fmla="*/ 2147483646 w 602"/>
                  <a:gd name="T9" fmla="*/ 2147483646 h 580"/>
                  <a:gd name="T10" fmla="*/ 0 w 602"/>
                  <a:gd name="T11" fmla="*/ 2147483646 h 580"/>
                  <a:gd name="T12" fmla="*/ 0 w 602"/>
                  <a:gd name="T13" fmla="*/ 2147483646 h 580"/>
                  <a:gd name="T14" fmla="*/ 0 w 602"/>
                  <a:gd name="T15" fmla="*/ 2147483646 h 580"/>
                  <a:gd name="T16" fmla="*/ 2147483646 w 602"/>
                  <a:gd name="T17" fmla="*/ 2147483646 h 580"/>
                  <a:gd name="T18" fmla="*/ 2147483646 w 602"/>
                  <a:gd name="T19" fmla="*/ 2147483646 h 580"/>
                  <a:gd name="T20" fmla="*/ 2147483646 w 602"/>
                  <a:gd name="T21" fmla="*/ 2147483646 h 580"/>
                  <a:gd name="T22" fmla="*/ 2147483646 w 602"/>
                  <a:gd name="T23" fmla="*/ 2147483646 h 580"/>
                  <a:gd name="T24" fmla="*/ 2147483646 w 602"/>
                  <a:gd name="T25" fmla="*/ 2147483646 h 580"/>
                  <a:gd name="T26" fmla="*/ 2147483646 w 602"/>
                  <a:gd name="T27" fmla="*/ 2147483646 h 580"/>
                  <a:gd name="T28" fmla="*/ 2147483646 w 602"/>
                  <a:gd name="T29" fmla="*/ 2147483646 h 580"/>
                  <a:gd name="T30" fmla="*/ 2147483646 w 602"/>
                  <a:gd name="T31" fmla="*/ 2147483646 h 580"/>
                  <a:gd name="T32" fmla="*/ 2147483646 w 602"/>
                  <a:gd name="T33" fmla="*/ 0 h 580"/>
                  <a:gd name="T34" fmla="*/ 2147483646 w 602"/>
                  <a:gd name="T35" fmla="*/ 2147483646 h 580"/>
                  <a:gd name="T36" fmla="*/ 2147483646 w 602"/>
                  <a:gd name="T37" fmla="*/ 2147483646 h 580"/>
                  <a:gd name="T38" fmla="*/ 2147483646 w 602"/>
                  <a:gd name="T39" fmla="*/ 2147483646 h 580"/>
                  <a:gd name="T40" fmla="*/ 2147483646 w 602"/>
                  <a:gd name="T41" fmla="*/ 2147483646 h 580"/>
                  <a:gd name="T42" fmla="*/ 2147483646 w 602"/>
                  <a:gd name="T43" fmla="*/ 2147483646 h 580"/>
                  <a:gd name="T44" fmla="*/ 2147483646 w 602"/>
                  <a:gd name="T45" fmla="*/ 2147483646 h 580"/>
                  <a:gd name="T46" fmla="*/ 2147483646 w 602"/>
                  <a:gd name="T47" fmla="*/ 2147483646 h 580"/>
                  <a:gd name="T48" fmla="*/ 2147483646 w 602"/>
                  <a:gd name="T49" fmla="*/ 2147483646 h 580"/>
                  <a:gd name="T50" fmla="*/ 2147483646 w 602"/>
                  <a:gd name="T51" fmla="*/ 2147483646 h 5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02" h="580">
                    <a:moveTo>
                      <a:pt x="601" y="551"/>
                    </a:moveTo>
                    <a:lnTo>
                      <a:pt x="601" y="551"/>
                    </a:lnTo>
                    <a:cubicBezTo>
                      <a:pt x="601" y="572"/>
                      <a:pt x="594" y="579"/>
                      <a:pt x="572" y="579"/>
                    </a:cubicBezTo>
                    <a:cubicBezTo>
                      <a:pt x="28" y="579"/>
                      <a:pt x="28" y="579"/>
                      <a:pt x="28" y="579"/>
                    </a:cubicBezTo>
                    <a:cubicBezTo>
                      <a:pt x="14" y="579"/>
                      <a:pt x="0" y="572"/>
                      <a:pt x="0" y="551"/>
                    </a:cubicBezTo>
                    <a:cubicBezTo>
                      <a:pt x="0" y="551"/>
                      <a:pt x="0" y="452"/>
                      <a:pt x="78" y="410"/>
                    </a:cubicBezTo>
                    <a:cubicBezTo>
                      <a:pt x="120" y="388"/>
                      <a:pt x="106" y="410"/>
                      <a:pt x="163" y="381"/>
                    </a:cubicBezTo>
                    <a:cubicBezTo>
                      <a:pt x="219" y="360"/>
                      <a:pt x="233" y="353"/>
                      <a:pt x="233" y="353"/>
                    </a:cubicBezTo>
                    <a:cubicBezTo>
                      <a:pt x="233" y="296"/>
                      <a:pt x="233" y="296"/>
                      <a:pt x="233" y="296"/>
                    </a:cubicBezTo>
                    <a:cubicBezTo>
                      <a:pt x="233" y="296"/>
                      <a:pt x="212" y="275"/>
                      <a:pt x="205" y="226"/>
                    </a:cubicBezTo>
                    <a:cubicBezTo>
                      <a:pt x="191" y="233"/>
                      <a:pt x="191" y="212"/>
                      <a:pt x="191" y="198"/>
                    </a:cubicBezTo>
                    <a:cubicBezTo>
                      <a:pt x="191" y="183"/>
                      <a:pt x="184" y="148"/>
                      <a:pt x="198" y="148"/>
                    </a:cubicBezTo>
                    <a:cubicBezTo>
                      <a:pt x="191" y="127"/>
                      <a:pt x="191" y="99"/>
                      <a:pt x="191" y="92"/>
                    </a:cubicBezTo>
                    <a:cubicBezTo>
                      <a:pt x="198" y="49"/>
                      <a:pt x="240" y="0"/>
                      <a:pt x="304" y="0"/>
                    </a:cubicBezTo>
                    <a:cubicBezTo>
                      <a:pt x="375" y="0"/>
                      <a:pt x="410" y="49"/>
                      <a:pt x="410" y="92"/>
                    </a:cubicBezTo>
                    <a:cubicBezTo>
                      <a:pt x="410" y="99"/>
                      <a:pt x="410" y="127"/>
                      <a:pt x="403" y="148"/>
                    </a:cubicBezTo>
                    <a:cubicBezTo>
                      <a:pt x="424" y="148"/>
                      <a:pt x="417" y="183"/>
                      <a:pt x="417" y="198"/>
                    </a:cubicBezTo>
                    <a:cubicBezTo>
                      <a:pt x="417" y="212"/>
                      <a:pt x="410" y="233"/>
                      <a:pt x="396" y="226"/>
                    </a:cubicBezTo>
                    <a:cubicBezTo>
                      <a:pt x="389" y="275"/>
                      <a:pt x="368" y="296"/>
                      <a:pt x="368" y="296"/>
                    </a:cubicBezTo>
                    <a:cubicBezTo>
                      <a:pt x="368" y="353"/>
                      <a:pt x="368" y="353"/>
                      <a:pt x="368" y="353"/>
                    </a:cubicBezTo>
                    <a:cubicBezTo>
                      <a:pt x="368" y="353"/>
                      <a:pt x="382" y="360"/>
                      <a:pt x="438" y="381"/>
                    </a:cubicBezTo>
                    <a:cubicBezTo>
                      <a:pt x="502" y="410"/>
                      <a:pt x="481" y="388"/>
                      <a:pt x="530" y="410"/>
                    </a:cubicBezTo>
                    <a:cubicBezTo>
                      <a:pt x="601" y="452"/>
                      <a:pt x="601" y="551"/>
                      <a:pt x="601" y="551"/>
                    </a:cubicBezTo>
                  </a:path>
                </a:pathLst>
              </a:custGeom>
              <a:solidFill>
                <a:srgbClr val="C0000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97" name="Freeform 96"/>
              <p:cNvSpPr>
                <a:spLocks noChangeArrowheads="1"/>
              </p:cNvSpPr>
              <p:nvPr/>
            </p:nvSpPr>
            <p:spPr bwMode="auto">
              <a:xfrm>
                <a:off x="1637066" y="2573338"/>
                <a:ext cx="217487" cy="209550"/>
              </a:xfrm>
              <a:custGeom>
                <a:avLst/>
                <a:gdLst>
                  <a:gd name="T0" fmla="*/ 2147483646 w 602"/>
                  <a:gd name="T1" fmla="*/ 2147483646 h 580"/>
                  <a:gd name="T2" fmla="*/ 2147483646 w 602"/>
                  <a:gd name="T3" fmla="*/ 2147483646 h 580"/>
                  <a:gd name="T4" fmla="*/ 2147483646 w 602"/>
                  <a:gd name="T5" fmla="*/ 2147483646 h 580"/>
                  <a:gd name="T6" fmla="*/ 2147483646 w 602"/>
                  <a:gd name="T7" fmla="*/ 2147483646 h 580"/>
                  <a:gd name="T8" fmla="*/ 2147483646 w 602"/>
                  <a:gd name="T9" fmla="*/ 2147483646 h 580"/>
                  <a:gd name="T10" fmla="*/ 0 w 602"/>
                  <a:gd name="T11" fmla="*/ 2147483646 h 580"/>
                  <a:gd name="T12" fmla="*/ 0 w 602"/>
                  <a:gd name="T13" fmla="*/ 2147483646 h 580"/>
                  <a:gd name="T14" fmla="*/ 0 w 602"/>
                  <a:gd name="T15" fmla="*/ 2147483646 h 580"/>
                  <a:gd name="T16" fmla="*/ 2147483646 w 602"/>
                  <a:gd name="T17" fmla="*/ 2147483646 h 580"/>
                  <a:gd name="T18" fmla="*/ 2147483646 w 602"/>
                  <a:gd name="T19" fmla="*/ 2147483646 h 580"/>
                  <a:gd name="T20" fmla="*/ 2147483646 w 602"/>
                  <a:gd name="T21" fmla="*/ 2147483646 h 580"/>
                  <a:gd name="T22" fmla="*/ 2147483646 w 602"/>
                  <a:gd name="T23" fmla="*/ 2147483646 h 580"/>
                  <a:gd name="T24" fmla="*/ 2147483646 w 602"/>
                  <a:gd name="T25" fmla="*/ 2147483646 h 580"/>
                  <a:gd name="T26" fmla="*/ 2147483646 w 602"/>
                  <a:gd name="T27" fmla="*/ 2147483646 h 580"/>
                  <a:gd name="T28" fmla="*/ 2147483646 w 602"/>
                  <a:gd name="T29" fmla="*/ 2147483646 h 580"/>
                  <a:gd name="T30" fmla="*/ 2147483646 w 602"/>
                  <a:gd name="T31" fmla="*/ 2147483646 h 580"/>
                  <a:gd name="T32" fmla="*/ 2147483646 w 602"/>
                  <a:gd name="T33" fmla="*/ 0 h 580"/>
                  <a:gd name="T34" fmla="*/ 2147483646 w 602"/>
                  <a:gd name="T35" fmla="*/ 2147483646 h 580"/>
                  <a:gd name="T36" fmla="*/ 2147483646 w 602"/>
                  <a:gd name="T37" fmla="*/ 2147483646 h 580"/>
                  <a:gd name="T38" fmla="*/ 2147483646 w 602"/>
                  <a:gd name="T39" fmla="*/ 2147483646 h 580"/>
                  <a:gd name="T40" fmla="*/ 2147483646 w 602"/>
                  <a:gd name="T41" fmla="*/ 2147483646 h 580"/>
                  <a:gd name="T42" fmla="*/ 2147483646 w 602"/>
                  <a:gd name="T43" fmla="*/ 2147483646 h 580"/>
                  <a:gd name="T44" fmla="*/ 2147483646 w 602"/>
                  <a:gd name="T45" fmla="*/ 2147483646 h 580"/>
                  <a:gd name="T46" fmla="*/ 2147483646 w 602"/>
                  <a:gd name="T47" fmla="*/ 2147483646 h 580"/>
                  <a:gd name="T48" fmla="*/ 2147483646 w 602"/>
                  <a:gd name="T49" fmla="*/ 2147483646 h 580"/>
                  <a:gd name="T50" fmla="*/ 2147483646 w 602"/>
                  <a:gd name="T51" fmla="*/ 2147483646 h 5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02" h="580">
                    <a:moveTo>
                      <a:pt x="601" y="551"/>
                    </a:moveTo>
                    <a:lnTo>
                      <a:pt x="601" y="551"/>
                    </a:lnTo>
                    <a:cubicBezTo>
                      <a:pt x="601" y="572"/>
                      <a:pt x="594" y="579"/>
                      <a:pt x="572" y="579"/>
                    </a:cubicBezTo>
                    <a:cubicBezTo>
                      <a:pt x="28" y="579"/>
                      <a:pt x="28" y="579"/>
                      <a:pt x="28" y="579"/>
                    </a:cubicBezTo>
                    <a:cubicBezTo>
                      <a:pt x="14" y="579"/>
                      <a:pt x="0" y="572"/>
                      <a:pt x="0" y="551"/>
                    </a:cubicBezTo>
                    <a:cubicBezTo>
                      <a:pt x="0" y="551"/>
                      <a:pt x="0" y="452"/>
                      <a:pt x="78" y="410"/>
                    </a:cubicBezTo>
                    <a:cubicBezTo>
                      <a:pt x="120" y="388"/>
                      <a:pt x="106" y="410"/>
                      <a:pt x="163" y="381"/>
                    </a:cubicBezTo>
                    <a:cubicBezTo>
                      <a:pt x="219" y="360"/>
                      <a:pt x="233" y="353"/>
                      <a:pt x="233" y="353"/>
                    </a:cubicBezTo>
                    <a:cubicBezTo>
                      <a:pt x="233" y="296"/>
                      <a:pt x="233" y="296"/>
                      <a:pt x="233" y="296"/>
                    </a:cubicBezTo>
                    <a:cubicBezTo>
                      <a:pt x="233" y="296"/>
                      <a:pt x="212" y="275"/>
                      <a:pt x="205" y="226"/>
                    </a:cubicBezTo>
                    <a:cubicBezTo>
                      <a:pt x="191" y="233"/>
                      <a:pt x="191" y="212"/>
                      <a:pt x="191" y="198"/>
                    </a:cubicBezTo>
                    <a:cubicBezTo>
                      <a:pt x="191" y="183"/>
                      <a:pt x="184" y="148"/>
                      <a:pt x="198" y="148"/>
                    </a:cubicBezTo>
                    <a:cubicBezTo>
                      <a:pt x="191" y="127"/>
                      <a:pt x="191" y="99"/>
                      <a:pt x="191" y="92"/>
                    </a:cubicBezTo>
                    <a:cubicBezTo>
                      <a:pt x="198" y="49"/>
                      <a:pt x="240" y="0"/>
                      <a:pt x="304" y="0"/>
                    </a:cubicBezTo>
                    <a:cubicBezTo>
                      <a:pt x="375" y="0"/>
                      <a:pt x="410" y="49"/>
                      <a:pt x="410" y="92"/>
                    </a:cubicBezTo>
                    <a:cubicBezTo>
                      <a:pt x="410" y="99"/>
                      <a:pt x="410" y="127"/>
                      <a:pt x="403" y="148"/>
                    </a:cubicBezTo>
                    <a:cubicBezTo>
                      <a:pt x="424" y="148"/>
                      <a:pt x="417" y="183"/>
                      <a:pt x="417" y="198"/>
                    </a:cubicBezTo>
                    <a:cubicBezTo>
                      <a:pt x="417" y="212"/>
                      <a:pt x="410" y="233"/>
                      <a:pt x="396" y="226"/>
                    </a:cubicBezTo>
                    <a:cubicBezTo>
                      <a:pt x="389" y="275"/>
                      <a:pt x="368" y="296"/>
                      <a:pt x="368" y="296"/>
                    </a:cubicBezTo>
                    <a:cubicBezTo>
                      <a:pt x="368" y="353"/>
                      <a:pt x="368" y="353"/>
                      <a:pt x="368" y="353"/>
                    </a:cubicBezTo>
                    <a:cubicBezTo>
                      <a:pt x="368" y="353"/>
                      <a:pt x="382" y="360"/>
                      <a:pt x="438" y="381"/>
                    </a:cubicBezTo>
                    <a:cubicBezTo>
                      <a:pt x="502" y="410"/>
                      <a:pt x="481" y="388"/>
                      <a:pt x="530" y="410"/>
                    </a:cubicBezTo>
                    <a:cubicBezTo>
                      <a:pt x="601" y="452"/>
                      <a:pt x="601" y="551"/>
                      <a:pt x="601" y="551"/>
                    </a:cubicBezTo>
                  </a:path>
                </a:pathLst>
              </a:custGeom>
              <a:solidFill>
                <a:srgbClr val="00B05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</p:grpSp>
        <p:grpSp>
          <p:nvGrpSpPr>
            <p:cNvPr id="36" name="组合 107"/>
            <p:cNvGrpSpPr/>
            <p:nvPr/>
          </p:nvGrpSpPr>
          <p:grpSpPr>
            <a:xfrm>
              <a:off x="924454" y="4141165"/>
              <a:ext cx="1422101" cy="1301543"/>
              <a:chOff x="2669841" y="4630791"/>
              <a:chExt cx="1422101" cy="1301543"/>
            </a:xfrm>
          </p:grpSpPr>
          <p:sp>
            <p:nvSpPr>
              <p:cNvPr id="87" name="Oval 4"/>
              <p:cNvSpPr/>
              <p:nvPr/>
            </p:nvSpPr>
            <p:spPr>
              <a:xfrm>
                <a:off x="2947063" y="47871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88" name="组合 187"/>
              <p:cNvGrpSpPr/>
              <p:nvPr/>
            </p:nvGrpSpPr>
            <p:grpSpPr>
              <a:xfrm>
                <a:off x="2669841" y="4630791"/>
                <a:ext cx="480560" cy="480560"/>
                <a:chOff x="2169489" y="2132856"/>
                <a:chExt cx="822960" cy="822960"/>
              </a:xfrm>
            </p:grpSpPr>
            <p:sp>
              <p:nvSpPr>
                <p:cNvPr id="91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360851" y="2317806"/>
                  <a:ext cx="450753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6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  <p:sp>
            <p:nvSpPr>
              <p:cNvPr id="89" name="Freeform 89"/>
              <p:cNvSpPr>
                <a:spLocks noChangeArrowheads="1"/>
              </p:cNvSpPr>
              <p:nvPr/>
            </p:nvSpPr>
            <p:spPr bwMode="auto">
              <a:xfrm>
                <a:off x="3280275" y="5174647"/>
                <a:ext cx="471024" cy="327669"/>
              </a:xfrm>
              <a:custGeom>
                <a:avLst/>
                <a:gdLst>
                  <a:gd name="T0" fmla="*/ 2147483646 w 608"/>
                  <a:gd name="T1" fmla="*/ 2147483646 h 425"/>
                  <a:gd name="T2" fmla="*/ 2147483646 w 608"/>
                  <a:gd name="T3" fmla="*/ 2147483646 h 425"/>
                  <a:gd name="T4" fmla="*/ 2147483646 w 608"/>
                  <a:gd name="T5" fmla="*/ 2147483646 h 425"/>
                  <a:gd name="T6" fmla="*/ 2147483646 w 608"/>
                  <a:gd name="T7" fmla="*/ 2147483646 h 425"/>
                  <a:gd name="T8" fmla="*/ 2147483646 w 608"/>
                  <a:gd name="T9" fmla="*/ 2147483646 h 425"/>
                  <a:gd name="T10" fmla="*/ 2147483646 w 608"/>
                  <a:gd name="T11" fmla="*/ 2147483646 h 425"/>
                  <a:gd name="T12" fmla="*/ 2147483646 w 608"/>
                  <a:gd name="T13" fmla="*/ 2147483646 h 425"/>
                  <a:gd name="T14" fmla="*/ 2147483646 w 608"/>
                  <a:gd name="T15" fmla="*/ 2147483646 h 425"/>
                  <a:gd name="T16" fmla="*/ 2147483646 w 608"/>
                  <a:gd name="T17" fmla="*/ 2147483646 h 425"/>
                  <a:gd name="T18" fmla="*/ 2147483646 w 608"/>
                  <a:gd name="T19" fmla="*/ 2147483646 h 425"/>
                  <a:gd name="T20" fmla="*/ 2147483646 w 608"/>
                  <a:gd name="T21" fmla="*/ 2147483646 h 425"/>
                  <a:gd name="T22" fmla="*/ 2147483646 w 608"/>
                  <a:gd name="T23" fmla="*/ 2147483646 h 425"/>
                  <a:gd name="T24" fmla="*/ 2147483646 w 608"/>
                  <a:gd name="T25" fmla="*/ 2147483646 h 425"/>
                  <a:gd name="T26" fmla="*/ 2147483646 w 608"/>
                  <a:gd name="T27" fmla="*/ 2147483646 h 425"/>
                  <a:gd name="T28" fmla="*/ 2147483646 w 608"/>
                  <a:gd name="T29" fmla="*/ 2147483646 h 425"/>
                  <a:gd name="T30" fmla="*/ 2147483646 w 608"/>
                  <a:gd name="T31" fmla="*/ 2147483646 h 425"/>
                  <a:gd name="T32" fmla="*/ 2147483646 w 608"/>
                  <a:gd name="T33" fmla="*/ 2147483646 h 425"/>
                  <a:gd name="T34" fmla="*/ 2147483646 w 608"/>
                  <a:gd name="T35" fmla="*/ 2147483646 h 425"/>
                  <a:gd name="T36" fmla="*/ 2147483646 w 608"/>
                  <a:gd name="T37" fmla="*/ 2147483646 h 425"/>
                  <a:gd name="T38" fmla="*/ 2147483646 w 608"/>
                  <a:gd name="T39" fmla="*/ 2147483646 h 425"/>
                  <a:gd name="T40" fmla="*/ 2147483646 w 608"/>
                  <a:gd name="T41" fmla="*/ 2147483646 h 425"/>
                  <a:gd name="T42" fmla="*/ 2147483646 w 608"/>
                  <a:gd name="T43" fmla="*/ 2147483646 h 425"/>
                  <a:gd name="T44" fmla="*/ 2147483646 w 608"/>
                  <a:gd name="T45" fmla="*/ 2147483646 h 425"/>
                  <a:gd name="T46" fmla="*/ 2147483646 w 608"/>
                  <a:gd name="T47" fmla="*/ 2147483646 h 425"/>
                  <a:gd name="T48" fmla="*/ 2147483646 w 608"/>
                  <a:gd name="T49" fmla="*/ 2147483646 h 425"/>
                  <a:gd name="T50" fmla="*/ 2147483646 w 608"/>
                  <a:gd name="T51" fmla="*/ 2147483646 h 425"/>
                  <a:gd name="T52" fmla="*/ 2147483646 w 608"/>
                  <a:gd name="T53" fmla="*/ 2147483646 h 425"/>
                  <a:gd name="T54" fmla="*/ 2147483646 w 608"/>
                  <a:gd name="T55" fmla="*/ 2147483646 h 425"/>
                  <a:gd name="T56" fmla="*/ 2147483646 w 608"/>
                  <a:gd name="T57" fmla="*/ 2147483646 h 425"/>
                  <a:gd name="T58" fmla="*/ 2147483646 w 608"/>
                  <a:gd name="T59" fmla="*/ 2147483646 h 425"/>
                  <a:gd name="T60" fmla="*/ 2147483646 w 608"/>
                  <a:gd name="T61" fmla="*/ 2147483646 h 425"/>
                  <a:gd name="T62" fmla="*/ 2147483646 w 608"/>
                  <a:gd name="T63" fmla="*/ 2147483646 h 425"/>
                  <a:gd name="T64" fmla="*/ 2147483646 w 608"/>
                  <a:gd name="T65" fmla="*/ 2147483646 h 425"/>
                  <a:gd name="T66" fmla="*/ 0 w 608"/>
                  <a:gd name="T67" fmla="*/ 2147483646 h 425"/>
                  <a:gd name="T68" fmla="*/ 0 w 608"/>
                  <a:gd name="T69" fmla="*/ 2147483646 h 425"/>
                  <a:gd name="T70" fmla="*/ 0 w 608"/>
                  <a:gd name="T71" fmla="*/ 2147483646 h 425"/>
                  <a:gd name="T72" fmla="*/ 2147483646 w 608"/>
                  <a:gd name="T73" fmla="*/ 2147483646 h 425"/>
                  <a:gd name="T74" fmla="*/ 2147483646 w 608"/>
                  <a:gd name="T75" fmla="*/ 2147483646 h 425"/>
                  <a:gd name="T76" fmla="*/ 2147483646 w 608"/>
                  <a:gd name="T77" fmla="*/ 2147483646 h 425"/>
                  <a:gd name="T78" fmla="*/ 2147483646 w 608"/>
                  <a:gd name="T79" fmla="*/ 2147483646 h 425"/>
                  <a:gd name="T80" fmla="*/ 2147483646 w 608"/>
                  <a:gd name="T81" fmla="*/ 2147483646 h 425"/>
                  <a:gd name="T82" fmla="*/ 2147483646 w 608"/>
                  <a:gd name="T83" fmla="*/ 2147483646 h 425"/>
                  <a:gd name="T84" fmla="*/ 2147483646 w 608"/>
                  <a:gd name="T85" fmla="*/ 2147483646 h 425"/>
                  <a:gd name="T86" fmla="*/ 2147483646 w 608"/>
                  <a:gd name="T87" fmla="*/ 2147483646 h 425"/>
                  <a:gd name="T88" fmla="*/ 2147483646 w 608"/>
                  <a:gd name="T89" fmla="*/ 0 h 425"/>
                  <a:gd name="T90" fmla="*/ 2147483646 w 608"/>
                  <a:gd name="T91" fmla="*/ 2147483646 h 425"/>
                  <a:gd name="T92" fmla="*/ 2147483646 w 608"/>
                  <a:gd name="T93" fmla="*/ 2147483646 h 425"/>
                  <a:gd name="T94" fmla="*/ 2147483646 w 608"/>
                  <a:gd name="T95" fmla="*/ 2147483646 h 425"/>
                  <a:gd name="T96" fmla="*/ 2147483646 w 608"/>
                  <a:gd name="T97" fmla="*/ 2147483646 h 425"/>
                  <a:gd name="T98" fmla="*/ 2147483646 w 608"/>
                  <a:gd name="T99" fmla="*/ 2147483646 h 425"/>
                  <a:gd name="T100" fmla="*/ 2147483646 w 608"/>
                  <a:gd name="T101" fmla="*/ 2147483646 h 425"/>
                  <a:gd name="T102" fmla="*/ 2147483646 w 608"/>
                  <a:gd name="T103" fmla="*/ 2147483646 h 4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08" h="425">
                    <a:moveTo>
                      <a:pt x="607" y="410"/>
                    </a:moveTo>
                    <a:lnTo>
                      <a:pt x="607" y="410"/>
                    </a:lnTo>
                    <a:cubicBezTo>
                      <a:pt x="607" y="417"/>
                      <a:pt x="593" y="424"/>
                      <a:pt x="586" y="424"/>
                    </a:cubicBezTo>
                    <a:cubicBezTo>
                      <a:pt x="445" y="424"/>
                      <a:pt x="445" y="424"/>
                      <a:pt x="445" y="424"/>
                    </a:cubicBezTo>
                    <a:cubicBezTo>
                      <a:pt x="459" y="424"/>
                      <a:pt x="466" y="417"/>
                      <a:pt x="466" y="403"/>
                    </a:cubicBezTo>
                    <a:cubicBezTo>
                      <a:pt x="466" y="403"/>
                      <a:pt x="466" y="318"/>
                      <a:pt x="403" y="290"/>
                    </a:cubicBezTo>
                    <a:cubicBezTo>
                      <a:pt x="374" y="276"/>
                      <a:pt x="374" y="276"/>
                      <a:pt x="360" y="276"/>
                    </a:cubicBezTo>
                    <a:cubicBezTo>
                      <a:pt x="360" y="241"/>
                      <a:pt x="360" y="241"/>
                      <a:pt x="360" y="241"/>
                    </a:cubicBezTo>
                    <a:cubicBezTo>
                      <a:pt x="360" y="241"/>
                      <a:pt x="346" y="226"/>
                      <a:pt x="339" y="191"/>
                    </a:cubicBezTo>
                    <a:cubicBezTo>
                      <a:pt x="332" y="191"/>
                      <a:pt x="332" y="184"/>
                      <a:pt x="332" y="170"/>
                    </a:cubicBezTo>
                    <a:cubicBezTo>
                      <a:pt x="332" y="163"/>
                      <a:pt x="325" y="141"/>
                      <a:pt x="332" y="141"/>
                    </a:cubicBezTo>
                    <a:cubicBezTo>
                      <a:pt x="332" y="127"/>
                      <a:pt x="332" y="106"/>
                      <a:pt x="332" y="99"/>
                    </a:cubicBezTo>
                    <a:cubicBezTo>
                      <a:pt x="332" y="71"/>
                      <a:pt x="360" y="43"/>
                      <a:pt x="403" y="43"/>
                    </a:cubicBezTo>
                    <a:cubicBezTo>
                      <a:pt x="452" y="43"/>
                      <a:pt x="473" y="71"/>
                      <a:pt x="480" y="99"/>
                    </a:cubicBezTo>
                    <a:cubicBezTo>
                      <a:pt x="480" y="106"/>
                      <a:pt x="473" y="127"/>
                      <a:pt x="473" y="141"/>
                    </a:cubicBezTo>
                    <a:cubicBezTo>
                      <a:pt x="487" y="141"/>
                      <a:pt x="480" y="163"/>
                      <a:pt x="480" y="170"/>
                    </a:cubicBezTo>
                    <a:cubicBezTo>
                      <a:pt x="480" y="184"/>
                      <a:pt x="473" y="191"/>
                      <a:pt x="466" y="191"/>
                    </a:cubicBezTo>
                    <a:cubicBezTo>
                      <a:pt x="459" y="226"/>
                      <a:pt x="445" y="241"/>
                      <a:pt x="445" y="241"/>
                    </a:cubicBezTo>
                    <a:cubicBezTo>
                      <a:pt x="445" y="276"/>
                      <a:pt x="445" y="276"/>
                      <a:pt x="445" y="276"/>
                    </a:cubicBezTo>
                    <a:cubicBezTo>
                      <a:pt x="445" y="276"/>
                      <a:pt x="459" y="276"/>
                      <a:pt x="494" y="297"/>
                    </a:cubicBezTo>
                    <a:cubicBezTo>
                      <a:pt x="537" y="311"/>
                      <a:pt x="523" y="297"/>
                      <a:pt x="551" y="318"/>
                    </a:cubicBezTo>
                    <a:cubicBezTo>
                      <a:pt x="607" y="339"/>
                      <a:pt x="607" y="410"/>
                      <a:pt x="607" y="410"/>
                    </a:cubicBezTo>
                    <a:close/>
                    <a:moveTo>
                      <a:pt x="325" y="283"/>
                    </a:moveTo>
                    <a:lnTo>
                      <a:pt x="325" y="283"/>
                    </a:lnTo>
                    <a:cubicBezTo>
                      <a:pt x="367" y="297"/>
                      <a:pt x="353" y="290"/>
                      <a:pt x="388" y="304"/>
                    </a:cubicBezTo>
                    <a:cubicBezTo>
                      <a:pt x="445" y="332"/>
                      <a:pt x="445" y="403"/>
                      <a:pt x="445" y="403"/>
                    </a:cubicBezTo>
                    <a:cubicBezTo>
                      <a:pt x="445" y="417"/>
                      <a:pt x="431" y="424"/>
                      <a:pt x="424" y="424"/>
                    </a:cubicBezTo>
                    <a:cubicBezTo>
                      <a:pt x="21" y="424"/>
                      <a:pt x="21" y="424"/>
                      <a:pt x="21" y="424"/>
                    </a:cubicBezTo>
                    <a:cubicBezTo>
                      <a:pt x="14" y="424"/>
                      <a:pt x="0" y="417"/>
                      <a:pt x="0" y="403"/>
                    </a:cubicBezTo>
                    <a:cubicBezTo>
                      <a:pt x="0" y="403"/>
                      <a:pt x="0" y="332"/>
                      <a:pt x="56" y="304"/>
                    </a:cubicBezTo>
                    <a:cubicBezTo>
                      <a:pt x="92" y="290"/>
                      <a:pt x="77" y="304"/>
                      <a:pt x="120" y="283"/>
                    </a:cubicBezTo>
                    <a:cubicBezTo>
                      <a:pt x="162" y="269"/>
                      <a:pt x="176" y="262"/>
                      <a:pt x="176" y="262"/>
                    </a:cubicBezTo>
                    <a:cubicBezTo>
                      <a:pt x="176" y="219"/>
                      <a:pt x="176" y="219"/>
                      <a:pt x="176" y="219"/>
                    </a:cubicBezTo>
                    <a:cubicBezTo>
                      <a:pt x="176" y="219"/>
                      <a:pt x="155" y="205"/>
                      <a:pt x="155" y="170"/>
                    </a:cubicBezTo>
                    <a:cubicBezTo>
                      <a:pt x="141" y="170"/>
                      <a:pt x="141" y="156"/>
                      <a:pt x="141" y="149"/>
                    </a:cubicBezTo>
                    <a:cubicBezTo>
                      <a:pt x="141" y="141"/>
                      <a:pt x="134" y="113"/>
                      <a:pt x="148" y="113"/>
                    </a:cubicBezTo>
                    <a:cubicBezTo>
                      <a:pt x="141" y="92"/>
                      <a:pt x="141" y="78"/>
                      <a:pt x="141" y="71"/>
                    </a:cubicBezTo>
                    <a:cubicBezTo>
                      <a:pt x="148" y="35"/>
                      <a:pt x="176" y="7"/>
                      <a:pt x="219" y="0"/>
                    </a:cubicBezTo>
                    <a:cubicBezTo>
                      <a:pt x="275" y="7"/>
                      <a:pt x="297" y="35"/>
                      <a:pt x="304" y="71"/>
                    </a:cubicBezTo>
                    <a:cubicBezTo>
                      <a:pt x="304" y="78"/>
                      <a:pt x="304" y="92"/>
                      <a:pt x="297" y="113"/>
                    </a:cubicBezTo>
                    <a:cubicBezTo>
                      <a:pt x="311" y="113"/>
                      <a:pt x="304" y="141"/>
                      <a:pt x="304" y="149"/>
                    </a:cubicBezTo>
                    <a:cubicBezTo>
                      <a:pt x="304" y="156"/>
                      <a:pt x="304" y="170"/>
                      <a:pt x="290" y="170"/>
                    </a:cubicBezTo>
                    <a:cubicBezTo>
                      <a:pt x="282" y="205"/>
                      <a:pt x="268" y="219"/>
                      <a:pt x="268" y="219"/>
                    </a:cubicBezTo>
                    <a:cubicBezTo>
                      <a:pt x="268" y="262"/>
                      <a:pt x="268" y="262"/>
                      <a:pt x="268" y="262"/>
                    </a:cubicBezTo>
                    <a:cubicBezTo>
                      <a:pt x="268" y="262"/>
                      <a:pt x="282" y="262"/>
                      <a:pt x="325" y="283"/>
                    </a:cubicBezTo>
                    <a:close/>
                  </a:path>
                </a:pathLst>
              </a:custGeom>
              <a:solidFill>
                <a:srgbClr val="00B050"/>
              </a:solidFill>
              <a:ln w="6985"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90" name="Freeform 37"/>
              <p:cNvSpPr>
                <a:spLocks noEditPoints="1"/>
              </p:cNvSpPr>
              <p:nvPr/>
            </p:nvSpPr>
            <p:spPr bwMode="auto">
              <a:xfrm>
                <a:off x="3215119" y="4920675"/>
                <a:ext cx="577040" cy="843880"/>
              </a:xfrm>
              <a:custGeom>
                <a:avLst/>
                <a:gdLst>
                  <a:gd name="T0" fmla="*/ 2147483646 w 85"/>
                  <a:gd name="T1" fmla="*/ 2147483646 h 123"/>
                  <a:gd name="T2" fmla="*/ 2147483646 w 85"/>
                  <a:gd name="T3" fmla="*/ 2147483646 h 123"/>
                  <a:gd name="T4" fmla="*/ 2147483646 w 85"/>
                  <a:gd name="T5" fmla="*/ 2147483646 h 123"/>
                  <a:gd name="T6" fmla="*/ 2147483646 w 85"/>
                  <a:gd name="T7" fmla="*/ 2147483646 h 123"/>
                  <a:gd name="T8" fmla="*/ 2147483646 w 85"/>
                  <a:gd name="T9" fmla="*/ 2147483646 h 123"/>
                  <a:gd name="T10" fmla="*/ 2147483646 w 85"/>
                  <a:gd name="T11" fmla="*/ 2147483646 h 123"/>
                  <a:gd name="T12" fmla="*/ 2147483646 w 85"/>
                  <a:gd name="T13" fmla="*/ 2147483646 h 123"/>
                  <a:gd name="T14" fmla="*/ 2147483646 w 85"/>
                  <a:gd name="T15" fmla="*/ 2147483646 h 123"/>
                  <a:gd name="T16" fmla="*/ 2147483646 w 85"/>
                  <a:gd name="T17" fmla="*/ 2147483646 h 123"/>
                  <a:gd name="T18" fmla="*/ 2147483646 w 85"/>
                  <a:gd name="T19" fmla="*/ 2147483646 h 123"/>
                  <a:gd name="T20" fmla="*/ 2147483646 w 85"/>
                  <a:gd name="T21" fmla="*/ 2147483646 h 123"/>
                  <a:gd name="T22" fmla="*/ 2147483646 w 85"/>
                  <a:gd name="T23" fmla="*/ 2147483646 h 123"/>
                  <a:gd name="T24" fmla="*/ 2147483646 w 85"/>
                  <a:gd name="T25" fmla="*/ 2147483646 h 123"/>
                  <a:gd name="T26" fmla="*/ 2147483646 w 85"/>
                  <a:gd name="T27" fmla="*/ 2147483646 h 123"/>
                  <a:gd name="T28" fmla="*/ 2147483646 w 85"/>
                  <a:gd name="T29" fmla="*/ 2147483646 h 123"/>
                  <a:gd name="T30" fmla="*/ 2147483646 w 85"/>
                  <a:gd name="T31" fmla="*/ 2147483646 h 123"/>
                  <a:gd name="T32" fmla="*/ 2147483646 w 85"/>
                  <a:gd name="T33" fmla="*/ 2147483646 h 123"/>
                  <a:gd name="T34" fmla="*/ 2147483646 w 85"/>
                  <a:gd name="T35" fmla="*/ 2147483646 h 123"/>
                  <a:gd name="T36" fmla="*/ 0 w 85"/>
                  <a:gd name="T37" fmla="*/ 2147483646 h 123"/>
                  <a:gd name="T38" fmla="*/ 0 w 85"/>
                  <a:gd name="T39" fmla="*/ 2147483646 h 123"/>
                  <a:gd name="T40" fmla="*/ 2147483646 w 85"/>
                  <a:gd name="T41" fmla="*/ 0 h 123"/>
                  <a:gd name="T42" fmla="*/ 2147483646 w 85"/>
                  <a:gd name="T43" fmla="*/ 0 h 123"/>
                  <a:gd name="T44" fmla="*/ 2147483646 w 85"/>
                  <a:gd name="T45" fmla="*/ 2147483646 h 123"/>
                  <a:gd name="T46" fmla="*/ 2147483646 w 85"/>
                  <a:gd name="T47" fmla="*/ 2147483646 h 123"/>
                  <a:gd name="T48" fmla="*/ 2147483646 w 85"/>
                  <a:gd name="T49" fmla="*/ 2147483646 h 123"/>
                  <a:gd name="T50" fmla="*/ 2147483646 w 85"/>
                  <a:gd name="T51" fmla="*/ 2147483646 h 123"/>
                  <a:gd name="T52" fmla="*/ 2147483646 w 85"/>
                  <a:gd name="T53" fmla="*/ 2147483646 h 123"/>
                  <a:gd name="T54" fmla="*/ 2147483646 w 85"/>
                  <a:gd name="T55" fmla="*/ 2147483646 h 123"/>
                  <a:gd name="T56" fmla="*/ 2147483646 w 85"/>
                  <a:gd name="T57" fmla="*/ 2147483646 h 123"/>
                  <a:gd name="T58" fmla="*/ 2147483646 w 85"/>
                  <a:gd name="T59" fmla="*/ 2147483646 h 123"/>
                  <a:gd name="T60" fmla="*/ 2147483646 w 85"/>
                  <a:gd name="T61" fmla="*/ 2147483646 h 123"/>
                  <a:gd name="T62" fmla="*/ 2147483646 w 85"/>
                  <a:gd name="T63" fmla="*/ 2147483646 h 123"/>
                  <a:gd name="T64" fmla="*/ 2147483646 w 85"/>
                  <a:gd name="T65" fmla="*/ 2147483646 h 123"/>
                  <a:gd name="T66" fmla="*/ 2147483646 w 85"/>
                  <a:gd name="T67" fmla="*/ 2147483646 h 123"/>
                  <a:gd name="T68" fmla="*/ 2147483646 w 85"/>
                  <a:gd name="T69" fmla="*/ 2147483646 h 123"/>
                  <a:gd name="T70" fmla="*/ 2147483646 w 85"/>
                  <a:gd name="T71" fmla="*/ 2147483646 h 123"/>
                  <a:gd name="T72" fmla="*/ 2147483646 w 85"/>
                  <a:gd name="T73" fmla="*/ 2147483646 h 123"/>
                  <a:gd name="T74" fmla="*/ 2147483646 w 85"/>
                  <a:gd name="T75" fmla="*/ 2147483646 h 123"/>
                  <a:gd name="T76" fmla="*/ 2147483646 w 85"/>
                  <a:gd name="T77" fmla="*/ 2147483646 h 123"/>
                  <a:gd name="T78" fmla="*/ 2147483646 w 85"/>
                  <a:gd name="T79" fmla="*/ 2147483646 h 123"/>
                  <a:gd name="T80" fmla="*/ 2147483646 w 85"/>
                  <a:gd name="T81" fmla="*/ 2147483646 h 123"/>
                  <a:gd name="T82" fmla="*/ 2147483646 w 85"/>
                  <a:gd name="T83" fmla="*/ 2147483646 h 123"/>
                  <a:gd name="T84" fmla="*/ 2147483646 w 85"/>
                  <a:gd name="T85" fmla="*/ 2147483646 h 123"/>
                  <a:gd name="T86" fmla="*/ 2147483646 w 85"/>
                  <a:gd name="T87" fmla="*/ 2147483646 h 1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5" h="123">
                    <a:moveTo>
                      <a:pt x="38" y="109"/>
                    </a:moveTo>
                    <a:cubicBezTo>
                      <a:pt x="38" y="108"/>
                      <a:pt x="39" y="107"/>
                      <a:pt x="40" y="107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45" y="107"/>
                      <a:pt x="46" y="108"/>
                      <a:pt x="46" y="109"/>
                    </a:cubicBezTo>
                    <a:cubicBezTo>
                      <a:pt x="46" y="110"/>
                      <a:pt x="45" y="111"/>
                      <a:pt x="44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39" y="111"/>
                      <a:pt x="38" y="110"/>
                      <a:pt x="38" y="109"/>
                    </a:cubicBezTo>
                    <a:close/>
                    <a:moveTo>
                      <a:pt x="48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5" y="12"/>
                      <a:pt x="35" y="14"/>
                    </a:cubicBezTo>
                    <a:cubicBezTo>
                      <a:pt x="35" y="15"/>
                      <a:pt x="36" y="15"/>
                      <a:pt x="37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9" y="15"/>
                      <a:pt x="50" y="15"/>
                      <a:pt x="50" y="14"/>
                    </a:cubicBezTo>
                    <a:cubicBezTo>
                      <a:pt x="50" y="12"/>
                      <a:pt x="49" y="12"/>
                      <a:pt x="48" y="12"/>
                    </a:cubicBezTo>
                    <a:close/>
                    <a:moveTo>
                      <a:pt x="85" y="12"/>
                    </a:move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18"/>
                      <a:pt x="79" y="123"/>
                      <a:pt x="73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5" y="123"/>
                      <a:pt x="0" y="118"/>
                      <a:pt x="0" y="1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9" y="0"/>
                      <a:pt x="85" y="5"/>
                      <a:pt x="85" y="12"/>
                    </a:cubicBezTo>
                    <a:close/>
                    <a:moveTo>
                      <a:pt x="77" y="104"/>
                    </a:moveTo>
                    <a:cubicBezTo>
                      <a:pt x="8" y="104"/>
                      <a:pt x="8" y="104"/>
                      <a:pt x="8" y="104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3"/>
                      <a:pt x="10" y="115"/>
                      <a:pt x="12" y="115"/>
                    </a:cubicBezTo>
                    <a:cubicBezTo>
                      <a:pt x="73" y="115"/>
                      <a:pt x="73" y="115"/>
                      <a:pt x="73" y="115"/>
                    </a:cubicBezTo>
                    <a:cubicBezTo>
                      <a:pt x="75" y="115"/>
                      <a:pt x="77" y="113"/>
                      <a:pt x="77" y="111"/>
                    </a:cubicBezTo>
                    <a:lnTo>
                      <a:pt x="77" y="104"/>
                    </a:lnTo>
                    <a:close/>
                    <a:moveTo>
                      <a:pt x="77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77" y="100"/>
                      <a:pt x="77" y="100"/>
                      <a:pt x="77" y="100"/>
                    </a:cubicBezTo>
                    <a:lnTo>
                      <a:pt x="77" y="23"/>
                    </a:lnTo>
                    <a:close/>
                    <a:moveTo>
                      <a:pt x="77" y="12"/>
                    </a:moveTo>
                    <a:cubicBezTo>
                      <a:pt x="77" y="9"/>
                      <a:pt x="75" y="8"/>
                      <a:pt x="73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0" y="8"/>
                      <a:pt x="8" y="9"/>
                      <a:pt x="8" y="12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77" y="19"/>
                      <a:pt x="77" y="19"/>
                      <a:pt x="77" y="19"/>
                    </a:cubicBezTo>
                    <a:lnTo>
                      <a:pt x="77" y="12"/>
                    </a:lnTo>
                    <a:close/>
                    <a:moveTo>
                      <a:pt x="77" y="12"/>
                    </a:moveTo>
                    <a:cubicBezTo>
                      <a:pt x="77" y="12"/>
                      <a:pt x="77" y="12"/>
                      <a:pt x="77" y="12"/>
                    </a:cubicBezTo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</p:grpSp>
        <p:grpSp>
          <p:nvGrpSpPr>
            <p:cNvPr id="37" name="组合 108"/>
            <p:cNvGrpSpPr/>
            <p:nvPr/>
          </p:nvGrpSpPr>
          <p:grpSpPr>
            <a:xfrm>
              <a:off x="3878996" y="4141165"/>
              <a:ext cx="1422101" cy="1301543"/>
              <a:chOff x="4445655" y="4630791"/>
              <a:chExt cx="1422101" cy="1301543"/>
            </a:xfrm>
          </p:grpSpPr>
          <p:sp>
            <p:nvSpPr>
              <p:cNvPr id="58" name="Oval 4"/>
              <p:cNvSpPr/>
              <p:nvPr/>
            </p:nvSpPr>
            <p:spPr>
              <a:xfrm>
                <a:off x="4722877" y="4787156"/>
                <a:ext cx="1144879" cy="1145178"/>
              </a:xfrm>
              <a:prstGeom prst="ellipse">
                <a:avLst/>
              </a:prstGeom>
              <a:noFill/>
              <a:ln w="19050" cmpd="sng">
                <a:solidFill>
                  <a:srgbClr val="00B05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9" name="组合 130"/>
              <p:cNvGrpSpPr/>
              <p:nvPr/>
            </p:nvGrpSpPr>
            <p:grpSpPr>
              <a:xfrm>
                <a:off x="4445655" y="4630791"/>
                <a:ext cx="480560" cy="480560"/>
                <a:chOff x="2169489" y="2132856"/>
                <a:chExt cx="822960" cy="822960"/>
              </a:xfrm>
            </p:grpSpPr>
            <p:sp>
              <p:nvSpPr>
                <p:cNvPr id="85" name="Oval 71"/>
                <p:cNvSpPr>
                  <a:spLocks noChangeAspect="1"/>
                </p:cNvSpPr>
                <p:nvPr/>
              </p:nvSpPr>
              <p:spPr>
                <a:xfrm>
                  <a:off x="2169489" y="2132856"/>
                  <a:ext cx="822960" cy="822960"/>
                </a:xfrm>
                <a:prstGeom prst="ellipse">
                  <a:avLst/>
                </a:prstGeom>
                <a:solidFill>
                  <a:schemeClr val="bg1"/>
                </a:solidFill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360851" y="2317806"/>
                  <a:ext cx="450753" cy="474361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  <a:ea typeface="Lato Bold" charset="0"/>
                      <a:cs typeface="Lato Bold" charset="0"/>
                    </a:rPr>
                    <a:t>5</a:t>
                  </a:r>
                  <a:endParaRPr lang="en-US" sz="1200" b="1" dirty="0">
                    <a:solidFill>
                      <a:schemeClr val="tx2"/>
                    </a:solidFill>
                    <a:ea typeface="Lato Bold" charset="0"/>
                    <a:cs typeface="Lato Bold" charset="0"/>
                  </a:endParaRPr>
                </a:p>
              </p:txBody>
            </p:sp>
          </p:grpSp>
          <p:grpSp>
            <p:nvGrpSpPr>
              <p:cNvPr id="60" name="组合 131"/>
              <p:cNvGrpSpPr/>
              <p:nvPr/>
            </p:nvGrpSpPr>
            <p:grpSpPr>
              <a:xfrm>
                <a:off x="4831167" y="5032918"/>
                <a:ext cx="968228" cy="742756"/>
                <a:chOff x="4821641" y="5042444"/>
                <a:chExt cx="968228" cy="742756"/>
              </a:xfrm>
            </p:grpSpPr>
            <p:grpSp>
              <p:nvGrpSpPr>
                <p:cNvPr id="61" name="组合 132"/>
                <p:cNvGrpSpPr/>
                <p:nvPr/>
              </p:nvGrpSpPr>
              <p:grpSpPr>
                <a:xfrm>
                  <a:off x="4821641" y="5441309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82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83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84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62" name="组合 133"/>
                <p:cNvGrpSpPr/>
                <p:nvPr/>
              </p:nvGrpSpPr>
              <p:grpSpPr>
                <a:xfrm>
                  <a:off x="5305978" y="5318836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79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80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81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63" name="组合 134"/>
                <p:cNvGrpSpPr/>
                <p:nvPr/>
              </p:nvGrpSpPr>
              <p:grpSpPr>
                <a:xfrm>
                  <a:off x="5305978" y="5181955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76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77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78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64" name="组合 138"/>
                <p:cNvGrpSpPr/>
                <p:nvPr/>
              </p:nvGrpSpPr>
              <p:grpSpPr>
                <a:xfrm>
                  <a:off x="5305978" y="5042444"/>
                  <a:ext cx="483891" cy="343891"/>
                  <a:chOff x="2033888" y="8582361"/>
                  <a:chExt cx="2244042" cy="1594793"/>
                </a:xfrm>
                <a:solidFill>
                  <a:srgbClr val="C00000"/>
                </a:solidFill>
              </p:grpSpPr>
              <p:sp>
                <p:nvSpPr>
                  <p:cNvPr id="73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74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75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65" name="组合 139"/>
                <p:cNvGrpSpPr/>
                <p:nvPr/>
              </p:nvGrpSpPr>
              <p:grpSpPr>
                <a:xfrm>
                  <a:off x="4823833" y="5317832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70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71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72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  <p:grpSp>
              <p:nvGrpSpPr>
                <p:cNvPr id="66" name="组合 140"/>
                <p:cNvGrpSpPr/>
                <p:nvPr/>
              </p:nvGrpSpPr>
              <p:grpSpPr>
                <a:xfrm>
                  <a:off x="4823833" y="5181955"/>
                  <a:ext cx="483891" cy="343891"/>
                  <a:chOff x="2033888" y="8582361"/>
                  <a:chExt cx="2244042" cy="1594793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67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33890" y="9050528"/>
                    <a:ext cx="1126550" cy="1126626"/>
                  </a:xfrm>
                  <a:custGeom>
                    <a:avLst/>
                    <a:gdLst>
                      <a:gd name="T0" fmla="*/ 0 w 1643"/>
                      <a:gd name="T1" fmla="*/ 0 h 1644"/>
                      <a:gd name="T2" fmla="*/ 1642 w 1643"/>
                      <a:gd name="T3" fmla="*/ 694 h 1644"/>
                      <a:gd name="T4" fmla="*/ 1642 w 1643"/>
                      <a:gd name="T5" fmla="*/ 1643 h 1644"/>
                      <a:gd name="T6" fmla="*/ 0 w 1643"/>
                      <a:gd name="T7" fmla="*/ 949 h 1644"/>
                      <a:gd name="T8" fmla="*/ 0 w 1643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3" h="1644">
                        <a:moveTo>
                          <a:pt x="0" y="0"/>
                        </a:moveTo>
                        <a:lnTo>
                          <a:pt x="1642" y="694"/>
                        </a:lnTo>
                        <a:lnTo>
                          <a:pt x="1642" y="1643"/>
                        </a:lnTo>
                        <a:lnTo>
                          <a:pt x="0" y="949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68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57419" y="9050528"/>
                    <a:ext cx="1120511" cy="1126626"/>
                  </a:xfrm>
                  <a:custGeom>
                    <a:avLst/>
                    <a:gdLst>
                      <a:gd name="T0" fmla="*/ 1635 w 1636"/>
                      <a:gd name="T1" fmla="*/ 0 h 1644"/>
                      <a:gd name="T2" fmla="*/ 0 w 1636"/>
                      <a:gd name="T3" fmla="*/ 694 h 1644"/>
                      <a:gd name="T4" fmla="*/ 0 w 1636"/>
                      <a:gd name="T5" fmla="*/ 1643 h 1644"/>
                      <a:gd name="T6" fmla="*/ 1635 w 1636"/>
                      <a:gd name="T7" fmla="*/ 949 h 1644"/>
                      <a:gd name="T8" fmla="*/ 1635 w 1636"/>
                      <a:gd name="T9" fmla="*/ 0 h 1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6" h="1644">
                        <a:moveTo>
                          <a:pt x="1635" y="0"/>
                        </a:moveTo>
                        <a:lnTo>
                          <a:pt x="0" y="694"/>
                        </a:lnTo>
                        <a:lnTo>
                          <a:pt x="0" y="1643"/>
                        </a:lnTo>
                        <a:lnTo>
                          <a:pt x="1635" y="949"/>
                        </a:lnTo>
                        <a:lnTo>
                          <a:pt x="1635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  <p:sp>
                <p:nvSpPr>
                  <p:cNvPr id="69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033888" y="8582361"/>
                    <a:ext cx="2244041" cy="945398"/>
                  </a:xfrm>
                  <a:custGeom>
                    <a:avLst/>
                    <a:gdLst>
                      <a:gd name="T0" fmla="*/ 1642 w 3278"/>
                      <a:gd name="T1" fmla="*/ 0 h 1380"/>
                      <a:gd name="T2" fmla="*/ 0 w 3278"/>
                      <a:gd name="T3" fmla="*/ 685 h 1380"/>
                      <a:gd name="T4" fmla="*/ 1642 w 3278"/>
                      <a:gd name="T5" fmla="*/ 1379 h 1380"/>
                      <a:gd name="T6" fmla="*/ 3277 w 3278"/>
                      <a:gd name="T7" fmla="*/ 685 h 1380"/>
                      <a:gd name="T8" fmla="*/ 1642 w 3278"/>
                      <a:gd name="T9" fmla="*/ 0 h 1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78" h="1380">
                        <a:moveTo>
                          <a:pt x="1642" y="0"/>
                        </a:moveTo>
                        <a:lnTo>
                          <a:pt x="0" y="685"/>
                        </a:lnTo>
                        <a:lnTo>
                          <a:pt x="1642" y="1379"/>
                        </a:lnTo>
                        <a:lnTo>
                          <a:pt x="3277" y="685"/>
                        </a:lnTo>
                        <a:lnTo>
                          <a:pt x="1642" y="0"/>
                        </a:lnTo>
                      </a:path>
                    </a:pathLst>
                  </a:custGeom>
                  <a:grpFill/>
                  <a:ln w="6985">
                    <a:solidFill>
                      <a:schemeClr val="bg1"/>
                    </a:solidFill>
                  </a:ln>
                  <a:effectLst/>
                </p:spPr>
                <p:txBody>
                  <a:bodyPr wrap="none" anchor="ctr"/>
                  <a:lstStyle/>
                  <a:p>
                    <a:endParaRPr lang="en-US" sz="1200"/>
                  </a:p>
                </p:txBody>
              </p:sp>
            </p:grpSp>
          </p:grpSp>
        </p:grpSp>
        <p:sp>
          <p:nvSpPr>
            <p:cNvPr id="38" name="Oval 4"/>
            <p:cNvSpPr/>
            <p:nvPr/>
          </p:nvSpPr>
          <p:spPr>
            <a:xfrm>
              <a:off x="7120318" y="4297530"/>
              <a:ext cx="1144879" cy="1145178"/>
            </a:xfrm>
            <a:prstGeom prst="ellipse">
              <a:avLst/>
            </a:prstGeom>
            <a:noFill/>
            <a:ln w="19050" cmpd="sng">
              <a:solidFill>
                <a:srgbClr val="FFC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9" name="组合 110"/>
            <p:cNvGrpSpPr/>
            <p:nvPr/>
          </p:nvGrpSpPr>
          <p:grpSpPr>
            <a:xfrm>
              <a:off x="6843096" y="4141165"/>
              <a:ext cx="480560" cy="480560"/>
              <a:chOff x="2169489" y="2132856"/>
              <a:chExt cx="822960" cy="822960"/>
            </a:xfrm>
          </p:grpSpPr>
          <p:sp>
            <p:nvSpPr>
              <p:cNvPr id="56" name="Oval 71"/>
              <p:cNvSpPr>
                <a:spLocks noChangeAspect="1"/>
              </p:cNvSpPr>
              <p:nvPr/>
            </p:nvSpPr>
            <p:spPr>
              <a:xfrm>
                <a:off x="2169489" y="2132856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360851" y="2317806"/>
                <a:ext cx="450753" cy="47436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tx2"/>
                    </a:solidFill>
                    <a:ea typeface="Lato Bold" charset="0"/>
                    <a:cs typeface="Lato Bold" charset="0"/>
                  </a:rPr>
                  <a:t>4</a:t>
                </a:r>
                <a:endParaRPr lang="en-US" sz="1200" b="1" dirty="0">
                  <a:solidFill>
                    <a:schemeClr val="tx2"/>
                  </a:solidFill>
                  <a:ea typeface="Lato Bold" charset="0"/>
                  <a:cs typeface="Lato Bold" charset="0"/>
                </a:endParaRPr>
              </a:p>
            </p:txBody>
          </p:sp>
        </p:grpSp>
        <p:cxnSp>
          <p:nvCxnSpPr>
            <p:cNvPr id="40" name="直接连接符 111"/>
            <p:cNvCxnSpPr/>
            <p:nvPr/>
          </p:nvCxnSpPr>
          <p:spPr>
            <a:xfrm>
              <a:off x="2987824" y="2143480"/>
              <a:ext cx="576064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112"/>
            <p:cNvCxnSpPr/>
            <p:nvPr/>
          </p:nvCxnSpPr>
          <p:spPr>
            <a:xfrm>
              <a:off x="5894512" y="2143480"/>
              <a:ext cx="576064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113"/>
            <p:cNvCxnSpPr/>
            <p:nvPr/>
          </p:nvCxnSpPr>
          <p:spPr>
            <a:xfrm flipH="1">
              <a:off x="2987824" y="4887416"/>
              <a:ext cx="576064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114"/>
            <p:cNvCxnSpPr/>
            <p:nvPr/>
          </p:nvCxnSpPr>
          <p:spPr>
            <a:xfrm flipH="1">
              <a:off x="5894512" y="4887416"/>
              <a:ext cx="576064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756588" y="2821285"/>
              <a:ext cx="2161423" cy="51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Someone requests a transaction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5" name="直接箭头连接符 116"/>
            <p:cNvCxnSpPr/>
            <p:nvPr/>
          </p:nvCxnSpPr>
          <p:spPr>
            <a:xfrm>
              <a:off x="1693300" y="2079191"/>
              <a:ext cx="14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3646848" y="2821285"/>
              <a:ext cx="2535696" cy="9343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requested transaction is broadcast to a P2P network consisting of computers, known as nodes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弧形 118"/>
            <p:cNvSpPr/>
            <p:nvPr/>
          </p:nvSpPr>
          <p:spPr>
            <a:xfrm rot="1722472">
              <a:off x="8194304" y="2967087"/>
              <a:ext cx="611560" cy="842528"/>
            </a:xfrm>
            <a:prstGeom prst="arc">
              <a:avLst>
                <a:gd name="adj1" fmla="val 15688504"/>
                <a:gd name="adj2" fmla="val 2738673"/>
              </a:avLst>
            </a:prstGeom>
            <a:ln w="34925">
              <a:solidFill>
                <a:schemeClr val="bg1">
                  <a:lumMod val="50000"/>
                </a:schemeClr>
              </a:solidFill>
              <a:prstDash val="sysDash"/>
              <a:beve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6513322" y="2821285"/>
              <a:ext cx="2383778" cy="7238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network of nodes validate the transaction using cryptography.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756588" y="5457293"/>
              <a:ext cx="2161423" cy="302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transaction  is complete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3646848" y="5457293"/>
              <a:ext cx="2535696" cy="51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The new block is then added to the existing </a:t>
              </a:r>
              <a:r>
                <a:rPr lang="en-US" altLang="zh-CN" sz="1200" dirty="0" err="1" smtClean="0">
                  <a:latin typeface="Calibri" pitchFamily="34" charset="0"/>
                  <a:cs typeface="Calibri" pitchFamily="34" charset="0"/>
                </a:rPr>
                <a:t>blockchain</a:t>
              </a: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.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6513322" y="5457293"/>
              <a:ext cx="2383778" cy="51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en-US" altLang="zh-CN" sz="1200" dirty="0" smtClean="0">
                  <a:latin typeface="Calibri" pitchFamily="34" charset="0"/>
                  <a:cs typeface="Calibri" pitchFamily="34" charset="0"/>
                </a:rPr>
                <a:t>Once verified, this transaction is represented as a new block.</a:t>
              </a: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2" name="组合 123"/>
            <p:cNvGrpSpPr/>
            <p:nvPr/>
          </p:nvGrpSpPr>
          <p:grpSpPr>
            <a:xfrm>
              <a:off x="7332501" y="4652995"/>
              <a:ext cx="739120" cy="468841"/>
              <a:chOff x="7284876" y="4574269"/>
              <a:chExt cx="739120" cy="468841"/>
            </a:xfrm>
          </p:grpSpPr>
          <p:sp>
            <p:nvSpPr>
              <p:cNvPr id="53" name="Freeform 33"/>
              <p:cNvSpPr>
                <a:spLocks noChangeArrowheads="1"/>
              </p:cNvSpPr>
              <p:nvPr/>
            </p:nvSpPr>
            <p:spPr bwMode="auto">
              <a:xfrm>
                <a:off x="7284876" y="4779144"/>
                <a:ext cx="263948" cy="263966"/>
              </a:xfrm>
              <a:custGeom>
                <a:avLst/>
                <a:gdLst>
                  <a:gd name="T0" fmla="*/ 0 w 1643"/>
                  <a:gd name="T1" fmla="*/ 0 h 1644"/>
                  <a:gd name="T2" fmla="*/ 1642 w 1643"/>
                  <a:gd name="T3" fmla="*/ 694 h 1644"/>
                  <a:gd name="T4" fmla="*/ 1642 w 1643"/>
                  <a:gd name="T5" fmla="*/ 1643 h 1644"/>
                  <a:gd name="T6" fmla="*/ 0 w 1643"/>
                  <a:gd name="T7" fmla="*/ 949 h 1644"/>
                  <a:gd name="T8" fmla="*/ 0 w 1643"/>
                  <a:gd name="T9" fmla="*/ 0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3" h="1644">
                    <a:moveTo>
                      <a:pt x="0" y="0"/>
                    </a:moveTo>
                    <a:lnTo>
                      <a:pt x="1642" y="694"/>
                    </a:lnTo>
                    <a:lnTo>
                      <a:pt x="1642" y="1643"/>
                    </a:lnTo>
                    <a:lnTo>
                      <a:pt x="0" y="94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000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54" name="Freeform 34"/>
              <p:cNvSpPr>
                <a:spLocks noChangeArrowheads="1"/>
              </p:cNvSpPr>
              <p:nvPr/>
            </p:nvSpPr>
            <p:spPr bwMode="auto">
              <a:xfrm>
                <a:off x="7761463" y="4779144"/>
                <a:ext cx="262533" cy="263966"/>
              </a:xfrm>
              <a:custGeom>
                <a:avLst/>
                <a:gdLst>
                  <a:gd name="T0" fmla="*/ 1635 w 1636"/>
                  <a:gd name="T1" fmla="*/ 0 h 1644"/>
                  <a:gd name="T2" fmla="*/ 0 w 1636"/>
                  <a:gd name="T3" fmla="*/ 694 h 1644"/>
                  <a:gd name="T4" fmla="*/ 0 w 1636"/>
                  <a:gd name="T5" fmla="*/ 1643 h 1644"/>
                  <a:gd name="T6" fmla="*/ 1635 w 1636"/>
                  <a:gd name="T7" fmla="*/ 949 h 1644"/>
                  <a:gd name="T8" fmla="*/ 1635 w 1636"/>
                  <a:gd name="T9" fmla="*/ 0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6" h="1644">
                    <a:moveTo>
                      <a:pt x="1635" y="0"/>
                    </a:moveTo>
                    <a:lnTo>
                      <a:pt x="0" y="694"/>
                    </a:lnTo>
                    <a:lnTo>
                      <a:pt x="0" y="1643"/>
                    </a:lnTo>
                    <a:lnTo>
                      <a:pt x="1635" y="949"/>
                    </a:lnTo>
                    <a:lnTo>
                      <a:pt x="1635" y="0"/>
                    </a:lnTo>
                  </a:path>
                </a:pathLst>
              </a:custGeom>
              <a:solidFill>
                <a:srgbClr val="C0000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55" name="Freeform 35"/>
              <p:cNvSpPr>
                <a:spLocks noChangeArrowheads="1"/>
              </p:cNvSpPr>
              <p:nvPr/>
            </p:nvSpPr>
            <p:spPr bwMode="auto">
              <a:xfrm>
                <a:off x="7403826" y="4574269"/>
                <a:ext cx="525773" cy="221504"/>
              </a:xfrm>
              <a:custGeom>
                <a:avLst/>
                <a:gdLst>
                  <a:gd name="T0" fmla="*/ 1642 w 3278"/>
                  <a:gd name="T1" fmla="*/ 0 h 1380"/>
                  <a:gd name="T2" fmla="*/ 0 w 3278"/>
                  <a:gd name="T3" fmla="*/ 685 h 1380"/>
                  <a:gd name="T4" fmla="*/ 1642 w 3278"/>
                  <a:gd name="T5" fmla="*/ 1379 h 1380"/>
                  <a:gd name="T6" fmla="*/ 3277 w 3278"/>
                  <a:gd name="T7" fmla="*/ 685 h 1380"/>
                  <a:gd name="T8" fmla="*/ 1642 w 3278"/>
                  <a:gd name="T9" fmla="*/ 0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8" h="1380">
                    <a:moveTo>
                      <a:pt x="1642" y="0"/>
                    </a:moveTo>
                    <a:lnTo>
                      <a:pt x="0" y="685"/>
                    </a:lnTo>
                    <a:lnTo>
                      <a:pt x="1642" y="1379"/>
                    </a:lnTo>
                    <a:lnTo>
                      <a:pt x="3277" y="685"/>
                    </a:lnTo>
                    <a:lnTo>
                      <a:pt x="1642" y="0"/>
                    </a:lnTo>
                  </a:path>
                </a:pathLst>
              </a:custGeom>
              <a:solidFill>
                <a:srgbClr val="C00000"/>
              </a:solidFill>
              <a:ln w="6985"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cxnSp>
        <p:nvCxnSpPr>
          <p:cNvPr id="133" name="直接连接符 111"/>
          <p:cNvCxnSpPr/>
          <p:nvPr/>
        </p:nvCxnSpPr>
        <p:spPr>
          <a:xfrm>
            <a:off x="3044897" y="1634718"/>
            <a:ext cx="472119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sys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4114800" y="2479693"/>
            <a:ext cx="844744" cy="7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6655097" y="2541361"/>
            <a:ext cx="844744" cy="7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6801641" y="4730672"/>
            <a:ext cx="698200" cy="84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Arrow 134"/>
          <p:cNvSpPr/>
          <p:nvPr/>
        </p:nvSpPr>
        <p:spPr>
          <a:xfrm>
            <a:off x="4252540" y="4801451"/>
            <a:ext cx="698200" cy="84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Left Arrow 3"/>
          <p:cNvSpPr/>
          <p:nvPr/>
        </p:nvSpPr>
        <p:spPr>
          <a:xfrm>
            <a:off x="9262444" y="3163862"/>
            <a:ext cx="338756" cy="1040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3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Blockchain</a:t>
            </a:r>
            <a:endParaRPr lang="en-US" altLang="zh-CN" dirty="0"/>
          </a:p>
        </p:txBody>
      </p:sp>
      <p:sp>
        <p:nvSpPr>
          <p:cNvPr id="32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296400" cy="4267200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indent="0">
              <a:buNone/>
            </a:pPr>
            <a:r>
              <a:rPr lang="en-US" altLang="en-US" sz="2400" dirty="0" err="1"/>
              <a:t>Blockchain</a:t>
            </a:r>
            <a:r>
              <a:rPr lang="en-US" altLang="en-US" sz="2400" dirty="0"/>
              <a:t> technology is a digital innovation that is poised to significantly alter financial markets within the next few years, within a cryptographic ecosystem that has the potential to also significantly impact trusted computing activities and therefore cybersecurity concerns as a whole.</a:t>
            </a:r>
          </a:p>
        </p:txBody>
      </p:sp>
    </p:spTree>
    <p:extLst>
      <p:ext uri="{BB962C8B-B14F-4D97-AF65-F5344CB8AC3E}">
        <p14:creationId xmlns:p14="http://schemas.microsoft.com/office/powerpoint/2010/main" val="58912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“Levels” of </a:t>
            </a:r>
            <a:r>
              <a:rPr lang="en-US" altLang="en-US" dirty="0" err="1"/>
              <a:t>Blockchain</a:t>
            </a:r>
            <a:endParaRPr lang="en-US" altLang="zh-CN" dirty="0"/>
          </a:p>
        </p:txBody>
      </p:sp>
      <p:sp>
        <p:nvSpPr>
          <p:cNvPr id="32" name="Content Placeholder 13"/>
          <p:cNvSpPr>
            <a:spLocks noGrp="1"/>
          </p:cNvSpPr>
          <p:nvPr>
            <p:ph idx="1"/>
          </p:nvPr>
        </p:nvSpPr>
        <p:spPr>
          <a:xfrm>
            <a:off x="1524000" y="1600200"/>
            <a:ext cx="9296400" cy="4495800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674370" indent="-514350">
              <a:buClr>
                <a:srgbClr val="4AAD52"/>
              </a:buClr>
              <a:buFont typeface="+mj-lt"/>
              <a:buAutoNum type="arabicPeriod"/>
              <a:defRPr/>
            </a:pPr>
            <a:r>
              <a:rPr lang="en-US" dirty="0"/>
              <a:t>Storage for digital records</a:t>
            </a:r>
          </a:p>
          <a:p>
            <a:pPr marL="674370" indent="-514350">
              <a:buClr>
                <a:srgbClr val="4AAD52"/>
              </a:buClr>
              <a:buFont typeface="+mj-lt"/>
              <a:buAutoNum type="arabicPeriod"/>
              <a:defRPr/>
            </a:pPr>
            <a:r>
              <a:rPr lang="en-US" dirty="0"/>
              <a:t>Exchanging digital assets (called tokens)</a:t>
            </a:r>
          </a:p>
          <a:p>
            <a:pPr marL="674370" indent="-514350">
              <a:buClr>
                <a:srgbClr val="4AAD52"/>
              </a:buClr>
              <a:buFont typeface="+mj-lt"/>
              <a:buAutoNum type="arabicPeriod"/>
              <a:defRPr/>
            </a:pPr>
            <a:r>
              <a:rPr lang="en-US" dirty="0"/>
              <a:t>Executing smart contracts</a:t>
            </a:r>
          </a:p>
          <a:p>
            <a:pPr lvl="1">
              <a:buClr>
                <a:srgbClr val="4AAD52"/>
              </a:buClr>
              <a:defRPr/>
            </a:pPr>
            <a:r>
              <a:rPr lang="en-US" sz="2400" dirty="0"/>
              <a:t>Ground rules – Terms &amp; conditions recorded in code</a:t>
            </a:r>
          </a:p>
          <a:p>
            <a:pPr lvl="1">
              <a:buClr>
                <a:srgbClr val="4AAD52"/>
              </a:buClr>
              <a:defRPr/>
            </a:pPr>
            <a:r>
              <a:rPr lang="en-US" sz="2400" dirty="0"/>
              <a:t>Distributed network executes contract &amp; monitors compliance</a:t>
            </a:r>
          </a:p>
          <a:p>
            <a:pPr lvl="1">
              <a:buClr>
                <a:srgbClr val="4AAD52"/>
              </a:buClr>
              <a:defRPr/>
            </a:pPr>
            <a:r>
              <a:rPr lang="en-US" sz="2400" dirty="0"/>
              <a:t>Outcomes are automatically validated without third  party</a:t>
            </a:r>
          </a:p>
        </p:txBody>
      </p:sp>
    </p:spTree>
    <p:extLst>
      <p:ext uri="{BB962C8B-B14F-4D97-AF65-F5344CB8AC3E}">
        <p14:creationId xmlns:p14="http://schemas.microsoft.com/office/powerpoint/2010/main" val="139428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  <a:endParaRPr lang="en-US" altLang="zh-CN" dirty="0"/>
          </a:p>
        </p:txBody>
      </p:sp>
      <p:sp>
        <p:nvSpPr>
          <p:cNvPr id="32" name="Content Placeholder 13"/>
          <p:cNvSpPr>
            <a:spLocks noGrp="1"/>
          </p:cNvSpPr>
          <p:nvPr>
            <p:ph idx="1"/>
          </p:nvPr>
        </p:nvSpPr>
        <p:spPr>
          <a:xfrm>
            <a:off x="1524000" y="1600200"/>
            <a:ext cx="4343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r>
              <a:rPr lang="en-US" dirty="0"/>
              <a:t>Simple contract between two or more untrusted parties contracts that will execute when specified conditions are met.</a:t>
            </a:r>
          </a:p>
          <a:p>
            <a:endParaRPr lang="en-US" dirty="0"/>
          </a:p>
          <a:p>
            <a:r>
              <a:rPr lang="en-US" dirty="0"/>
              <a:t>Its a piece of computer code which runs on every node in a </a:t>
            </a:r>
            <a:r>
              <a:rPr lang="en-US" dirty="0" err="1"/>
              <a:t>blockchain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Smart contracts can be programmed to perform simple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11" y="914400"/>
            <a:ext cx="5663921" cy="51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Ledger Technology (DLT)</a:t>
            </a:r>
            <a:endParaRPr lang="en-US" altLang="zh-CN" dirty="0"/>
          </a:p>
        </p:txBody>
      </p:sp>
      <p:sp>
        <p:nvSpPr>
          <p:cNvPr id="32" name="Content Placeholder 13"/>
          <p:cNvSpPr>
            <a:spLocks noGrp="1"/>
          </p:cNvSpPr>
          <p:nvPr>
            <p:ph idx="1"/>
          </p:nvPr>
        </p:nvSpPr>
        <p:spPr>
          <a:xfrm>
            <a:off x="1524000" y="1600200"/>
            <a:ext cx="4343400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dirty="0"/>
          </a:p>
          <a:p>
            <a:r>
              <a:rPr lang="en-US" dirty="0"/>
              <a:t>Information held on a </a:t>
            </a:r>
            <a:r>
              <a:rPr lang="en-US" dirty="0" err="1"/>
              <a:t>blockchain</a:t>
            </a:r>
            <a:r>
              <a:rPr lang="en-US" dirty="0"/>
              <a:t> exists as a shared — and continually reconciled — database.</a:t>
            </a:r>
          </a:p>
          <a:p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 database isn’t stored in any single location, meaning the records it keeps are truly public and easily verifiable.</a:t>
            </a:r>
          </a:p>
          <a:p>
            <a:r>
              <a:rPr lang="en-US" dirty="0"/>
              <a:t> No centralized version of this information exists for a hacker to corrupt.</a:t>
            </a:r>
          </a:p>
          <a:p>
            <a:r>
              <a:rPr lang="en-US" dirty="0"/>
              <a:t>Users of Distributed Ledger Technology (DLT) significantly benefit from the efficiencies and economics by creating a more robust environment for real-time and secure data sharing.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10169" r="23334" b="8475"/>
          <a:stretch/>
        </p:blipFill>
        <p:spPr>
          <a:xfrm>
            <a:off x="6477000" y="1752600"/>
            <a:ext cx="5105400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9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Structure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5410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7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Tools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384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09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Ethereum</a:t>
            </a:r>
            <a:endParaRPr lang="en-US" altLang="zh-CN" dirty="0"/>
          </a:p>
        </p:txBody>
      </p:sp>
      <p:sp>
        <p:nvSpPr>
          <p:cNvPr id="32" name="Content Placeholder 13"/>
          <p:cNvSpPr>
            <a:spLocks noGrp="1"/>
          </p:cNvSpPr>
          <p:nvPr>
            <p:ph idx="1"/>
          </p:nvPr>
        </p:nvSpPr>
        <p:spPr>
          <a:xfrm>
            <a:off x="1524000" y="1600200"/>
            <a:ext cx="9296400" cy="4495800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lvl="1">
              <a:buClr>
                <a:srgbClr val="4AAD52"/>
              </a:buClr>
              <a:defRPr/>
            </a:pPr>
            <a:r>
              <a:rPr lang="en-US" sz="2400" dirty="0" err="1"/>
              <a:t>Ethereum</a:t>
            </a:r>
            <a:r>
              <a:rPr lang="en-US" sz="2400" dirty="0"/>
              <a:t> is an open-source, public, </a:t>
            </a:r>
            <a:r>
              <a:rPr lang="en-US" sz="2400" dirty="0" err="1"/>
              <a:t>blockchain</a:t>
            </a:r>
            <a:r>
              <a:rPr lang="en-US" sz="2400" dirty="0"/>
              <a:t>-based distributed </a:t>
            </a:r>
            <a:r>
              <a:rPr lang="en-US" sz="2400" dirty="0" err="1" smtClean="0"/>
              <a:t>computingplatform</a:t>
            </a:r>
            <a:r>
              <a:rPr lang="en-US" sz="2400" dirty="0" smtClean="0"/>
              <a:t>.</a:t>
            </a:r>
          </a:p>
          <a:p>
            <a:pPr lvl="1">
              <a:buClr>
                <a:srgbClr val="4AAD52"/>
              </a:buClr>
              <a:defRPr/>
            </a:pPr>
            <a:r>
              <a:rPr lang="en-US" sz="2400" dirty="0" smtClean="0"/>
              <a:t>Ether is the token used in the 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platform.</a:t>
            </a:r>
            <a:endParaRPr lang="en-US" sz="2400" dirty="0"/>
          </a:p>
          <a:p>
            <a:pPr lvl="1">
              <a:buClr>
                <a:srgbClr val="4AAD52"/>
              </a:buClr>
              <a:defRPr/>
            </a:pPr>
            <a:r>
              <a:rPr lang="en-US" sz="2400" dirty="0" smtClean="0"/>
              <a:t>One ether is around 1100 dollar.</a:t>
            </a:r>
          </a:p>
          <a:p>
            <a:pPr lvl="1">
              <a:buClr>
                <a:srgbClr val="4AAD52"/>
              </a:buClr>
              <a:defRPr/>
            </a:pPr>
            <a:r>
              <a:rPr lang="en-US" sz="2400" dirty="0" smtClean="0"/>
              <a:t>Using “proof of work” as the consensus algorithm.</a:t>
            </a:r>
          </a:p>
          <a:p>
            <a:pPr lvl="1">
              <a:buClr>
                <a:srgbClr val="4AAD52"/>
              </a:buClr>
              <a:defRPr/>
            </a:pPr>
            <a:r>
              <a:rPr lang="en-US" sz="2400" dirty="0" err="1"/>
              <a:t>Ethereum</a:t>
            </a:r>
            <a:r>
              <a:rPr lang="en-US" sz="2400" dirty="0"/>
              <a:t> is Based on Three Main Concepts: Smart-Contracts, Decentralized Applications and Decentralized Autonomous Organizations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212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Solidity</a:t>
            </a:r>
            <a:endParaRPr lang="en-US" altLang="zh-CN" dirty="0"/>
          </a:p>
        </p:txBody>
      </p:sp>
      <p:sp>
        <p:nvSpPr>
          <p:cNvPr id="32" name="Content Placeholder 13"/>
          <p:cNvSpPr>
            <a:spLocks noGrp="1"/>
          </p:cNvSpPr>
          <p:nvPr>
            <p:ph idx="1"/>
          </p:nvPr>
        </p:nvSpPr>
        <p:spPr>
          <a:xfrm>
            <a:off x="1524000" y="1600200"/>
            <a:ext cx="9296400" cy="4495800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lvl="1">
              <a:buClr>
                <a:srgbClr val="4AAD52"/>
              </a:buClr>
              <a:defRPr/>
            </a:pPr>
            <a:r>
              <a:rPr lang="en-US" sz="2400" dirty="0"/>
              <a:t>Solidity is a contract-oriented, high-level language for implementing smart </a:t>
            </a:r>
            <a:r>
              <a:rPr lang="en-US" sz="2400" dirty="0" smtClean="0"/>
              <a:t>contracts.</a:t>
            </a:r>
          </a:p>
          <a:p>
            <a:pPr lvl="1">
              <a:buClr>
                <a:srgbClr val="4AAD52"/>
              </a:buClr>
              <a:defRPr/>
            </a:pPr>
            <a:r>
              <a:rPr lang="en-US" sz="2400" dirty="0" smtClean="0"/>
              <a:t>It is worked with 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Virtual Machine.</a:t>
            </a:r>
            <a:endParaRPr lang="en-US" sz="2400" dirty="0"/>
          </a:p>
          <a:p>
            <a:pPr lvl="1">
              <a:buClr>
                <a:srgbClr val="4AAD52"/>
              </a:buClr>
              <a:defRPr/>
            </a:pPr>
            <a:r>
              <a:rPr lang="en-US" sz="2400" dirty="0"/>
              <a:t>Solidity is statically typed, supports inheritance, libraries and complex user-defined types among other </a:t>
            </a:r>
            <a:r>
              <a:rPr lang="en-US" sz="2400" dirty="0" smtClean="0"/>
              <a:t>features.</a:t>
            </a:r>
          </a:p>
          <a:p>
            <a:pPr lvl="1">
              <a:buClr>
                <a:srgbClr val="4AAD52"/>
              </a:buClr>
              <a:defRPr/>
            </a:pPr>
            <a:r>
              <a:rPr lang="en-US" sz="2400" dirty="0" smtClean="0"/>
              <a:t>Remix is an online IDE for solidity.</a:t>
            </a:r>
          </a:p>
          <a:p>
            <a:pPr lvl="1">
              <a:buClr>
                <a:srgbClr val="4AAD52"/>
              </a:buClr>
              <a:defRPr/>
            </a:pPr>
            <a:r>
              <a:rPr lang="en-US" sz="2400" dirty="0" smtClean="0"/>
              <a:t>Not easy to get proper tutorials.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70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9144000" cy="27432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Diagrams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Blochchain</a:t>
            </a:r>
            <a:r>
              <a:rPr lang="en-US" dirty="0" smtClean="0"/>
              <a:t> In Electronic Health record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00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lang="en-US" dirty="0" smtClean="0"/>
              <a:t>To know and understand the </a:t>
            </a:r>
            <a:r>
              <a:rPr lang="en-US" dirty="0" err="1"/>
              <a:t>B</a:t>
            </a:r>
            <a:r>
              <a:rPr lang="en-US" dirty="0" err="1" smtClean="0"/>
              <a:t>lockchain</a:t>
            </a:r>
            <a:r>
              <a:rPr lang="en-US" dirty="0" smtClean="0"/>
              <a:t> Technology.</a:t>
            </a:r>
            <a:endParaRPr dirty="0"/>
          </a:p>
          <a:p>
            <a:r>
              <a:rPr lang="en-US" dirty="0"/>
              <a:t>To implement the </a:t>
            </a:r>
            <a:r>
              <a:rPr lang="en-US" dirty="0" err="1"/>
              <a:t>Blockchain</a:t>
            </a:r>
            <a:r>
              <a:rPr lang="en-US" dirty="0"/>
              <a:t> Technology in a domain</a:t>
            </a:r>
            <a:r>
              <a:rPr lang="en-US" dirty="0" smtClean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Diagram</a:t>
            </a:r>
            <a:endParaRPr lang="en-US" altLang="zh-C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59" y="1828800"/>
            <a:ext cx="76566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Diagram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Diagram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91" y="1828800"/>
            <a:ext cx="9144000" cy="42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Gantt Chart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9144000" cy="4114799"/>
          </a:xfrm>
          <a:prstGeom prst="rect">
            <a:avLst/>
          </a:prstGeom>
          <a:effectLst>
            <a:glow rad="127000">
              <a:schemeClr val="accent3">
                <a:lumMod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2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9144000" cy="27432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Sample Forms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Blochchain</a:t>
            </a:r>
            <a:r>
              <a:rPr lang="en-US" dirty="0" smtClean="0"/>
              <a:t> In Electronic Health record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15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ome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35"/>
          <a:stretch/>
        </p:blipFill>
        <p:spPr bwMode="auto">
          <a:xfrm>
            <a:off x="1524000" y="1828800"/>
            <a:ext cx="9143999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29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59"/>
          <a:stretch/>
        </p:blipFill>
        <p:spPr bwMode="auto">
          <a:xfrm>
            <a:off x="1524000" y="1828800"/>
            <a:ext cx="9144000" cy="4267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45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53"/>
          <a:stretch/>
        </p:blipFill>
        <p:spPr bwMode="auto">
          <a:xfrm>
            <a:off x="1524000" y="1828800"/>
            <a:ext cx="9144000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38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Searching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0" b="19560"/>
          <a:stretch/>
        </p:blipFill>
        <p:spPr bwMode="auto">
          <a:xfrm>
            <a:off x="1524000" y="1828800"/>
            <a:ext cx="9144000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8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</a:t>
            </a:r>
            <a:r>
              <a:rPr lang="en-US" dirty="0" smtClean="0"/>
              <a:t>e Project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Blochchain</a:t>
            </a:r>
            <a:r>
              <a:rPr lang="en-US" dirty="0" smtClean="0"/>
              <a:t> In Electronic Health record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863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dirty="0"/>
                        <a:t>Class</a:t>
                      </a:r>
                      <a:r>
                        <a:rPr baseline="0" dirty="0"/>
                        <a:t> 2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7901" y="2362200"/>
            <a:ext cx="9144000" cy="4267200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lang="en-US" dirty="0" smtClean="0"/>
              <a:t>The project “ </a:t>
            </a:r>
            <a:r>
              <a:rPr lang="en-US" dirty="0" err="1" smtClean="0"/>
              <a:t>Blockchain</a:t>
            </a:r>
            <a:r>
              <a:rPr lang="en-US" dirty="0" smtClean="0"/>
              <a:t> In Electronic Health Record” is an online portal.</a:t>
            </a:r>
            <a:endParaRPr dirty="0"/>
          </a:p>
          <a:p>
            <a:r>
              <a:rPr lang="en-US" dirty="0" smtClean="0"/>
              <a:t>Its basic purpose is to store the details of the client information for the insurance companies.</a:t>
            </a:r>
          </a:p>
          <a:p>
            <a:r>
              <a:rPr lang="en-US" dirty="0" smtClean="0"/>
              <a:t>Here client is the patient.</a:t>
            </a:r>
          </a:p>
          <a:p>
            <a:r>
              <a:rPr lang="en-US" dirty="0" smtClean="0"/>
              <a:t>Only the basic information is stored.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847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lang="en-US" dirty="0" smtClean="0"/>
              <a:t>Data of the client is stored in the </a:t>
            </a:r>
            <a:r>
              <a:rPr lang="en-US" dirty="0" err="1"/>
              <a:t>b</a:t>
            </a:r>
            <a:r>
              <a:rPr lang="en-US" dirty="0" err="1" smtClean="0"/>
              <a:t>lockchain</a:t>
            </a:r>
            <a:r>
              <a:rPr lang="en-US" dirty="0" smtClean="0"/>
              <a:t>.</a:t>
            </a:r>
            <a:endParaRPr dirty="0"/>
          </a:p>
          <a:p>
            <a:r>
              <a:rPr lang="en-US" dirty="0" smtClean="0"/>
              <a:t>The data can be accessed from the </a:t>
            </a:r>
            <a:r>
              <a:rPr lang="en-US" dirty="0" err="1" smtClean="0"/>
              <a:t>blockchain</a:t>
            </a:r>
            <a:r>
              <a:rPr lang="en-US" dirty="0" smtClean="0"/>
              <a:t> when needed.</a:t>
            </a:r>
          </a:p>
          <a:p>
            <a:r>
              <a:rPr lang="en-US" dirty="0" smtClean="0"/>
              <a:t>Data can’t be visible for outsiders.</a:t>
            </a:r>
          </a:p>
          <a:p>
            <a:r>
              <a:rPr lang="en-US" dirty="0" smtClean="0"/>
              <a:t>Once the data is entered the particular block cannot be edited.</a:t>
            </a:r>
          </a:p>
          <a:p>
            <a:r>
              <a:rPr lang="en-US" dirty="0" smtClean="0"/>
              <a:t>Once the transaction done then it is immutable.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9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EHR vs Normal EHR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4267200" cy="4267200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lang="en-US" dirty="0" smtClean="0"/>
              <a:t>Distributed network</a:t>
            </a:r>
            <a:endParaRPr dirty="0"/>
          </a:p>
          <a:p>
            <a:r>
              <a:rPr lang="en-US" dirty="0" smtClean="0"/>
              <a:t>Data is immutable.</a:t>
            </a:r>
          </a:p>
          <a:p>
            <a:r>
              <a:rPr lang="en-US" dirty="0" smtClean="0"/>
              <a:t>Each and every transaction is mapped.</a:t>
            </a:r>
          </a:p>
          <a:p>
            <a:r>
              <a:rPr lang="en-US" dirty="0" smtClean="0"/>
              <a:t>Whoever in the contract can view the data.</a:t>
            </a:r>
          </a:p>
          <a:p>
            <a:r>
              <a:rPr lang="en-US" dirty="0" smtClean="0"/>
              <a:t>Data is highly secured.</a:t>
            </a:r>
            <a:endParaRPr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172200" y="1839532"/>
            <a:ext cx="4495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 smtClean="0"/>
              <a:t>Centralized network.</a:t>
            </a:r>
          </a:p>
          <a:p>
            <a:r>
              <a:rPr lang="en-US" dirty="0" smtClean="0"/>
              <a:t>Data is not immutable.</a:t>
            </a:r>
          </a:p>
          <a:p>
            <a:r>
              <a:rPr lang="en-US" dirty="0" smtClean="0"/>
              <a:t>No transaction mapping.</a:t>
            </a:r>
          </a:p>
          <a:p>
            <a:r>
              <a:rPr lang="en-US" dirty="0"/>
              <a:t>Only authorized access for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Data is secured?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144000" cy="2743200"/>
          </a:xfrm>
        </p:spPr>
        <p:txBody>
          <a:bodyPr/>
          <a:lstStyle/>
          <a:p>
            <a:r>
              <a:rPr lang="en-US" dirty="0" smtClean="0"/>
              <a:t>About Th</a:t>
            </a:r>
            <a:r>
              <a:rPr lang="en-US" dirty="0" smtClean="0"/>
              <a:t>e Technology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Blochchain</a:t>
            </a:r>
            <a:r>
              <a:rPr lang="en-US" dirty="0" smtClean="0"/>
              <a:t> In Electronic Health record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4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Technology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1600199"/>
            <a:ext cx="9248775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Five key forces of </a:t>
            </a:r>
            <a:r>
              <a:rPr lang="en-US" altLang="zh-CN" dirty="0" err="1"/>
              <a:t>Blockchain</a:t>
            </a:r>
            <a:r>
              <a:rPr lang="en-US" altLang="zh-CN" dirty="0"/>
              <a:t> technology</a:t>
            </a:r>
            <a:endParaRPr lang="en-US" altLang="zh-CN" dirty="0"/>
          </a:p>
        </p:txBody>
      </p:sp>
      <p:grpSp>
        <p:nvGrpSpPr>
          <p:cNvPr id="6" name="组合 26"/>
          <p:cNvGrpSpPr/>
          <p:nvPr/>
        </p:nvGrpSpPr>
        <p:grpSpPr>
          <a:xfrm>
            <a:off x="2590800" y="1981200"/>
            <a:ext cx="5562600" cy="4267200"/>
            <a:chOff x="1463440" y="828286"/>
            <a:chExt cx="6250280" cy="5850528"/>
          </a:xfrm>
        </p:grpSpPr>
        <p:sp>
          <p:nvSpPr>
            <p:cNvPr id="7" name="Oval 4"/>
            <p:cNvSpPr/>
            <p:nvPr/>
          </p:nvSpPr>
          <p:spPr>
            <a:xfrm>
              <a:off x="3006224" y="828286"/>
              <a:ext cx="3107274" cy="2312324"/>
            </a:xfrm>
            <a:custGeom>
              <a:avLst/>
              <a:gdLst/>
              <a:ahLst/>
              <a:cxnLst/>
              <a:rect l="l" t="t" r="r" b="b"/>
              <a:pathLst>
                <a:path w="3107274" h="2312324">
                  <a:moveTo>
                    <a:pt x="1506155" y="0"/>
                  </a:moveTo>
                  <a:cubicBezTo>
                    <a:pt x="1797617" y="0"/>
                    <a:pt x="2038202" y="217882"/>
                    <a:pt x="2071283" y="500039"/>
                  </a:cubicBezTo>
                  <a:cubicBezTo>
                    <a:pt x="2434701" y="560081"/>
                    <a:pt x="2788225" y="698424"/>
                    <a:pt x="3107274" y="914061"/>
                  </a:cubicBezTo>
                  <a:lnTo>
                    <a:pt x="2188243" y="2272357"/>
                  </a:lnTo>
                  <a:cubicBezTo>
                    <a:pt x="1827719" y="2028436"/>
                    <a:pt x="1351033" y="2044614"/>
                    <a:pt x="1007528" y="2312324"/>
                  </a:cubicBezTo>
                  <a:lnTo>
                    <a:pt x="0" y="1019540"/>
                  </a:lnTo>
                  <a:cubicBezTo>
                    <a:pt x="284069" y="798152"/>
                    <a:pt x="602749" y="642138"/>
                    <a:pt x="935750" y="552403"/>
                  </a:cubicBezTo>
                  <a:cubicBezTo>
                    <a:pt x="944727" y="245488"/>
                    <a:pt x="1196780" y="0"/>
                    <a:pt x="1506155" y="0"/>
                  </a:cubicBez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4"/>
            <p:cNvSpPr/>
            <p:nvPr/>
          </p:nvSpPr>
          <p:spPr>
            <a:xfrm>
              <a:off x="5195761" y="1741597"/>
              <a:ext cx="2517959" cy="2922404"/>
            </a:xfrm>
            <a:custGeom>
              <a:avLst/>
              <a:gdLst/>
              <a:ahLst/>
              <a:cxnLst/>
              <a:rect l="l" t="t" r="r" b="b"/>
              <a:pathLst>
                <a:path w="2517959" h="2922404">
                  <a:moveTo>
                    <a:pt x="918263" y="0"/>
                  </a:moveTo>
                  <a:cubicBezTo>
                    <a:pt x="1246994" y="222386"/>
                    <a:pt x="1513228" y="509352"/>
                    <a:pt x="1705919" y="836247"/>
                  </a:cubicBezTo>
                  <a:cubicBezTo>
                    <a:pt x="1778330" y="801020"/>
                    <a:pt x="1859720" y="782139"/>
                    <a:pt x="1945519" y="782139"/>
                  </a:cubicBezTo>
                  <a:cubicBezTo>
                    <a:pt x="2261669" y="782139"/>
                    <a:pt x="2517959" y="1038496"/>
                    <a:pt x="2517959" y="1354728"/>
                  </a:cubicBezTo>
                  <a:cubicBezTo>
                    <a:pt x="2517959" y="1629564"/>
                    <a:pt x="2324377" y="1859174"/>
                    <a:pt x="2066051" y="1914080"/>
                  </a:cubicBezTo>
                  <a:cubicBezTo>
                    <a:pt x="2102019" y="2245878"/>
                    <a:pt x="2074483" y="2587798"/>
                    <a:pt x="1978070" y="2922404"/>
                  </a:cubicBezTo>
                  <a:lnTo>
                    <a:pt x="402967" y="2468340"/>
                  </a:lnTo>
                  <a:cubicBezTo>
                    <a:pt x="523210" y="2050025"/>
                    <a:pt x="360792" y="1601802"/>
                    <a:pt x="0" y="1357913"/>
                  </a:cubicBez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4"/>
            <p:cNvSpPr/>
            <p:nvPr/>
          </p:nvSpPr>
          <p:spPr>
            <a:xfrm>
              <a:off x="4667269" y="4211523"/>
              <a:ext cx="2506576" cy="2453645"/>
            </a:xfrm>
            <a:custGeom>
              <a:avLst/>
              <a:gdLst/>
              <a:ahLst/>
              <a:cxnLst/>
              <a:rect l="l" t="t" r="r" b="b"/>
              <a:pathLst>
                <a:path w="2506576" h="2453645">
                  <a:moveTo>
                    <a:pt x="931679" y="0"/>
                  </a:moveTo>
                  <a:lnTo>
                    <a:pt x="2506576" y="453368"/>
                  </a:lnTo>
                  <a:cubicBezTo>
                    <a:pt x="2401857" y="816798"/>
                    <a:pt x="2223781" y="1144342"/>
                    <a:pt x="1989756" y="1420427"/>
                  </a:cubicBezTo>
                  <a:cubicBezTo>
                    <a:pt x="2132772" y="1523256"/>
                    <a:pt x="2224969" y="1691386"/>
                    <a:pt x="2224969" y="1881056"/>
                  </a:cubicBezTo>
                  <a:cubicBezTo>
                    <a:pt x="2224969" y="2197288"/>
                    <a:pt x="1968679" y="2453645"/>
                    <a:pt x="1652529" y="2453645"/>
                  </a:cubicBezTo>
                  <a:cubicBezTo>
                    <a:pt x="1412901" y="2453645"/>
                    <a:pt x="1207662" y="2306368"/>
                    <a:pt x="1122960" y="2097120"/>
                  </a:cubicBezTo>
                  <a:cubicBezTo>
                    <a:pt x="796997" y="2257955"/>
                    <a:pt x="434369" y="2351389"/>
                    <a:pt x="54713" y="2364221"/>
                  </a:cubicBezTo>
                  <a:lnTo>
                    <a:pt x="0" y="726102"/>
                  </a:lnTo>
                  <a:cubicBezTo>
                    <a:pt x="435011" y="711515"/>
                    <a:pt x="811040" y="418458"/>
                    <a:pt x="931679" y="0"/>
                  </a:cubicBezTo>
                  <a:close/>
                </a:path>
              </a:pathLst>
            </a:custGeom>
            <a:solidFill>
              <a:schemeClr val="accent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4"/>
            <p:cNvSpPr/>
            <p:nvPr/>
          </p:nvSpPr>
          <p:spPr>
            <a:xfrm>
              <a:off x="2146306" y="4275375"/>
              <a:ext cx="2574676" cy="2403439"/>
            </a:xfrm>
            <a:custGeom>
              <a:avLst/>
              <a:gdLst/>
              <a:ahLst/>
              <a:cxnLst/>
              <a:rect l="l" t="t" r="r" b="b"/>
              <a:pathLst>
                <a:path w="2574676" h="2403439">
                  <a:moveTo>
                    <a:pt x="1540672" y="0"/>
                  </a:moveTo>
                  <a:cubicBezTo>
                    <a:pt x="1689301" y="409238"/>
                    <a:pt x="2084020" y="676418"/>
                    <a:pt x="2519237" y="661837"/>
                  </a:cubicBezTo>
                  <a:lnTo>
                    <a:pt x="2574676" y="2300247"/>
                  </a:lnTo>
                  <a:cubicBezTo>
                    <a:pt x="2172499" y="2313750"/>
                    <a:pt x="1783259" y="2235672"/>
                    <a:pt x="1431332" y="2080258"/>
                  </a:cubicBezTo>
                  <a:cubicBezTo>
                    <a:pt x="1340381" y="2271970"/>
                    <a:pt x="1144676" y="2403439"/>
                    <a:pt x="918273" y="2403439"/>
                  </a:cubicBezTo>
                  <a:cubicBezTo>
                    <a:pt x="602123" y="2403439"/>
                    <a:pt x="345833" y="2147082"/>
                    <a:pt x="345833" y="1830850"/>
                  </a:cubicBezTo>
                  <a:cubicBezTo>
                    <a:pt x="345833" y="1670571"/>
                    <a:pt x="411671" y="1525673"/>
                    <a:pt x="518152" y="1422127"/>
                  </a:cubicBezTo>
                  <a:cubicBezTo>
                    <a:pt x="295553" y="1175688"/>
                    <a:pt x="118086" y="884162"/>
                    <a:pt x="0" y="55845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4"/>
            <p:cNvSpPr/>
            <p:nvPr/>
          </p:nvSpPr>
          <p:spPr>
            <a:xfrm>
              <a:off x="1463440" y="1847826"/>
              <a:ext cx="2550313" cy="2985713"/>
            </a:xfrm>
            <a:custGeom>
              <a:avLst/>
              <a:gdLst/>
              <a:ahLst/>
              <a:cxnLst/>
              <a:rect l="l" t="t" r="r" b="b"/>
              <a:pathLst>
                <a:path w="2550313" h="2985713">
                  <a:moveTo>
                    <a:pt x="1542785" y="0"/>
                  </a:moveTo>
                  <a:lnTo>
                    <a:pt x="2550313" y="1292784"/>
                  </a:lnTo>
                  <a:cubicBezTo>
                    <a:pt x="2207133" y="1560240"/>
                    <a:pt x="2075417" y="2018218"/>
                    <a:pt x="2223870" y="2427417"/>
                  </a:cubicBezTo>
                  <a:lnTo>
                    <a:pt x="683425" y="2985713"/>
                  </a:lnTo>
                  <a:cubicBezTo>
                    <a:pt x="573988" y="2683995"/>
                    <a:pt x="522459" y="2372177"/>
                    <a:pt x="526859" y="2064142"/>
                  </a:cubicBezTo>
                  <a:cubicBezTo>
                    <a:pt x="231903" y="2043593"/>
                    <a:pt x="0" y="1796960"/>
                    <a:pt x="0" y="1496149"/>
                  </a:cubicBezTo>
                  <a:cubicBezTo>
                    <a:pt x="0" y="1179917"/>
                    <a:pt x="256290" y="923560"/>
                    <a:pt x="572440" y="923560"/>
                  </a:cubicBezTo>
                  <a:cubicBezTo>
                    <a:pt x="644013" y="923560"/>
                    <a:pt x="712519" y="936699"/>
                    <a:pt x="775072" y="962289"/>
                  </a:cubicBezTo>
                  <a:cubicBezTo>
                    <a:pt x="947445" y="593589"/>
                    <a:pt x="1206567" y="262030"/>
                    <a:pt x="1542785" y="0"/>
                  </a:cubicBezTo>
                  <a:close/>
                </a:path>
              </a:pathLst>
            </a:custGeom>
            <a:solidFill>
              <a:srgbClr val="73BC44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" name="组合 32"/>
            <p:cNvGrpSpPr/>
            <p:nvPr/>
          </p:nvGrpSpPr>
          <p:grpSpPr>
            <a:xfrm>
              <a:off x="1967678" y="1630497"/>
              <a:ext cx="5418901" cy="4481366"/>
              <a:chOff x="1967678" y="1630497"/>
              <a:chExt cx="5418901" cy="448136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463660" y="1630497"/>
                <a:ext cx="2141603" cy="1184807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Establishing transparent P2P transaction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440288" y="2949265"/>
                <a:ext cx="1946291" cy="1495108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Promoting dynamic efficient pricing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67269" y="4820826"/>
                <a:ext cx="2206146" cy="1184807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Allowing micrometering &amp; micro monetizing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46914" y="4927056"/>
                <a:ext cx="1946291" cy="1184807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Establishing a reputation system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67678" y="3232508"/>
                <a:ext cx="1946291" cy="874508"/>
              </a:xfrm>
              <a:prstGeom prst="rect">
                <a:avLst/>
              </a:prstGeom>
              <a:noFill/>
            </p:spPr>
            <p:txBody>
              <a:bodyPr wrap="square" lIns="164607" tIns="82304" rIns="164607" bIns="82304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1200" dirty="0" smtClean="0">
                    <a:solidFill>
                      <a:schemeClr val="bg1"/>
                    </a:solidFill>
                  </a:rPr>
                  <a:t>Enabling smart contracts</a:t>
                </a:r>
                <a:endParaRPr lang="en-US" sz="1200" dirty="0">
                  <a:solidFill>
                    <a:schemeClr val="bg1"/>
                  </a:solidFill>
                  <a:cs typeface="Lato Light"/>
                </a:endParaRPr>
              </a:p>
            </p:txBody>
          </p:sp>
        </p:grpSp>
        <p:sp>
          <p:nvSpPr>
            <p:cNvPr id="15" name="Freeform 125"/>
            <p:cNvSpPr>
              <a:spLocks noChangeArrowheads="1"/>
            </p:cNvSpPr>
            <p:nvPr/>
          </p:nvSpPr>
          <p:spPr bwMode="auto">
            <a:xfrm rot="2648146">
              <a:off x="4126197" y="3414375"/>
              <a:ext cx="1107664" cy="1107669"/>
            </a:xfrm>
            <a:custGeom>
              <a:avLst/>
              <a:gdLst>
                <a:gd name="T0" fmla="*/ 544 w 587"/>
                <a:gd name="T1" fmla="*/ 205 h 588"/>
                <a:gd name="T2" fmla="*/ 544 w 587"/>
                <a:gd name="T3" fmla="*/ 205 h 588"/>
                <a:gd name="T4" fmla="*/ 466 w 587"/>
                <a:gd name="T5" fmla="*/ 283 h 588"/>
                <a:gd name="T6" fmla="*/ 360 w 587"/>
                <a:gd name="T7" fmla="*/ 311 h 588"/>
                <a:gd name="T8" fmla="*/ 424 w 587"/>
                <a:gd name="T9" fmla="*/ 241 h 588"/>
                <a:gd name="T10" fmla="*/ 431 w 587"/>
                <a:gd name="T11" fmla="*/ 241 h 588"/>
                <a:gd name="T12" fmla="*/ 509 w 587"/>
                <a:gd name="T13" fmla="*/ 163 h 588"/>
                <a:gd name="T14" fmla="*/ 509 w 587"/>
                <a:gd name="T15" fmla="*/ 85 h 588"/>
                <a:gd name="T16" fmla="*/ 431 w 587"/>
                <a:gd name="T17" fmla="*/ 85 h 588"/>
                <a:gd name="T18" fmla="*/ 346 w 587"/>
                <a:gd name="T19" fmla="*/ 163 h 588"/>
                <a:gd name="T20" fmla="*/ 346 w 587"/>
                <a:gd name="T21" fmla="*/ 163 h 588"/>
                <a:gd name="T22" fmla="*/ 346 w 587"/>
                <a:gd name="T23" fmla="*/ 163 h 588"/>
                <a:gd name="T24" fmla="*/ 283 w 587"/>
                <a:gd name="T25" fmla="*/ 234 h 588"/>
                <a:gd name="T26" fmla="*/ 311 w 587"/>
                <a:gd name="T27" fmla="*/ 121 h 588"/>
                <a:gd name="T28" fmla="*/ 388 w 587"/>
                <a:gd name="T29" fmla="*/ 43 h 588"/>
                <a:gd name="T30" fmla="*/ 544 w 587"/>
                <a:gd name="T31" fmla="*/ 43 h 588"/>
                <a:gd name="T32" fmla="*/ 544 w 587"/>
                <a:gd name="T33" fmla="*/ 205 h 588"/>
                <a:gd name="T34" fmla="*/ 226 w 587"/>
                <a:gd name="T35" fmla="*/ 410 h 588"/>
                <a:gd name="T36" fmla="*/ 226 w 587"/>
                <a:gd name="T37" fmla="*/ 410 h 588"/>
                <a:gd name="T38" fmla="*/ 226 w 587"/>
                <a:gd name="T39" fmla="*/ 410 h 588"/>
                <a:gd name="T40" fmla="*/ 205 w 587"/>
                <a:gd name="T41" fmla="*/ 417 h 588"/>
                <a:gd name="T42" fmla="*/ 176 w 587"/>
                <a:gd name="T43" fmla="*/ 389 h 588"/>
                <a:gd name="T44" fmla="*/ 183 w 587"/>
                <a:gd name="T45" fmla="*/ 368 h 588"/>
                <a:gd name="T46" fmla="*/ 367 w 587"/>
                <a:gd name="T47" fmla="*/ 184 h 588"/>
                <a:gd name="T48" fmla="*/ 388 w 587"/>
                <a:gd name="T49" fmla="*/ 170 h 588"/>
                <a:gd name="T50" fmla="*/ 417 w 587"/>
                <a:gd name="T51" fmla="*/ 198 h 588"/>
                <a:gd name="T52" fmla="*/ 410 w 587"/>
                <a:gd name="T53" fmla="*/ 219 h 588"/>
                <a:gd name="T54" fmla="*/ 410 w 587"/>
                <a:gd name="T55" fmla="*/ 219 h 588"/>
                <a:gd name="T56" fmla="*/ 226 w 587"/>
                <a:gd name="T57" fmla="*/ 410 h 588"/>
                <a:gd name="T58" fmla="*/ 162 w 587"/>
                <a:gd name="T59" fmla="*/ 347 h 588"/>
                <a:gd name="T60" fmla="*/ 162 w 587"/>
                <a:gd name="T61" fmla="*/ 347 h 588"/>
                <a:gd name="T62" fmla="*/ 85 w 587"/>
                <a:gd name="T63" fmla="*/ 424 h 588"/>
                <a:gd name="T64" fmla="*/ 85 w 587"/>
                <a:gd name="T65" fmla="*/ 502 h 588"/>
                <a:gd name="T66" fmla="*/ 162 w 587"/>
                <a:gd name="T67" fmla="*/ 502 h 588"/>
                <a:gd name="T68" fmla="*/ 240 w 587"/>
                <a:gd name="T69" fmla="*/ 424 h 588"/>
                <a:gd name="T70" fmla="*/ 247 w 587"/>
                <a:gd name="T71" fmla="*/ 424 h 588"/>
                <a:gd name="T72" fmla="*/ 311 w 587"/>
                <a:gd name="T73" fmla="*/ 361 h 588"/>
                <a:gd name="T74" fmla="*/ 283 w 587"/>
                <a:gd name="T75" fmla="*/ 467 h 588"/>
                <a:gd name="T76" fmla="*/ 205 w 587"/>
                <a:gd name="T77" fmla="*/ 545 h 588"/>
                <a:gd name="T78" fmla="*/ 49 w 587"/>
                <a:gd name="T79" fmla="*/ 545 h 588"/>
                <a:gd name="T80" fmla="*/ 49 w 587"/>
                <a:gd name="T81" fmla="*/ 389 h 588"/>
                <a:gd name="T82" fmla="*/ 127 w 587"/>
                <a:gd name="T83" fmla="*/ 311 h 588"/>
                <a:gd name="T84" fmla="*/ 233 w 587"/>
                <a:gd name="T85" fmla="*/ 276 h 588"/>
                <a:gd name="T86" fmla="*/ 162 w 587"/>
                <a:gd name="T87" fmla="*/ 34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7" h="588">
                  <a:moveTo>
                    <a:pt x="544" y="205"/>
                  </a:moveTo>
                  <a:lnTo>
                    <a:pt x="544" y="205"/>
                  </a:lnTo>
                  <a:cubicBezTo>
                    <a:pt x="466" y="283"/>
                    <a:pt x="466" y="283"/>
                    <a:pt x="466" y="283"/>
                  </a:cubicBezTo>
                  <a:cubicBezTo>
                    <a:pt x="438" y="311"/>
                    <a:pt x="396" y="319"/>
                    <a:pt x="360" y="311"/>
                  </a:cubicBezTo>
                  <a:cubicBezTo>
                    <a:pt x="424" y="241"/>
                    <a:pt x="424" y="241"/>
                    <a:pt x="424" y="241"/>
                  </a:cubicBezTo>
                  <a:cubicBezTo>
                    <a:pt x="424" y="241"/>
                    <a:pt x="424" y="241"/>
                    <a:pt x="431" y="241"/>
                  </a:cubicBezTo>
                  <a:cubicBezTo>
                    <a:pt x="509" y="163"/>
                    <a:pt x="509" y="163"/>
                    <a:pt x="509" y="163"/>
                  </a:cubicBezTo>
                  <a:cubicBezTo>
                    <a:pt x="530" y="142"/>
                    <a:pt x="530" y="106"/>
                    <a:pt x="509" y="85"/>
                  </a:cubicBezTo>
                  <a:cubicBezTo>
                    <a:pt x="487" y="64"/>
                    <a:pt x="452" y="64"/>
                    <a:pt x="431" y="85"/>
                  </a:cubicBezTo>
                  <a:cubicBezTo>
                    <a:pt x="346" y="163"/>
                    <a:pt x="346" y="163"/>
                    <a:pt x="346" y="163"/>
                  </a:cubicBezTo>
                  <a:lnTo>
                    <a:pt x="346" y="163"/>
                  </a:lnTo>
                  <a:lnTo>
                    <a:pt x="346" y="163"/>
                  </a:lnTo>
                  <a:cubicBezTo>
                    <a:pt x="283" y="234"/>
                    <a:pt x="283" y="234"/>
                    <a:pt x="283" y="234"/>
                  </a:cubicBezTo>
                  <a:cubicBezTo>
                    <a:pt x="268" y="191"/>
                    <a:pt x="283" y="149"/>
                    <a:pt x="311" y="121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431" y="0"/>
                    <a:pt x="501" y="0"/>
                    <a:pt x="544" y="43"/>
                  </a:cubicBezTo>
                  <a:cubicBezTo>
                    <a:pt x="586" y="85"/>
                    <a:pt x="586" y="156"/>
                    <a:pt x="544" y="205"/>
                  </a:cubicBezTo>
                  <a:close/>
                  <a:moveTo>
                    <a:pt x="226" y="410"/>
                  </a:moveTo>
                  <a:lnTo>
                    <a:pt x="226" y="410"/>
                  </a:lnTo>
                  <a:lnTo>
                    <a:pt x="226" y="410"/>
                  </a:lnTo>
                  <a:cubicBezTo>
                    <a:pt x="219" y="417"/>
                    <a:pt x="212" y="417"/>
                    <a:pt x="205" y="417"/>
                  </a:cubicBezTo>
                  <a:cubicBezTo>
                    <a:pt x="183" y="417"/>
                    <a:pt x="176" y="403"/>
                    <a:pt x="176" y="389"/>
                  </a:cubicBezTo>
                  <a:cubicBezTo>
                    <a:pt x="176" y="382"/>
                    <a:pt x="176" y="375"/>
                    <a:pt x="183" y="368"/>
                  </a:cubicBezTo>
                  <a:cubicBezTo>
                    <a:pt x="367" y="184"/>
                    <a:pt x="367" y="184"/>
                    <a:pt x="367" y="184"/>
                  </a:cubicBezTo>
                  <a:cubicBezTo>
                    <a:pt x="374" y="177"/>
                    <a:pt x="381" y="170"/>
                    <a:pt x="388" y="170"/>
                  </a:cubicBezTo>
                  <a:cubicBezTo>
                    <a:pt x="410" y="170"/>
                    <a:pt x="417" y="184"/>
                    <a:pt x="417" y="198"/>
                  </a:cubicBezTo>
                  <a:cubicBezTo>
                    <a:pt x="417" y="205"/>
                    <a:pt x="417" y="212"/>
                    <a:pt x="410" y="219"/>
                  </a:cubicBezTo>
                  <a:lnTo>
                    <a:pt x="410" y="219"/>
                  </a:lnTo>
                  <a:lnTo>
                    <a:pt x="226" y="410"/>
                  </a:lnTo>
                  <a:close/>
                  <a:moveTo>
                    <a:pt x="162" y="347"/>
                  </a:moveTo>
                  <a:lnTo>
                    <a:pt x="162" y="347"/>
                  </a:lnTo>
                  <a:cubicBezTo>
                    <a:pt x="85" y="424"/>
                    <a:pt x="85" y="424"/>
                    <a:pt x="85" y="424"/>
                  </a:cubicBezTo>
                  <a:cubicBezTo>
                    <a:pt x="63" y="446"/>
                    <a:pt x="63" y="481"/>
                    <a:pt x="85" y="502"/>
                  </a:cubicBezTo>
                  <a:cubicBezTo>
                    <a:pt x="106" y="530"/>
                    <a:pt x="141" y="530"/>
                    <a:pt x="162" y="502"/>
                  </a:cubicBezTo>
                  <a:cubicBezTo>
                    <a:pt x="240" y="424"/>
                    <a:pt x="240" y="424"/>
                    <a:pt x="240" y="424"/>
                  </a:cubicBezTo>
                  <a:lnTo>
                    <a:pt x="247" y="424"/>
                  </a:lnTo>
                  <a:cubicBezTo>
                    <a:pt x="311" y="361"/>
                    <a:pt x="311" y="361"/>
                    <a:pt x="311" y="361"/>
                  </a:cubicBezTo>
                  <a:cubicBezTo>
                    <a:pt x="318" y="396"/>
                    <a:pt x="311" y="439"/>
                    <a:pt x="283" y="467"/>
                  </a:cubicBezTo>
                  <a:cubicBezTo>
                    <a:pt x="205" y="545"/>
                    <a:pt x="205" y="545"/>
                    <a:pt x="205" y="545"/>
                  </a:cubicBezTo>
                  <a:cubicBezTo>
                    <a:pt x="162" y="587"/>
                    <a:pt x="92" y="587"/>
                    <a:pt x="49" y="545"/>
                  </a:cubicBezTo>
                  <a:cubicBezTo>
                    <a:pt x="0" y="502"/>
                    <a:pt x="0" y="432"/>
                    <a:pt x="49" y="389"/>
                  </a:cubicBezTo>
                  <a:cubicBezTo>
                    <a:pt x="127" y="311"/>
                    <a:pt x="127" y="311"/>
                    <a:pt x="127" y="311"/>
                  </a:cubicBezTo>
                  <a:cubicBezTo>
                    <a:pt x="155" y="276"/>
                    <a:pt x="198" y="269"/>
                    <a:pt x="233" y="276"/>
                  </a:cubicBezTo>
                  <a:cubicBezTo>
                    <a:pt x="162" y="347"/>
                    <a:pt x="162" y="347"/>
                    <a:pt x="162" y="3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16" name="Freeform 164"/>
            <p:cNvSpPr>
              <a:spLocks noChangeArrowheads="1"/>
            </p:cNvSpPr>
            <p:nvPr/>
          </p:nvSpPr>
          <p:spPr bwMode="auto">
            <a:xfrm>
              <a:off x="6075911" y="5863093"/>
              <a:ext cx="604806" cy="604806"/>
            </a:xfrm>
            <a:custGeom>
              <a:avLst/>
              <a:gdLst>
                <a:gd name="T0" fmla="*/ 236 w 590"/>
                <a:gd name="T1" fmla="*/ 398 h 590"/>
                <a:gd name="T2" fmla="*/ 236 w 590"/>
                <a:gd name="T3" fmla="*/ 398 h 590"/>
                <a:gd name="T4" fmla="*/ 251 w 590"/>
                <a:gd name="T5" fmla="*/ 309 h 590"/>
                <a:gd name="T6" fmla="*/ 221 w 590"/>
                <a:gd name="T7" fmla="*/ 295 h 590"/>
                <a:gd name="T8" fmla="*/ 192 w 590"/>
                <a:gd name="T9" fmla="*/ 472 h 590"/>
                <a:gd name="T10" fmla="*/ 339 w 590"/>
                <a:gd name="T11" fmla="*/ 354 h 590"/>
                <a:gd name="T12" fmla="*/ 295 w 590"/>
                <a:gd name="T13" fmla="*/ 339 h 590"/>
                <a:gd name="T14" fmla="*/ 236 w 590"/>
                <a:gd name="T15" fmla="*/ 398 h 590"/>
                <a:gd name="T16" fmla="*/ 324 w 590"/>
                <a:gd name="T17" fmla="*/ 295 h 590"/>
                <a:gd name="T18" fmla="*/ 324 w 590"/>
                <a:gd name="T19" fmla="*/ 295 h 590"/>
                <a:gd name="T20" fmla="*/ 295 w 590"/>
                <a:gd name="T21" fmla="*/ 265 h 590"/>
                <a:gd name="T22" fmla="*/ 265 w 590"/>
                <a:gd name="T23" fmla="*/ 295 h 590"/>
                <a:gd name="T24" fmla="*/ 295 w 590"/>
                <a:gd name="T25" fmla="*/ 324 h 590"/>
                <a:gd name="T26" fmla="*/ 324 w 590"/>
                <a:gd name="T27" fmla="*/ 295 h 590"/>
                <a:gd name="T28" fmla="*/ 295 w 590"/>
                <a:gd name="T29" fmla="*/ 0 h 590"/>
                <a:gd name="T30" fmla="*/ 295 w 590"/>
                <a:gd name="T31" fmla="*/ 0 h 590"/>
                <a:gd name="T32" fmla="*/ 0 w 590"/>
                <a:gd name="T33" fmla="*/ 295 h 590"/>
                <a:gd name="T34" fmla="*/ 295 w 590"/>
                <a:gd name="T35" fmla="*/ 589 h 590"/>
                <a:gd name="T36" fmla="*/ 589 w 590"/>
                <a:gd name="T37" fmla="*/ 295 h 590"/>
                <a:gd name="T38" fmla="*/ 295 w 590"/>
                <a:gd name="T39" fmla="*/ 0 h 590"/>
                <a:gd name="T40" fmla="*/ 295 w 590"/>
                <a:gd name="T41" fmla="*/ 545 h 590"/>
                <a:gd name="T42" fmla="*/ 295 w 590"/>
                <a:gd name="T43" fmla="*/ 545 h 590"/>
                <a:gd name="T44" fmla="*/ 45 w 590"/>
                <a:gd name="T45" fmla="*/ 295 h 590"/>
                <a:gd name="T46" fmla="*/ 295 w 590"/>
                <a:gd name="T47" fmla="*/ 30 h 590"/>
                <a:gd name="T48" fmla="*/ 560 w 590"/>
                <a:gd name="T49" fmla="*/ 295 h 590"/>
                <a:gd name="T50" fmla="*/ 295 w 590"/>
                <a:gd name="T51" fmla="*/ 545 h 590"/>
                <a:gd name="T52" fmla="*/ 280 w 590"/>
                <a:gd name="T53" fmla="*/ 265 h 590"/>
                <a:gd name="T54" fmla="*/ 280 w 590"/>
                <a:gd name="T55" fmla="*/ 265 h 590"/>
                <a:gd name="T56" fmla="*/ 354 w 590"/>
                <a:gd name="T57" fmla="*/ 192 h 590"/>
                <a:gd name="T58" fmla="*/ 324 w 590"/>
                <a:gd name="T59" fmla="*/ 295 h 590"/>
                <a:gd name="T60" fmla="*/ 369 w 590"/>
                <a:gd name="T61" fmla="*/ 309 h 590"/>
                <a:gd name="T62" fmla="*/ 383 w 590"/>
                <a:gd name="T63" fmla="*/ 133 h 590"/>
                <a:gd name="T64" fmla="*/ 251 w 590"/>
                <a:gd name="T65" fmla="*/ 236 h 590"/>
                <a:gd name="T66" fmla="*/ 280 w 590"/>
                <a:gd name="T67" fmla="*/ 26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0" h="590">
                  <a:moveTo>
                    <a:pt x="236" y="398"/>
                  </a:moveTo>
                  <a:lnTo>
                    <a:pt x="236" y="398"/>
                  </a:lnTo>
                  <a:cubicBezTo>
                    <a:pt x="251" y="309"/>
                    <a:pt x="251" y="309"/>
                    <a:pt x="251" y="309"/>
                  </a:cubicBezTo>
                  <a:cubicBezTo>
                    <a:pt x="221" y="295"/>
                    <a:pt x="221" y="295"/>
                    <a:pt x="221" y="295"/>
                  </a:cubicBezTo>
                  <a:cubicBezTo>
                    <a:pt x="192" y="472"/>
                    <a:pt x="192" y="472"/>
                    <a:pt x="192" y="472"/>
                  </a:cubicBezTo>
                  <a:cubicBezTo>
                    <a:pt x="339" y="354"/>
                    <a:pt x="339" y="354"/>
                    <a:pt x="339" y="354"/>
                  </a:cubicBezTo>
                  <a:cubicBezTo>
                    <a:pt x="295" y="339"/>
                    <a:pt x="295" y="339"/>
                    <a:pt x="295" y="339"/>
                  </a:cubicBezTo>
                  <a:lnTo>
                    <a:pt x="236" y="398"/>
                  </a:lnTo>
                  <a:close/>
                  <a:moveTo>
                    <a:pt x="324" y="295"/>
                  </a:moveTo>
                  <a:lnTo>
                    <a:pt x="324" y="295"/>
                  </a:lnTo>
                  <a:cubicBezTo>
                    <a:pt x="324" y="280"/>
                    <a:pt x="310" y="265"/>
                    <a:pt x="295" y="265"/>
                  </a:cubicBezTo>
                  <a:cubicBezTo>
                    <a:pt x="280" y="265"/>
                    <a:pt x="265" y="280"/>
                    <a:pt x="265" y="295"/>
                  </a:cubicBezTo>
                  <a:cubicBezTo>
                    <a:pt x="265" y="309"/>
                    <a:pt x="280" y="324"/>
                    <a:pt x="295" y="324"/>
                  </a:cubicBezTo>
                  <a:cubicBezTo>
                    <a:pt x="310" y="324"/>
                    <a:pt x="324" y="309"/>
                    <a:pt x="324" y="295"/>
                  </a:cubicBezTo>
                  <a:close/>
                  <a:moveTo>
                    <a:pt x="295" y="0"/>
                  </a:moveTo>
                  <a:lnTo>
                    <a:pt x="295" y="0"/>
                  </a:lnTo>
                  <a:cubicBezTo>
                    <a:pt x="133" y="0"/>
                    <a:pt x="0" y="133"/>
                    <a:pt x="0" y="295"/>
                  </a:cubicBezTo>
                  <a:cubicBezTo>
                    <a:pt x="0" y="457"/>
                    <a:pt x="133" y="589"/>
                    <a:pt x="295" y="589"/>
                  </a:cubicBezTo>
                  <a:cubicBezTo>
                    <a:pt x="457" y="589"/>
                    <a:pt x="589" y="457"/>
                    <a:pt x="589" y="295"/>
                  </a:cubicBezTo>
                  <a:cubicBezTo>
                    <a:pt x="589" y="133"/>
                    <a:pt x="457" y="0"/>
                    <a:pt x="295" y="0"/>
                  </a:cubicBezTo>
                  <a:close/>
                  <a:moveTo>
                    <a:pt x="295" y="545"/>
                  </a:moveTo>
                  <a:lnTo>
                    <a:pt x="295" y="545"/>
                  </a:lnTo>
                  <a:cubicBezTo>
                    <a:pt x="162" y="545"/>
                    <a:pt x="45" y="427"/>
                    <a:pt x="45" y="295"/>
                  </a:cubicBezTo>
                  <a:cubicBezTo>
                    <a:pt x="45" y="147"/>
                    <a:pt x="162" y="30"/>
                    <a:pt x="295" y="30"/>
                  </a:cubicBezTo>
                  <a:cubicBezTo>
                    <a:pt x="442" y="30"/>
                    <a:pt x="560" y="147"/>
                    <a:pt x="560" y="295"/>
                  </a:cubicBezTo>
                  <a:cubicBezTo>
                    <a:pt x="560" y="427"/>
                    <a:pt x="442" y="545"/>
                    <a:pt x="295" y="545"/>
                  </a:cubicBezTo>
                  <a:close/>
                  <a:moveTo>
                    <a:pt x="280" y="265"/>
                  </a:moveTo>
                  <a:lnTo>
                    <a:pt x="280" y="265"/>
                  </a:lnTo>
                  <a:cubicBezTo>
                    <a:pt x="354" y="192"/>
                    <a:pt x="354" y="192"/>
                    <a:pt x="354" y="192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69" y="309"/>
                    <a:pt x="369" y="309"/>
                    <a:pt x="369" y="309"/>
                  </a:cubicBezTo>
                  <a:cubicBezTo>
                    <a:pt x="383" y="133"/>
                    <a:pt x="383" y="133"/>
                    <a:pt x="383" y="133"/>
                  </a:cubicBezTo>
                  <a:cubicBezTo>
                    <a:pt x="251" y="236"/>
                    <a:pt x="251" y="236"/>
                    <a:pt x="251" y="236"/>
                  </a:cubicBezTo>
                  <a:lnTo>
                    <a:pt x="280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17" name="Freeform 188"/>
            <p:cNvSpPr>
              <a:spLocks noChangeArrowheads="1"/>
            </p:cNvSpPr>
            <p:nvPr/>
          </p:nvSpPr>
          <p:spPr bwMode="auto">
            <a:xfrm>
              <a:off x="2698269" y="5845404"/>
              <a:ext cx="684325" cy="702257"/>
            </a:xfrm>
            <a:custGeom>
              <a:avLst/>
              <a:gdLst>
                <a:gd name="T0" fmla="*/ 250 w 604"/>
                <a:gd name="T1" fmla="*/ 251 h 619"/>
                <a:gd name="T2" fmla="*/ 250 w 604"/>
                <a:gd name="T3" fmla="*/ 251 h 619"/>
                <a:gd name="T4" fmla="*/ 279 w 604"/>
                <a:gd name="T5" fmla="*/ 221 h 619"/>
                <a:gd name="T6" fmla="*/ 250 w 604"/>
                <a:gd name="T7" fmla="*/ 192 h 619"/>
                <a:gd name="T8" fmla="*/ 220 w 604"/>
                <a:gd name="T9" fmla="*/ 221 h 619"/>
                <a:gd name="T10" fmla="*/ 250 w 604"/>
                <a:gd name="T11" fmla="*/ 251 h 619"/>
                <a:gd name="T12" fmla="*/ 132 w 604"/>
                <a:gd name="T13" fmla="*/ 251 h 619"/>
                <a:gd name="T14" fmla="*/ 132 w 604"/>
                <a:gd name="T15" fmla="*/ 251 h 619"/>
                <a:gd name="T16" fmla="*/ 162 w 604"/>
                <a:gd name="T17" fmla="*/ 221 h 619"/>
                <a:gd name="T18" fmla="*/ 132 w 604"/>
                <a:gd name="T19" fmla="*/ 192 h 619"/>
                <a:gd name="T20" fmla="*/ 103 w 604"/>
                <a:gd name="T21" fmla="*/ 221 h 619"/>
                <a:gd name="T22" fmla="*/ 132 w 604"/>
                <a:gd name="T23" fmla="*/ 251 h 619"/>
                <a:gd name="T24" fmla="*/ 367 w 604"/>
                <a:gd name="T25" fmla="*/ 251 h 619"/>
                <a:gd name="T26" fmla="*/ 367 w 604"/>
                <a:gd name="T27" fmla="*/ 251 h 619"/>
                <a:gd name="T28" fmla="*/ 397 w 604"/>
                <a:gd name="T29" fmla="*/ 221 h 619"/>
                <a:gd name="T30" fmla="*/ 367 w 604"/>
                <a:gd name="T31" fmla="*/ 192 h 619"/>
                <a:gd name="T32" fmla="*/ 338 w 604"/>
                <a:gd name="T33" fmla="*/ 221 h 619"/>
                <a:gd name="T34" fmla="*/ 367 w 604"/>
                <a:gd name="T35" fmla="*/ 251 h 619"/>
                <a:gd name="T36" fmla="*/ 530 w 604"/>
                <a:gd name="T37" fmla="*/ 177 h 619"/>
                <a:gd name="T38" fmla="*/ 530 w 604"/>
                <a:gd name="T39" fmla="*/ 177 h 619"/>
                <a:gd name="T40" fmla="*/ 530 w 604"/>
                <a:gd name="T41" fmla="*/ 192 h 619"/>
                <a:gd name="T42" fmla="*/ 530 w 604"/>
                <a:gd name="T43" fmla="*/ 221 h 619"/>
                <a:gd name="T44" fmla="*/ 574 w 604"/>
                <a:gd name="T45" fmla="*/ 339 h 619"/>
                <a:gd name="T46" fmla="*/ 471 w 604"/>
                <a:gd name="T47" fmla="*/ 501 h 619"/>
                <a:gd name="T48" fmla="*/ 471 w 604"/>
                <a:gd name="T49" fmla="*/ 560 h 619"/>
                <a:gd name="T50" fmla="*/ 397 w 604"/>
                <a:gd name="T51" fmla="*/ 516 h 619"/>
                <a:gd name="T52" fmla="*/ 353 w 604"/>
                <a:gd name="T53" fmla="*/ 530 h 619"/>
                <a:gd name="T54" fmla="*/ 235 w 604"/>
                <a:gd name="T55" fmla="*/ 486 h 619"/>
                <a:gd name="T56" fmla="*/ 206 w 604"/>
                <a:gd name="T57" fmla="*/ 486 h 619"/>
                <a:gd name="T58" fmla="*/ 176 w 604"/>
                <a:gd name="T59" fmla="*/ 486 h 619"/>
                <a:gd name="T60" fmla="*/ 353 w 604"/>
                <a:gd name="T61" fmla="*/ 560 h 619"/>
                <a:gd name="T62" fmla="*/ 397 w 604"/>
                <a:gd name="T63" fmla="*/ 560 h 619"/>
                <a:gd name="T64" fmla="*/ 515 w 604"/>
                <a:gd name="T65" fmla="*/ 618 h 619"/>
                <a:gd name="T66" fmla="*/ 515 w 604"/>
                <a:gd name="T67" fmla="*/ 516 h 619"/>
                <a:gd name="T68" fmla="*/ 603 w 604"/>
                <a:gd name="T69" fmla="*/ 339 h 619"/>
                <a:gd name="T70" fmla="*/ 530 w 604"/>
                <a:gd name="T71" fmla="*/ 177 h 619"/>
                <a:gd name="T72" fmla="*/ 191 w 604"/>
                <a:gd name="T73" fmla="*/ 442 h 619"/>
                <a:gd name="T74" fmla="*/ 191 w 604"/>
                <a:gd name="T75" fmla="*/ 442 h 619"/>
                <a:gd name="T76" fmla="*/ 250 w 604"/>
                <a:gd name="T77" fmla="*/ 442 h 619"/>
                <a:gd name="T78" fmla="*/ 485 w 604"/>
                <a:gd name="T79" fmla="*/ 221 h 619"/>
                <a:gd name="T80" fmla="*/ 250 w 604"/>
                <a:gd name="T81" fmla="*/ 0 h 619"/>
                <a:gd name="T82" fmla="*/ 0 w 604"/>
                <a:gd name="T83" fmla="*/ 221 h 619"/>
                <a:gd name="T84" fmla="*/ 73 w 604"/>
                <a:gd name="T85" fmla="*/ 398 h 619"/>
                <a:gd name="T86" fmla="*/ 73 w 604"/>
                <a:gd name="T87" fmla="*/ 501 h 619"/>
                <a:gd name="T88" fmla="*/ 191 w 604"/>
                <a:gd name="T89" fmla="*/ 442 h 619"/>
                <a:gd name="T90" fmla="*/ 44 w 604"/>
                <a:gd name="T91" fmla="*/ 221 h 619"/>
                <a:gd name="T92" fmla="*/ 44 w 604"/>
                <a:gd name="T93" fmla="*/ 221 h 619"/>
                <a:gd name="T94" fmla="*/ 250 w 604"/>
                <a:gd name="T95" fmla="*/ 30 h 619"/>
                <a:gd name="T96" fmla="*/ 456 w 604"/>
                <a:gd name="T97" fmla="*/ 221 h 619"/>
                <a:gd name="T98" fmla="*/ 250 w 604"/>
                <a:gd name="T99" fmla="*/ 413 h 619"/>
                <a:gd name="T100" fmla="*/ 191 w 604"/>
                <a:gd name="T101" fmla="*/ 398 h 619"/>
                <a:gd name="T102" fmla="*/ 117 w 604"/>
                <a:gd name="T103" fmla="*/ 442 h 619"/>
                <a:gd name="T104" fmla="*/ 117 w 604"/>
                <a:gd name="T105" fmla="*/ 383 h 619"/>
                <a:gd name="T106" fmla="*/ 44 w 604"/>
                <a:gd name="T107" fmla="*/ 22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4" h="619">
                  <a:moveTo>
                    <a:pt x="250" y="251"/>
                  </a:moveTo>
                  <a:lnTo>
                    <a:pt x="250" y="251"/>
                  </a:lnTo>
                  <a:cubicBezTo>
                    <a:pt x="265" y="251"/>
                    <a:pt x="279" y="236"/>
                    <a:pt x="279" y="221"/>
                  </a:cubicBezTo>
                  <a:cubicBezTo>
                    <a:pt x="279" y="206"/>
                    <a:pt x="265" y="192"/>
                    <a:pt x="250" y="192"/>
                  </a:cubicBezTo>
                  <a:cubicBezTo>
                    <a:pt x="235" y="192"/>
                    <a:pt x="220" y="206"/>
                    <a:pt x="220" y="221"/>
                  </a:cubicBezTo>
                  <a:cubicBezTo>
                    <a:pt x="220" y="236"/>
                    <a:pt x="235" y="251"/>
                    <a:pt x="250" y="251"/>
                  </a:cubicBezTo>
                  <a:close/>
                  <a:moveTo>
                    <a:pt x="132" y="251"/>
                  </a:moveTo>
                  <a:lnTo>
                    <a:pt x="132" y="251"/>
                  </a:lnTo>
                  <a:cubicBezTo>
                    <a:pt x="147" y="251"/>
                    <a:pt x="162" y="236"/>
                    <a:pt x="162" y="221"/>
                  </a:cubicBezTo>
                  <a:cubicBezTo>
                    <a:pt x="162" y="206"/>
                    <a:pt x="147" y="192"/>
                    <a:pt x="132" y="192"/>
                  </a:cubicBezTo>
                  <a:cubicBezTo>
                    <a:pt x="117" y="192"/>
                    <a:pt x="103" y="206"/>
                    <a:pt x="103" y="221"/>
                  </a:cubicBezTo>
                  <a:cubicBezTo>
                    <a:pt x="103" y="236"/>
                    <a:pt x="117" y="251"/>
                    <a:pt x="132" y="251"/>
                  </a:cubicBezTo>
                  <a:close/>
                  <a:moveTo>
                    <a:pt x="367" y="251"/>
                  </a:moveTo>
                  <a:lnTo>
                    <a:pt x="367" y="251"/>
                  </a:lnTo>
                  <a:cubicBezTo>
                    <a:pt x="383" y="251"/>
                    <a:pt x="397" y="236"/>
                    <a:pt x="397" y="221"/>
                  </a:cubicBezTo>
                  <a:cubicBezTo>
                    <a:pt x="397" y="206"/>
                    <a:pt x="383" y="192"/>
                    <a:pt x="367" y="192"/>
                  </a:cubicBezTo>
                  <a:cubicBezTo>
                    <a:pt x="353" y="192"/>
                    <a:pt x="338" y="206"/>
                    <a:pt x="338" y="221"/>
                  </a:cubicBezTo>
                  <a:cubicBezTo>
                    <a:pt x="338" y="236"/>
                    <a:pt x="353" y="251"/>
                    <a:pt x="367" y="251"/>
                  </a:cubicBezTo>
                  <a:close/>
                  <a:moveTo>
                    <a:pt x="530" y="177"/>
                  </a:moveTo>
                  <a:lnTo>
                    <a:pt x="530" y="177"/>
                  </a:lnTo>
                  <a:lnTo>
                    <a:pt x="530" y="192"/>
                  </a:lnTo>
                  <a:cubicBezTo>
                    <a:pt x="530" y="206"/>
                    <a:pt x="530" y="221"/>
                    <a:pt x="530" y="221"/>
                  </a:cubicBezTo>
                  <a:cubicBezTo>
                    <a:pt x="559" y="265"/>
                    <a:pt x="574" y="295"/>
                    <a:pt x="574" y="339"/>
                  </a:cubicBezTo>
                  <a:cubicBezTo>
                    <a:pt x="574" y="398"/>
                    <a:pt x="530" y="457"/>
                    <a:pt x="471" y="501"/>
                  </a:cubicBezTo>
                  <a:cubicBezTo>
                    <a:pt x="471" y="560"/>
                    <a:pt x="471" y="560"/>
                    <a:pt x="471" y="560"/>
                  </a:cubicBezTo>
                  <a:cubicBezTo>
                    <a:pt x="397" y="516"/>
                    <a:pt x="397" y="516"/>
                    <a:pt x="397" y="516"/>
                  </a:cubicBezTo>
                  <a:cubicBezTo>
                    <a:pt x="383" y="530"/>
                    <a:pt x="367" y="530"/>
                    <a:pt x="353" y="530"/>
                  </a:cubicBezTo>
                  <a:cubicBezTo>
                    <a:pt x="309" y="530"/>
                    <a:pt x="279" y="516"/>
                    <a:pt x="235" y="486"/>
                  </a:cubicBezTo>
                  <a:cubicBezTo>
                    <a:pt x="220" y="486"/>
                    <a:pt x="220" y="486"/>
                    <a:pt x="206" y="486"/>
                  </a:cubicBezTo>
                  <a:cubicBezTo>
                    <a:pt x="191" y="486"/>
                    <a:pt x="191" y="486"/>
                    <a:pt x="176" y="486"/>
                  </a:cubicBezTo>
                  <a:cubicBezTo>
                    <a:pt x="235" y="530"/>
                    <a:pt x="279" y="560"/>
                    <a:pt x="353" y="560"/>
                  </a:cubicBezTo>
                  <a:cubicBezTo>
                    <a:pt x="367" y="560"/>
                    <a:pt x="383" y="560"/>
                    <a:pt x="397" y="560"/>
                  </a:cubicBezTo>
                  <a:cubicBezTo>
                    <a:pt x="515" y="618"/>
                    <a:pt x="515" y="618"/>
                    <a:pt x="515" y="618"/>
                  </a:cubicBezTo>
                  <a:cubicBezTo>
                    <a:pt x="515" y="516"/>
                    <a:pt x="515" y="516"/>
                    <a:pt x="515" y="516"/>
                  </a:cubicBezTo>
                  <a:cubicBezTo>
                    <a:pt x="574" y="471"/>
                    <a:pt x="603" y="413"/>
                    <a:pt x="603" y="339"/>
                  </a:cubicBezTo>
                  <a:cubicBezTo>
                    <a:pt x="603" y="280"/>
                    <a:pt x="574" y="221"/>
                    <a:pt x="530" y="177"/>
                  </a:cubicBezTo>
                  <a:close/>
                  <a:moveTo>
                    <a:pt x="191" y="442"/>
                  </a:moveTo>
                  <a:lnTo>
                    <a:pt x="191" y="442"/>
                  </a:lnTo>
                  <a:cubicBezTo>
                    <a:pt x="206" y="442"/>
                    <a:pt x="235" y="442"/>
                    <a:pt x="250" y="442"/>
                  </a:cubicBezTo>
                  <a:cubicBezTo>
                    <a:pt x="397" y="442"/>
                    <a:pt x="485" y="339"/>
                    <a:pt x="485" y="221"/>
                  </a:cubicBezTo>
                  <a:cubicBezTo>
                    <a:pt x="485" y="88"/>
                    <a:pt x="367" y="0"/>
                    <a:pt x="250" y="0"/>
                  </a:cubicBezTo>
                  <a:cubicBezTo>
                    <a:pt x="117" y="0"/>
                    <a:pt x="0" y="88"/>
                    <a:pt x="0" y="221"/>
                  </a:cubicBezTo>
                  <a:cubicBezTo>
                    <a:pt x="0" y="295"/>
                    <a:pt x="29" y="354"/>
                    <a:pt x="73" y="398"/>
                  </a:cubicBezTo>
                  <a:cubicBezTo>
                    <a:pt x="73" y="501"/>
                    <a:pt x="73" y="501"/>
                    <a:pt x="73" y="501"/>
                  </a:cubicBezTo>
                  <a:lnTo>
                    <a:pt x="191" y="442"/>
                  </a:lnTo>
                  <a:close/>
                  <a:moveTo>
                    <a:pt x="44" y="221"/>
                  </a:moveTo>
                  <a:lnTo>
                    <a:pt x="44" y="221"/>
                  </a:lnTo>
                  <a:cubicBezTo>
                    <a:pt x="44" y="118"/>
                    <a:pt x="132" y="30"/>
                    <a:pt x="250" y="30"/>
                  </a:cubicBezTo>
                  <a:cubicBezTo>
                    <a:pt x="353" y="30"/>
                    <a:pt x="456" y="118"/>
                    <a:pt x="456" y="221"/>
                  </a:cubicBezTo>
                  <a:cubicBezTo>
                    <a:pt x="456" y="324"/>
                    <a:pt x="367" y="413"/>
                    <a:pt x="250" y="413"/>
                  </a:cubicBezTo>
                  <a:cubicBezTo>
                    <a:pt x="235" y="413"/>
                    <a:pt x="206" y="413"/>
                    <a:pt x="191" y="398"/>
                  </a:cubicBezTo>
                  <a:cubicBezTo>
                    <a:pt x="117" y="442"/>
                    <a:pt x="117" y="442"/>
                    <a:pt x="117" y="442"/>
                  </a:cubicBezTo>
                  <a:cubicBezTo>
                    <a:pt x="117" y="383"/>
                    <a:pt x="117" y="383"/>
                    <a:pt x="117" y="383"/>
                  </a:cubicBezTo>
                  <a:cubicBezTo>
                    <a:pt x="73" y="339"/>
                    <a:pt x="44" y="280"/>
                    <a:pt x="44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18" name="Freeform 47"/>
            <p:cNvSpPr>
              <a:spLocks noChangeArrowheads="1"/>
            </p:cNvSpPr>
            <p:nvPr/>
          </p:nvSpPr>
          <p:spPr bwMode="auto">
            <a:xfrm>
              <a:off x="4221087" y="1024480"/>
              <a:ext cx="599471" cy="526677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4290" tIns="17145" rIns="34290" bIns="1714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+mn-lt"/>
                <a:ea typeface="+mn-ea"/>
              </a:endParaRPr>
            </a:p>
          </p:txBody>
        </p:sp>
        <p:grpSp>
          <p:nvGrpSpPr>
            <p:cNvPr id="19" name="Group 153"/>
            <p:cNvGrpSpPr/>
            <p:nvPr/>
          </p:nvGrpSpPr>
          <p:grpSpPr>
            <a:xfrm>
              <a:off x="6981576" y="2786817"/>
              <a:ext cx="633197" cy="627667"/>
              <a:chOff x="-6350" y="1208088"/>
              <a:chExt cx="363538" cy="360363"/>
            </a:xfrm>
            <a:solidFill>
              <a:srgbClr val="FFFFFF"/>
            </a:solidFill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-6350" y="1208088"/>
                <a:ext cx="363538" cy="360363"/>
              </a:xfrm>
              <a:custGeom>
                <a:avLst/>
                <a:gdLst/>
                <a:ahLst/>
                <a:cxnLst>
                  <a:cxn ang="0">
                    <a:pos x="121" y="41"/>
                  </a:cxn>
                  <a:cxn ang="0">
                    <a:pos x="83" y="2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70" y="6"/>
                  </a:cxn>
                  <a:cxn ang="0">
                    <a:pos x="61" y="21"/>
                  </a:cxn>
                  <a:cxn ang="0">
                    <a:pos x="39" y="36"/>
                  </a:cxn>
                  <a:cxn ang="0">
                    <a:pos x="14" y="53"/>
                  </a:cxn>
                  <a:cxn ang="0">
                    <a:pos x="1" y="75"/>
                  </a:cxn>
                  <a:cxn ang="0">
                    <a:pos x="3" y="82"/>
                  </a:cxn>
                  <a:cxn ang="0">
                    <a:pos x="42" y="121"/>
                  </a:cxn>
                  <a:cxn ang="0">
                    <a:pos x="49" y="123"/>
                  </a:cxn>
                  <a:cxn ang="0">
                    <a:pos x="52" y="121"/>
                  </a:cxn>
                  <a:cxn ang="0">
                    <a:pos x="54" y="117"/>
                  </a:cxn>
                  <a:cxn ang="0">
                    <a:pos x="63" y="103"/>
                  </a:cxn>
                  <a:cxn ang="0">
                    <a:pos x="85" y="87"/>
                  </a:cxn>
                  <a:cxn ang="0">
                    <a:pos x="110" y="70"/>
                  </a:cxn>
                  <a:cxn ang="0">
                    <a:pos x="123" y="48"/>
                  </a:cxn>
                  <a:cxn ang="0">
                    <a:pos x="121" y="41"/>
                  </a:cxn>
                  <a:cxn ang="0">
                    <a:pos x="47" y="115"/>
                  </a:cxn>
                  <a:cxn ang="0">
                    <a:pos x="9" y="77"/>
                  </a:cxn>
                  <a:cxn ang="0">
                    <a:pos x="78" y="8"/>
                  </a:cxn>
                  <a:cxn ang="0">
                    <a:pos x="116" y="46"/>
                  </a:cxn>
                  <a:cxn ang="0">
                    <a:pos x="47" y="115"/>
                  </a:cxn>
                  <a:cxn ang="0">
                    <a:pos x="47" y="115"/>
                  </a:cxn>
                  <a:cxn ang="0">
                    <a:pos x="47" y="115"/>
                  </a:cxn>
                </a:cxnLst>
                <a:rect l="0" t="0" r="r" b="b"/>
                <a:pathLst>
                  <a:path w="124" h="123">
                    <a:moveTo>
                      <a:pt x="121" y="41"/>
                    </a:moveTo>
                    <a:cubicBezTo>
                      <a:pt x="83" y="2"/>
                      <a:pt x="83" y="2"/>
                      <a:pt x="83" y="2"/>
                    </a:cubicBezTo>
                    <a:cubicBezTo>
                      <a:pt x="81" y="0"/>
                      <a:pt x="78" y="0"/>
                      <a:pt x="76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1" y="3"/>
                      <a:pt x="71" y="4"/>
                      <a:pt x="70" y="6"/>
                    </a:cubicBezTo>
                    <a:cubicBezTo>
                      <a:pt x="69" y="11"/>
                      <a:pt x="66" y="16"/>
                      <a:pt x="61" y="21"/>
                    </a:cubicBezTo>
                    <a:cubicBezTo>
                      <a:pt x="55" y="26"/>
                      <a:pt x="47" y="31"/>
                      <a:pt x="39" y="36"/>
                    </a:cubicBezTo>
                    <a:cubicBezTo>
                      <a:pt x="31" y="41"/>
                      <a:pt x="22" y="46"/>
                      <a:pt x="14" y="53"/>
                    </a:cubicBezTo>
                    <a:cubicBezTo>
                      <a:pt x="8" y="60"/>
                      <a:pt x="4" y="67"/>
                      <a:pt x="1" y="75"/>
                    </a:cubicBezTo>
                    <a:cubicBezTo>
                      <a:pt x="0" y="77"/>
                      <a:pt x="1" y="80"/>
                      <a:pt x="3" y="82"/>
                    </a:cubicBezTo>
                    <a:cubicBezTo>
                      <a:pt x="42" y="121"/>
                      <a:pt x="42" y="121"/>
                      <a:pt x="42" y="121"/>
                    </a:cubicBezTo>
                    <a:cubicBezTo>
                      <a:pt x="43" y="123"/>
                      <a:pt x="46" y="123"/>
                      <a:pt x="49" y="123"/>
                    </a:cubicBezTo>
                    <a:cubicBezTo>
                      <a:pt x="50" y="122"/>
                      <a:pt x="51" y="122"/>
                      <a:pt x="52" y="121"/>
                    </a:cubicBezTo>
                    <a:cubicBezTo>
                      <a:pt x="53" y="120"/>
                      <a:pt x="54" y="119"/>
                      <a:pt x="54" y="117"/>
                    </a:cubicBezTo>
                    <a:cubicBezTo>
                      <a:pt x="56" y="112"/>
                      <a:pt x="59" y="107"/>
                      <a:pt x="63" y="103"/>
                    </a:cubicBezTo>
                    <a:cubicBezTo>
                      <a:pt x="69" y="97"/>
                      <a:pt x="77" y="92"/>
                      <a:pt x="85" y="87"/>
                    </a:cubicBezTo>
                    <a:cubicBezTo>
                      <a:pt x="94" y="82"/>
                      <a:pt x="103" y="77"/>
                      <a:pt x="110" y="70"/>
                    </a:cubicBezTo>
                    <a:cubicBezTo>
                      <a:pt x="117" y="63"/>
                      <a:pt x="121" y="57"/>
                      <a:pt x="123" y="48"/>
                    </a:cubicBezTo>
                    <a:cubicBezTo>
                      <a:pt x="124" y="46"/>
                      <a:pt x="123" y="43"/>
                      <a:pt x="121" y="41"/>
                    </a:cubicBezTo>
                    <a:close/>
                    <a:moveTo>
                      <a:pt x="47" y="115"/>
                    </a:moveTo>
                    <a:cubicBezTo>
                      <a:pt x="34" y="103"/>
                      <a:pt x="21" y="90"/>
                      <a:pt x="9" y="77"/>
                    </a:cubicBezTo>
                    <a:cubicBezTo>
                      <a:pt x="20" y="42"/>
                      <a:pt x="67" y="43"/>
                      <a:pt x="78" y="8"/>
                    </a:cubicBezTo>
                    <a:cubicBezTo>
                      <a:pt x="90" y="21"/>
                      <a:pt x="103" y="33"/>
                      <a:pt x="116" y="46"/>
                    </a:cubicBezTo>
                    <a:cubicBezTo>
                      <a:pt x="105" y="81"/>
                      <a:pt x="58" y="80"/>
                      <a:pt x="47" y="115"/>
                    </a:cubicBezTo>
                    <a:close/>
                    <a:moveTo>
                      <a:pt x="47" y="115"/>
                    </a:moveTo>
                    <a:cubicBezTo>
                      <a:pt x="47" y="115"/>
                      <a:pt x="47" y="115"/>
                      <a:pt x="47" y="1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latin typeface="+mn-lt"/>
                  <a:ea typeface="+mn-ea"/>
                </a:endParaRPr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auto">
              <a:xfrm>
                <a:off x="125413" y="1336676"/>
                <a:ext cx="100013" cy="100013"/>
              </a:xfrm>
              <a:custGeom>
                <a:avLst/>
                <a:gdLst/>
                <a:ahLst/>
                <a:cxnLst>
                  <a:cxn ang="0">
                    <a:pos x="27" y="11"/>
                  </a:cxn>
                  <a:cxn ang="0">
                    <a:pos x="20" y="12"/>
                  </a:cxn>
                  <a:cxn ang="0">
                    <a:pos x="9" y="6"/>
                  </a:cxn>
                  <a:cxn ang="0">
                    <a:pos x="15" y="5"/>
                  </a:cxn>
                  <a:cxn ang="0">
                    <a:pos x="19" y="5"/>
                  </a:cxn>
                  <a:cxn ang="0">
                    <a:pos x="19" y="1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1" y="13"/>
                  </a:cxn>
                  <a:cxn ang="0">
                    <a:pos x="3" y="20"/>
                  </a:cxn>
                  <a:cxn ang="0">
                    <a:pos x="18" y="20"/>
                  </a:cxn>
                  <a:cxn ang="0">
                    <a:pos x="22" y="29"/>
                  </a:cxn>
                  <a:cxn ang="0">
                    <a:pos x="18" y="28"/>
                  </a:cxn>
                  <a:cxn ang="0">
                    <a:pos x="15" y="26"/>
                  </a:cxn>
                  <a:cxn ang="0">
                    <a:pos x="13" y="29"/>
                  </a:cxn>
                  <a:cxn ang="0">
                    <a:pos x="16" y="33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2" y="32"/>
                  </a:cxn>
                  <a:cxn ang="0">
                    <a:pos x="32" y="30"/>
                  </a:cxn>
                  <a:cxn ang="0">
                    <a:pos x="32" y="24"/>
                  </a:cxn>
                  <a:cxn ang="0">
                    <a:pos x="33" y="16"/>
                  </a:cxn>
                  <a:cxn ang="0">
                    <a:pos x="10" y="16"/>
                  </a:cxn>
                  <a:cxn ang="0">
                    <a:pos x="6" y="14"/>
                  </a:cxn>
                  <a:cxn ang="0">
                    <a:pos x="6" y="10"/>
                  </a:cxn>
                  <a:cxn ang="0">
                    <a:pos x="13" y="15"/>
                  </a:cxn>
                  <a:cxn ang="0">
                    <a:pos x="28" y="24"/>
                  </a:cxn>
                  <a:cxn ang="0">
                    <a:pos x="20" y="18"/>
                  </a:cxn>
                  <a:cxn ang="0">
                    <a:pos x="24" y="17"/>
                  </a:cxn>
                  <a:cxn ang="0">
                    <a:pos x="27" y="18"/>
                  </a:cxn>
                  <a:cxn ang="0">
                    <a:pos x="28" y="22"/>
                  </a:cxn>
                  <a:cxn ang="0">
                    <a:pos x="28" y="24"/>
                  </a:cxn>
                </a:cxnLst>
                <a:rect l="0" t="0" r="r" b="b"/>
                <a:pathLst>
                  <a:path w="34" h="34">
                    <a:moveTo>
                      <a:pt x="31" y="13"/>
                    </a:moveTo>
                    <a:cubicBezTo>
                      <a:pt x="30" y="12"/>
                      <a:pt x="28" y="12"/>
                      <a:pt x="27" y="11"/>
                    </a:cubicBezTo>
                    <a:cubicBezTo>
                      <a:pt x="26" y="11"/>
                      <a:pt x="25" y="11"/>
                      <a:pt x="23" y="11"/>
                    </a:cubicBezTo>
                    <a:cubicBezTo>
                      <a:pt x="22" y="11"/>
                      <a:pt x="21" y="11"/>
                      <a:pt x="20" y="12"/>
                    </a:cubicBezTo>
                    <a:cubicBezTo>
                      <a:pt x="18" y="12"/>
                      <a:pt x="17" y="13"/>
                      <a:pt x="16" y="13"/>
                    </a:cubicBezTo>
                    <a:cubicBezTo>
                      <a:pt x="14" y="11"/>
                      <a:pt x="12" y="9"/>
                      <a:pt x="9" y="6"/>
                    </a:cubicBezTo>
                    <a:cubicBezTo>
                      <a:pt x="10" y="6"/>
                      <a:pt x="11" y="5"/>
                      <a:pt x="12" y="5"/>
                    </a:cubicBezTo>
                    <a:cubicBezTo>
                      <a:pt x="13" y="5"/>
                      <a:pt x="14" y="5"/>
                      <a:pt x="15" y="5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8" y="6"/>
                      <a:pt x="18" y="6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0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1" y="11"/>
                      <a:pt x="1" y="12"/>
                      <a:pt x="1" y="13"/>
                    </a:cubicBezTo>
                    <a:cubicBezTo>
                      <a:pt x="0" y="15"/>
                      <a:pt x="1" y="16"/>
                      <a:pt x="1" y="17"/>
                    </a:cubicBezTo>
                    <a:cubicBezTo>
                      <a:pt x="1" y="18"/>
                      <a:pt x="2" y="19"/>
                      <a:pt x="3" y="20"/>
                    </a:cubicBezTo>
                    <a:cubicBezTo>
                      <a:pt x="5" y="21"/>
                      <a:pt x="7" y="22"/>
                      <a:pt x="10" y="22"/>
                    </a:cubicBezTo>
                    <a:cubicBezTo>
                      <a:pt x="12" y="22"/>
                      <a:pt x="15" y="21"/>
                      <a:pt x="18" y="20"/>
                    </a:cubicBezTo>
                    <a:cubicBezTo>
                      <a:pt x="20" y="22"/>
                      <a:pt x="22" y="25"/>
                      <a:pt x="24" y="27"/>
                    </a:cubicBezTo>
                    <a:cubicBezTo>
                      <a:pt x="24" y="28"/>
                      <a:pt x="23" y="28"/>
                      <a:pt x="22" y="29"/>
                    </a:cubicBezTo>
                    <a:cubicBezTo>
                      <a:pt x="21" y="29"/>
                      <a:pt x="21" y="29"/>
                      <a:pt x="20" y="29"/>
                    </a:cubicBezTo>
                    <a:cubicBezTo>
                      <a:pt x="19" y="28"/>
                      <a:pt x="19" y="28"/>
                      <a:pt x="18" y="28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6" y="27"/>
                      <a:pt x="16" y="26"/>
                      <a:pt x="15" y="26"/>
                    </a:cubicBezTo>
                    <a:cubicBezTo>
                      <a:pt x="15" y="26"/>
                      <a:pt x="14" y="27"/>
                      <a:pt x="14" y="27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4" y="31"/>
                    </a:cubicBezTo>
                    <a:cubicBezTo>
                      <a:pt x="14" y="32"/>
                      <a:pt x="15" y="33"/>
                      <a:pt x="16" y="33"/>
                    </a:cubicBezTo>
                    <a:cubicBezTo>
                      <a:pt x="17" y="34"/>
                      <a:pt x="18" y="34"/>
                      <a:pt x="20" y="34"/>
                    </a:cubicBezTo>
                    <a:cubicBezTo>
                      <a:pt x="21" y="34"/>
                      <a:pt x="22" y="34"/>
                      <a:pt x="24" y="33"/>
                    </a:cubicBezTo>
                    <a:cubicBezTo>
                      <a:pt x="25" y="33"/>
                      <a:pt x="26" y="32"/>
                      <a:pt x="28" y="31"/>
                    </a:cubicBezTo>
                    <a:cubicBezTo>
                      <a:pt x="28" y="31"/>
                      <a:pt x="29" y="32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2" y="32"/>
                      <a:pt x="32" y="31"/>
                      <a:pt x="32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1" y="30"/>
                      <a:pt x="30" y="29"/>
                      <a:pt x="30" y="28"/>
                    </a:cubicBezTo>
                    <a:cubicBezTo>
                      <a:pt x="31" y="27"/>
                      <a:pt x="32" y="26"/>
                      <a:pt x="32" y="24"/>
                    </a:cubicBezTo>
                    <a:cubicBezTo>
                      <a:pt x="33" y="23"/>
                      <a:pt x="34" y="21"/>
                      <a:pt x="34" y="20"/>
                    </a:cubicBezTo>
                    <a:cubicBezTo>
                      <a:pt x="34" y="19"/>
                      <a:pt x="34" y="17"/>
                      <a:pt x="33" y="16"/>
                    </a:cubicBezTo>
                    <a:cubicBezTo>
                      <a:pt x="33" y="15"/>
                      <a:pt x="32" y="14"/>
                      <a:pt x="31" y="13"/>
                    </a:cubicBezTo>
                    <a:close/>
                    <a:moveTo>
                      <a:pt x="10" y="16"/>
                    </a:moveTo>
                    <a:cubicBezTo>
                      <a:pt x="8" y="16"/>
                      <a:pt x="7" y="16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2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7" y="10"/>
                      <a:pt x="7" y="9"/>
                      <a:pt x="8" y="8"/>
                    </a:cubicBezTo>
                    <a:cubicBezTo>
                      <a:pt x="9" y="10"/>
                      <a:pt x="11" y="12"/>
                      <a:pt x="13" y="15"/>
                    </a:cubicBezTo>
                    <a:cubicBezTo>
                      <a:pt x="12" y="15"/>
                      <a:pt x="11" y="16"/>
                      <a:pt x="10" y="16"/>
                    </a:cubicBezTo>
                    <a:close/>
                    <a:moveTo>
                      <a:pt x="28" y="24"/>
                    </a:moveTo>
                    <a:cubicBezTo>
                      <a:pt x="27" y="24"/>
                      <a:pt x="27" y="25"/>
                      <a:pt x="26" y="25"/>
                    </a:cubicBezTo>
                    <a:cubicBezTo>
                      <a:pt x="24" y="23"/>
                      <a:pt x="22" y="21"/>
                      <a:pt x="20" y="18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20"/>
                    </a:cubicBezTo>
                    <a:cubicBezTo>
                      <a:pt x="28" y="20"/>
                      <a:pt x="28" y="21"/>
                      <a:pt x="28" y="22"/>
                    </a:cubicBezTo>
                    <a:cubicBezTo>
                      <a:pt x="28" y="22"/>
                      <a:pt x="28" y="23"/>
                      <a:pt x="28" y="24"/>
                    </a:cubicBezTo>
                    <a:close/>
                    <a:moveTo>
                      <a:pt x="28" y="24"/>
                    </a:moveTo>
                    <a:cubicBezTo>
                      <a:pt x="28" y="24"/>
                      <a:pt x="28" y="24"/>
                      <a:pt x="28" y="2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latin typeface="+mn-lt"/>
                  <a:ea typeface="+mn-ea"/>
                </a:endParaRPr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auto">
              <a:xfrm>
                <a:off x="117475" y="1457326"/>
                <a:ext cx="55563" cy="5556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8" y="6"/>
                  </a:cxn>
                  <a:cxn ang="0">
                    <a:pos x="3" y="13"/>
                  </a:cxn>
                  <a:cxn ang="0">
                    <a:pos x="0" y="16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4" y="18"/>
                  </a:cxn>
                  <a:cxn ang="0">
                    <a:pos x="6" y="15"/>
                  </a:cxn>
                  <a:cxn ang="0">
                    <a:pos x="11" y="9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19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3" y="2"/>
                      <a:pt x="11" y="4"/>
                      <a:pt x="8" y="6"/>
                    </a:cubicBezTo>
                    <a:cubicBezTo>
                      <a:pt x="6" y="8"/>
                      <a:pt x="4" y="10"/>
                      <a:pt x="3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3" y="19"/>
                      <a:pt x="3" y="18"/>
                      <a:pt x="4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3"/>
                      <a:pt x="9" y="11"/>
                      <a:pt x="11" y="9"/>
                    </a:cubicBezTo>
                    <a:cubicBezTo>
                      <a:pt x="13" y="7"/>
                      <a:pt x="15" y="5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2"/>
                      <a:pt x="19" y="1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latin typeface="+mn-lt"/>
                  <a:ea typeface="+mn-ea"/>
                </a:endParaRPr>
              </a:p>
            </p:txBody>
          </p:sp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180975" y="1263651"/>
                <a:ext cx="55563" cy="58738"/>
              </a:xfrm>
              <a:custGeom>
                <a:avLst/>
                <a:gdLst/>
                <a:ahLst/>
                <a:cxnLst>
                  <a:cxn ang="0">
                    <a:pos x="7" y="11"/>
                  </a:cxn>
                  <a:cxn ang="0">
                    <a:pos x="1" y="16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3" y="19"/>
                  </a:cxn>
                  <a:cxn ang="0">
                    <a:pos x="10" y="13"/>
                  </a:cxn>
                  <a:cxn ang="0">
                    <a:pos x="16" y="7"/>
                  </a:cxn>
                  <a:cxn ang="0">
                    <a:pos x="18" y="3"/>
                  </a:cxn>
                  <a:cxn ang="0">
                    <a:pos x="18" y="1"/>
                  </a:cxn>
                  <a:cxn ang="0">
                    <a:pos x="16" y="1"/>
                  </a:cxn>
                  <a:cxn ang="0">
                    <a:pos x="15" y="1"/>
                  </a:cxn>
                  <a:cxn ang="0">
                    <a:pos x="13" y="5"/>
                  </a:cxn>
                  <a:cxn ang="0">
                    <a:pos x="7" y="11"/>
                  </a:cxn>
                  <a:cxn ang="0">
                    <a:pos x="7" y="11"/>
                  </a:cxn>
                  <a:cxn ang="0">
                    <a:pos x="7" y="11"/>
                  </a:cxn>
                </a:cxnLst>
                <a:rect l="0" t="0" r="r" b="b"/>
                <a:pathLst>
                  <a:path w="19" h="20">
                    <a:moveTo>
                      <a:pt x="7" y="11"/>
                    </a:moveTo>
                    <a:cubicBezTo>
                      <a:pt x="5" y="13"/>
                      <a:pt x="3" y="15"/>
                      <a:pt x="1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1" y="20"/>
                      <a:pt x="2" y="20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6" y="18"/>
                      <a:pt x="8" y="16"/>
                      <a:pt x="10" y="13"/>
                    </a:cubicBezTo>
                    <a:cubicBezTo>
                      <a:pt x="12" y="11"/>
                      <a:pt x="14" y="9"/>
                      <a:pt x="16" y="7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1"/>
                      <a:pt x="18" y="1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9" y="9"/>
                      <a:pt x="7" y="11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1"/>
                      <a:pt x="7" y="1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latin typeface="+mn-lt"/>
                  <a:ea typeface="+mn-ea"/>
                </a:endParaRPr>
              </a:p>
            </p:txBody>
          </p:sp>
        </p:grpSp>
        <p:sp>
          <p:nvSpPr>
            <p:cNvPr id="20" name="Freeform 64"/>
            <p:cNvSpPr>
              <a:spLocks noChangeArrowheads="1"/>
            </p:cNvSpPr>
            <p:nvPr/>
          </p:nvSpPr>
          <p:spPr bwMode="auto">
            <a:xfrm>
              <a:off x="1706206" y="3102103"/>
              <a:ext cx="483641" cy="483641"/>
            </a:xfrm>
            <a:custGeom>
              <a:avLst/>
              <a:gdLst>
                <a:gd name="T0" fmla="*/ 572 w 580"/>
                <a:gd name="T1" fmla="*/ 92 h 581"/>
                <a:gd name="T2" fmla="*/ 572 w 580"/>
                <a:gd name="T3" fmla="*/ 92 h 581"/>
                <a:gd name="T4" fmla="*/ 509 w 580"/>
                <a:gd name="T5" fmla="*/ 149 h 581"/>
                <a:gd name="T6" fmla="*/ 431 w 580"/>
                <a:gd name="T7" fmla="*/ 71 h 581"/>
                <a:gd name="T8" fmla="*/ 488 w 580"/>
                <a:gd name="T9" fmla="*/ 7 h 581"/>
                <a:gd name="T10" fmla="*/ 530 w 580"/>
                <a:gd name="T11" fmla="*/ 7 h 581"/>
                <a:gd name="T12" fmla="*/ 572 w 580"/>
                <a:gd name="T13" fmla="*/ 50 h 581"/>
                <a:gd name="T14" fmla="*/ 572 w 580"/>
                <a:gd name="T15" fmla="*/ 92 h 581"/>
                <a:gd name="T16" fmla="*/ 148 w 580"/>
                <a:gd name="T17" fmla="*/ 347 h 581"/>
                <a:gd name="T18" fmla="*/ 148 w 580"/>
                <a:gd name="T19" fmla="*/ 347 h 581"/>
                <a:gd name="T20" fmla="*/ 233 w 580"/>
                <a:gd name="T21" fmla="*/ 424 h 581"/>
                <a:gd name="T22" fmla="*/ 127 w 580"/>
                <a:gd name="T23" fmla="*/ 453 h 581"/>
                <a:gd name="T24" fmla="*/ 148 w 580"/>
                <a:gd name="T25" fmla="*/ 347 h 581"/>
                <a:gd name="T26" fmla="*/ 488 w 580"/>
                <a:gd name="T27" fmla="*/ 170 h 581"/>
                <a:gd name="T28" fmla="*/ 488 w 580"/>
                <a:gd name="T29" fmla="*/ 170 h 581"/>
                <a:gd name="T30" fmla="*/ 254 w 580"/>
                <a:gd name="T31" fmla="*/ 410 h 581"/>
                <a:gd name="T32" fmla="*/ 169 w 580"/>
                <a:gd name="T33" fmla="*/ 325 h 581"/>
                <a:gd name="T34" fmla="*/ 410 w 580"/>
                <a:gd name="T35" fmla="*/ 92 h 581"/>
                <a:gd name="T36" fmla="*/ 488 w 580"/>
                <a:gd name="T37" fmla="*/ 170 h 581"/>
                <a:gd name="T38" fmla="*/ 56 w 580"/>
                <a:gd name="T39" fmla="*/ 85 h 581"/>
                <a:gd name="T40" fmla="*/ 56 w 580"/>
                <a:gd name="T41" fmla="*/ 85 h 581"/>
                <a:gd name="T42" fmla="*/ 56 w 580"/>
                <a:gd name="T43" fmla="*/ 523 h 581"/>
                <a:gd name="T44" fmla="*/ 495 w 580"/>
                <a:gd name="T45" fmla="*/ 523 h 581"/>
                <a:gd name="T46" fmla="*/ 495 w 580"/>
                <a:gd name="T47" fmla="*/ 205 h 581"/>
                <a:gd name="T48" fmla="*/ 551 w 580"/>
                <a:gd name="T49" fmla="*/ 149 h 581"/>
                <a:gd name="T50" fmla="*/ 551 w 580"/>
                <a:gd name="T51" fmla="*/ 552 h 581"/>
                <a:gd name="T52" fmla="*/ 523 w 580"/>
                <a:gd name="T53" fmla="*/ 580 h 581"/>
                <a:gd name="T54" fmla="*/ 28 w 580"/>
                <a:gd name="T55" fmla="*/ 580 h 581"/>
                <a:gd name="T56" fmla="*/ 0 w 580"/>
                <a:gd name="T57" fmla="*/ 552 h 581"/>
                <a:gd name="T58" fmla="*/ 0 w 580"/>
                <a:gd name="T59" fmla="*/ 57 h 581"/>
                <a:gd name="T60" fmla="*/ 28 w 580"/>
                <a:gd name="T61" fmla="*/ 28 h 581"/>
                <a:gd name="T62" fmla="*/ 431 w 580"/>
                <a:gd name="T63" fmla="*/ 28 h 581"/>
                <a:gd name="T64" fmla="*/ 375 w 580"/>
                <a:gd name="T65" fmla="*/ 85 h 581"/>
                <a:gd name="T66" fmla="*/ 56 w 580"/>
                <a:gd name="T67" fmla="*/ 8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0" h="581">
                  <a:moveTo>
                    <a:pt x="572" y="92"/>
                  </a:moveTo>
                  <a:lnTo>
                    <a:pt x="572" y="92"/>
                  </a:lnTo>
                  <a:cubicBezTo>
                    <a:pt x="509" y="149"/>
                    <a:pt x="509" y="149"/>
                    <a:pt x="509" y="149"/>
                  </a:cubicBezTo>
                  <a:cubicBezTo>
                    <a:pt x="431" y="71"/>
                    <a:pt x="431" y="71"/>
                    <a:pt x="431" y="71"/>
                  </a:cubicBezTo>
                  <a:cubicBezTo>
                    <a:pt x="488" y="7"/>
                    <a:pt x="488" y="7"/>
                    <a:pt x="488" y="7"/>
                  </a:cubicBezTo>
                  <a:cubicBezTo>
                    <a:pt x="502" y="0"/>
                    <a:pt x="516" y="0"/>
                    <a:pt x="530" y="7"/>
                  </a:cubicBezTo>
                  <a:cubicBezTo>
                    <a:pt x="572" y="50"/>
                    <a:pt x="572" y="50"/>
                    <a:pt x="572" y="50"/>
                  </a:cubicBezTo>
                  <a:cubicBezTo>
                    <a:pt x="579" y="64"/>
                    <a:pt x="579" y="78"/>
                    <a:pt x="572" y="92"/>
                  </a:cubicBezTo>
                  <a:close/>
                  <a:moveTo>
                    <a:pt x="148" y="347"/>
                  </a:moveTo>
                  <a:lnTo>
                    <a:pt x="148" y="347"/>
                  </a:lnTo>
                  <a:cubicBezTo>
                    <a:pt x="233" y="424"/>
                    <a:pt x="233" y="424"/>
                    <a:pt x="233" y="424"/>
                  </a:cubicBezTo>
                  <a:cubicBezTo>
                    <a:pt x="127" y="453"/>
                    <a:pt x="127" y="453"/>
                    <a:pt x="127" y="453"/>
                  </a:cubicBezTo>
                  <a:lnTo>
                    <a:pt x="148" y="347"/>
                  </a:lnTo>
                  <a:close/>
                  <a:moveTo>
                    <a:pt x="488" y="170"/>
                  </a:moveTo>
                  <a:lnTo>
                    <a:pt x="488" y="170"/>
                  </a:lnTo>
                  <a:cubicBezTo>
                    <a:pt x="254" y="410"/>
                    <a:pt x="254" y="410"/>
                    <a:pt x="254" y="410"/>
                  </a:cubicBezTo>
                  <a:cubicBezTo>
                    <a:pt x="169" y="325"/>
                    <a:pt x="169" y="325"/>
                    <a:pt x="169" y="325"/>
                  </a:cubicBezTo>
                  <a:cubicBezTo>
                    <a:pt x="410" y="92"/>
                    <a:pt x="410" y="92"/>
                    <a:pt x="410" y="92"/>
                  </a:cubicBezTo>
                  <a:lnTo>
                    <a:pt x="488" y="170"/>
                  </a:lnTo>
                  <a:close/>
                  <a:moveTo>
                    <a:pt x="56" y="85"/>
                  </a:moveTo>
                  <a:lnTo>
                    <a:pt x="56" y="85"/>
                  </a:lnTo>
                  <a:cubicBezTo>
                    <a:pt x="56" y="523"/>
                    <a:pt x="56" y="523"/>
                    <a:pt x="56" y="523"/>
                  </a:cubicBezTo>
                  <a:cubicBezTo>
                    <a:pt x="495" y="523"/>
                    <a:pt x="495" y="523"/>
                    <a:pt x="495" y="523"/>
                  </a:cubicBezTo>
                  <a:cubicBezTo>
                    <a:pt x="495" y="205"/>
                    <a:pt x="495" y="205"/>
                    <a:pt x="495" y="205"/>
                  </a:cubicBezTo>
                  <a:cubicBezTo>
                    <a:pt x="551" y="149"/>
                    <a:pt x="551" y="149"/>
                    <a:pt x="551" y="149"/>
                  </a:cubicBezTo>
                  <a:cubicBezTo>
                    <a:pt x="551" y="552"/>
                    <a:pt x="551" y="552"/>
                    <a:pt x="551" y="552"/>
                  </a:cubicBezTo>
                  <a:cubicBezTo>
                    <a:pt x="551" y="566"/>
                    <a:pt x="537" y="580"/>
                    <a:pt x="523" y="580"/>
                  </a:cubicBezTo>
                  <a:cubicBezTo>
                    <a:pt x="28" y="580"/>
                    <a:pt x="28" y="580"/>
                    <a:pt x="28" y="580"/>
                  </a:cubicBezTo>
                  <a:cubicBezTo>
                    <a:pt x="14" y="580"/>
                    <a:pt x="0" y="566"/>
                    <a:pt x="0" y="55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43"/>
                    <a:pt x="14" y="28"/>
                    <a:pt x="28" y="28"/>
                  </a:cubicBezTo>
                  <a:cubicBezTo>
                    <a:pt x="431" y="28"/>
                    <a:pt x="431" y="28"/>
                    <a:pt x="431" y="28"/>
                  </a:cubicBezTo>
                  <a:cubicBezTo>
                    <a:pt x="375" y="85"/>
                    <a:pt x="375" y="85"/>
                    <a:pt x="375" y="85"/>
                  </a:cubicBezTo>
                  <a:lnTo>
                    <a:pt x="56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+mn-lt"/>
                <a:ea typeface="+mn-ea"/>
              </a:endParaRPr>
            </a:p>
          </p:txBody>
        </p:sp>
        <p:sp>
          <p:nvSpPr>
            <p:cNvPr id="21" name="Rectangle 93"/>
            <p:cNvSpPr/>
            <p:nvPr/>
          </p:nvSpPr>
          <p:spPr>
            <a:xfrm>
              <a:off x="3913969" y="3269319"/>
              <a:ext cx="1526320" cy="818088"/>
            </a:xfrm>
            <a:prstGeom prst="rect">
              <a:avLst/>
            </a:prstGeom>
          </p:spPr>
          <p:txBody>
            <a:bodyPr wrap="square" lIns="164607" tIns="82304" rIns="164607" bIns="82304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rPr>
                <a:t>Blockchain</a:t>
              </a:r>
              <a:endPara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22" name="Rectangle 93"/>
            <p:cNvSpPr/>
            <p:nvPr/>
          </p:nvSpPr>
          <p:spPr>
            <a:xfrm>
              <a:off x="3846652" y="4266458"/>
              <a:ext cx="1660954" cy="535997"/>
            </a:xfrm>
            <a:prstGeom prst="rect">
              <a:avLst/>
            </a:prstGeom>
          </p:spPr>
          <p:txBody>
            <a:bodyPr wrap="square" lIns="164607" tIns="82304" rIns="164607" bIns="82304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rPr>
                <a:t>Technology</a:t>
              </a:r>
              <a:endPara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10121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212</TotalTime>
  <Words>722</Words>
  <Application>Microsoft Office PowerPoint</Application>
  <PresentationFormat>Widescreen</PresentationFormat>
  <Paragraphs>161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Candara</vt:lpstr>
      <vt:lpstr>Consolas</vt:lpstr>
      <vt:lpstr>Lato Bold</vt:lpstr>
      <vt:lpstr>Lato Light</vt:lpstr>
      <vt:lpstr>Lato Regular</vt:lpstr>
      <vt:lpstr>Open Sans Light</vt:lpstr>
      <vt:lpstr>Wingdings</vt:lpstr>
      <vt:lpstr>幼圆</vt:lpstr>
      <vt:lpstr>Tech Computer 16x9</vt:lpstr>
      <vt:lpstr>BLOCKCHAIN IN EHR</vt:lpstr>
      <vt:lpstr>Aim Of The Project</vt:lpstr>
      <vt:lpstr>About The Project</vt:lpstr>
      <vt:lpstr>About The Project</vt:lpstr>
      <vt:lpstr>Purpose of the Project</vt:lpstr>
      <vt:lpstr>Blockchain EHR vs Normal EHR</vt:lpstr>
      <vt:lpstr>About The Technology</vt:lpstr>
      <vt:lpstr>Blockchain Technology</vt:lpstr>
      <vt:lpstr>Five key forces of Blockchain technology</vt:lpstr>
      <vt:lpstr>How It Works</vt:lpstr>
      <vt:lpstr>Blockchain</vt:lpstr>
      <vt:lpstr>Three “Levels” of Blockchain</vt:lpstr>
      <vt:lpstr>Smart Contract</vt:lpstr>
      <vt:lpstr>Distributed Ledger Technology (DLT)</vt:lpstr>
      <vt:lpstr>Block Structure</vt:lpstr>
      <vt:lpstr>Major Tools</vt:lpstr>
      <vt:lpstr>Ethereum</vt:lpstr>
      <vt:lpstr>Solidity</vt:lpstr>
      <vt:lpstr>Diagrams</vt:lpstr>
      <vt:lpstr>Use Case Diagram</vt:lpstr>
      <vt:lpstr>State Diagram</vt:lpstr>
      <vt:lpstr>Activity Diagram</vt:lpstr>
      <vt:lpstr>Gantt Chart</vt:lpstr>
      <vt:lpstr>Sample Forms</vt:lpstr>
      <vt:lpstr>Home</vt:lpstr>
      <vt:lpstr>Login</vt:lpstr>
      <vt:lpstr>Adding</vt:lpstr>
      <vt:lpstr>Searching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IN EHR</dc:title>
  <dc:creator>Vishnu Sudhakaran</dc:creator>
  <cp:lastModifiedBy>Vishnu Sudhakaran</cp:lastModifiedBy>
  <cp:revision>13</cp:revision>
  <dcterms:created xsi:type="dcterms:W3CDTF">2018-01-22T09:33:41Z</dcterms:created>
  <dcterms:modified xsi:type="dcterms:W3CDTF">2018-01-22T13:05:41Z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