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Source Code Pro" panose="020B0509030403020204" pitchFamily="49"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6389"/>
  </p:normalViewPr>
  <p:slideViewPr>
    <p:cSldViewPr snapToGrid="0" snapToObjects="1">
      <p:cViewPr varScale="1">
        <p:scale>
          <a:sx n="105" d="100"/>
          <a:sy n="105" d="100"/>
        </p:scale>
        <p:origin x="13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hugsy/gef"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Domestic_canary#Miner's_canar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Hey there!</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I hope that these slides can be used for the basis for a whole lot of computer security learning, because UConn didn’t quite have one.</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This was presented / discussed in a two hour session about buffer overflow defenses. Prior to this week, we talked about Von Neumann architecture (Computer Architecture, 3666) and how things get placed onto the stack (a buffer that we treat as if it’s one continuous array). This is to show how some of the naive attacks done (overflowing a buffer we read into) were mitigated, and how it might evolve in the future.</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I copyrighted these slides for the sake of not wanting them used verbatim. I believe that there’s a lot of information still out there not covered, and it’s really important to smooth out a lot of the discussion that was said here.</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With that said, the rest of the slide notes should contain some conversation about what was talked about when, just to better explain what was put down.</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f54ed9d34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f54ed9d3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I brought up another interesting find from the same paper [1] that talked about MemGuard, an alternative to placing a random value on the stack.</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Here, the return address of the function is protected in some way by the CPU, and just before the function returns, it unprotects it. I don’t think I have a good explanation beyond that; I believe that the paper originally talked about using CPU traps for it? Basically, highlighted afterwards.</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f54ed9d34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f54ed9d3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This is just to demonstrate the overhead cost from </a:t>
            </a:r>
            <a:r>
              <a:rPr lang="en" sz="1400" dirty="0" err="1"/>
              <a:t>StackGuard</a:t>
            </a:r>
            <a:r>
              <a:rPr lang="en" sz="1400" dirty="0"/>
              <a:t> and </a:t>
            </a:r>
            <a:r>
              <a:rPr lang="en" sz="1400" dirty="0" err="1"/>
              <a:t>MemGuard</a:t>
            </a:r>
            <a:r>
              <a:rPr lang="en" sz="1400" dirty="0"/>
              <a:t> in an idealized scenario.</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The scenario is mentioned in the paper, but, it’s basically incrementing a number millions of times.</a:t>
            </a:r>
            <a:endParaRPr sz="1400" dirty="0"/>
          </a:p>
          <a:p>
            <a:pPr marL="0" lvl="0" indent="457200" algn="l" rtl="0">
              <a:spcBef>
                <a:spcPts val="0"/>
              </a:spcBef>
              <a:spcAft>
                <a:spcPts val="0"/>
              </a:spcAft>
              <a:buNone/>
            </a:pPr>
            <a:endParaRPr sz="1400" dirty="0"/>
          </a:p>
          <a:p>
            <a:pPr marL="0" lvl="0" indent="457200" algn="l" rtl="0">
              <a:spcBef>
                <a:spcPts val="0"/>
              </a:spcBef>
              <a:spcAft>
                <a:spcPts val="0"/>
              </a:spcAft>
              <a:buNone/>
            </a:pPr>
            <a:r>
              <a:rPr lang="en" sz="1400" dirty="0"/>
              <a:t>One uses direct manipulation of that variable in that function (so, there’s no overhead cost),</a:t>
            </a:r>
            <a:endParaRPr sz="1400" dirty="0"/>
          </a:p>
          <a:p>
            <a:pPr marL="0" lvl="0" indent="457200" algn="l" rtl="0">
              <a:spcBef>
                <a:spcPts val="0"/>
              </a:spcBef>
              <a:spcAft>
                <a:spcPts val="0"/>
              </a:spcAft>
              <a:buNone/>
            </a:pPr>
            <a:r>
              <a:rPr lang="en" sz="1400" dirty="0"/>
              <a:t>One uses a function that must manipulate a global variable, and the overhead from that.</a:t>
            </a:r>
            <a:endParaRPr sz="1400" dirty="0"/>
          </a:p>
          <a:p>
            <a:pPr marL="457200" lvl="0" indent="0" algn="l" rtl="0">
              <a:spcBef>
                <a:spcPts val="0"/>
              </a:spcBef>
              <a:spcAft>
                <a:spcPts val="0"/>
              </a:spcAft>
              <a:buNone/>
            </a:pPr>
            <a:r>
              <a:rPr lang="en" sz="1400" dirty="0"/>
              <a:t>One uses a pointer to the integer in question.</a:t>
            </a:r>
            <a:endParaRPr sz="1400" dirty="0"/>
          </a:p>
          <a:p>
            <a:pPr marL="457200" lvl="0" indent="0" algn="l" rtl="0">
              <a:spcBef>
                <a:spcPts val="0"/>
              </a:spcBef>
              <a:spcAft>
                <a:spcPts val="0"/>
              </a:spcAft>
              <a:buNone/>
            </a:pPr>
            <a:r>
              <a:rPr lang="en" sz="1400" dirty="0"/>
              <a:t>One uses a return type with a pass-by-value.</a:t>
            </a:r>
            <a:endParaRPr sz="1400" dirty="0"/>
          </a:p>
          <a:p>
            <a:pPr marL="457200" lvl="0" indent="0" algn="l" rtl="0">
              <a:spcBef>
                <a:spcPts val="0"/>
              </a:spcBef>
              <a:spcAft>
                <a:spcPts val="0"/>
              </a:spcAft>
              <a:buNone/>
            </a:pPr>
            <a:endParaRPr sz="1400" dirty="0"/>
          </a:p>
          <a:p>
            <a:pPr marL="0" lvl="0" indent="0" algn="l" rtl="0">
              <a:spcBef>
                <a:spcPts val="0"/>
              </a:spcBef>
              <a:spcAft>
                <a:spcPts val="0"/>
              </a:spcAft>
              <a:buNone/>
            </a:pPr>
            <a:r>
              <a:rPr lang="en" sz="1400" dirty="0"/>
              <a:t>We can see that the canary run time added a particular overhead, however, if done with </a:t>
            </a:r>
            <a:r>
              <a:rPr lang="en" sz="1400" dirty="0" err="1"/>
              <a:t>MemGuard</a:t>
            </a:r>
            <a:r>
              <a:rPr lang="en" sz="1400" dirty="0"/>
              <a:t> instead, we can see that the tradeoff is so slight in comparison. I believe that the </a:t>
            </a:r>
            <a:r>
              <a:rPr lang="en" sz="1400" dirty="0" err="1"/>
              <a:t>MemGuard</a:t>
            </a:r>
            <a:r>
              <a:rPr lang="en" sz="1400" dirty="0"/>
              <a:t> Register vs </a:t>
            </a:r>
            <a:r>
              <a:rPr lang="en" sz="1400" dirty="0" err="1"/>
              <a:t>MemGuard</a:t>
            </a:r>
            <a:r>
              <a:rPr lang="en" sz="1400" dirty="0"/>
              <a:t> VM depended on the implementation of protecting the return address, but the main point I stressed here was the relative lightweight approach. It was something that could be put in the compiler, and yet everyone could benefit. There are also other charts in the </a:t>
            </a:r>
            <a:r>
              <a:rPr lang="en" sz="1400" dirty="0" err="1"/>
              <a:t>StackGuard</a:t>
            </a:r>
            <a:r>
              <a:rPr lang="en" sz="1400" dirty="0"/>
              <a:t> paper to look at for more examples of tradeoffs of security vs performance. </a:t>
            </a:r>
            <a:endParaRPr sz="14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f54ed9d34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f54ed9d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This was also mentioned in the StackGuard paper [1] of other people doing similar works in trying to secure the stack.</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This went into a discussion about how the NX-bit had to be put onto CPUs first in order to better support this feature. Basically, some regions in the stack would be flagged as non-executable (so no </a:t>
            </a:r>
            <a:r>
              <a:rPr lang="en" sz="1400">
                <a:latin typeface="Source Code Pro"/>
                <a:ea typeface="Source Code Pro"/>
                <a:cs typeface="Source Code Pro"/>
                <a:sym typeface="Source Code Pro"/>
              </a:rPr>
              <a:t>+x</a:t>
            </a:r>
            <a:r>
              <a:rPr lang="en" sz="1400"/>
              <a:t> set) based off of the CPU telling if such a region was or was not.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f54ed9d34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f54ed9d3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Here, same thing as StackGuard; run </a:t>
            </a:r>
            <a:r>
              <a:rPr lang="en" sz="1400">
                <a:latin typeface="Source Code Pro"/>
                <a:ea typeface="Source Code Pro"/>
                <a:cs typeface="Source Code Pro"/>
                <a:sym typeface="Source Code Pro"/>
              </a:rPr>
              <a:t>checksec</a:t>
            </a:r>
            <a:r>
              <a:rPr lang="en" sz="1400"/>
              <a:t>, and then break on </a:t>
            </a:r>
            <a:r>
              <a:rPr lang="en" sz="1400">
                <a:latin typeface="Source Code Pro"/>
                <a:ea typeface="Source Code Pro"/>
                <a:cs typeface="Source Code Pro"/>
                <a:sym typeface="Source Code Pro"/>
              </a:rPr>
              <a:t>main()</a:t>
            </a:r>
            <a:r>
              <a:rPr lang="en" sz="1400"/>
              <a:t>.</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This time, instead of executing further, run </a:t>
            </a:r>
            <a:r>
              <a:rPr lang="en" sz="1400">
                <a:latin typeface="Source Code Pro"/>
                <a:ea typeface="Source Code Pro"/>
                <a:cs typeface="Source Code Pro"/>
                <a:sym typeface="Source Code Pro"/>
              </a:rPr>
              <a:t>vmmap</a:t>
            </a:r>
            <a:r>
              <a:rPr lang="en" sz="1400"/>
              <a:t>. Here, the permissions of the stack are now just read and write, not executable. So, if we were able to actually write malicious code onto the stack, we couldn’t just point the return address to it, for it would fail out. I don’t think I had an example of this, just because the buffer was too small + I didn’t want to pop a shell on the running droplet.</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This was compared to the non-secured binary, however, just to show the permissions difference.</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f54ed9d34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f54ed9d3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Here, we talked about ASLR, and what it meant. Since we were relying on buffer overflows using static locations in memory, we just shift things around and went with it.</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f54ed9d34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f54ed9d3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I believe GDB turned off ASLR on my machine, so the demonstration was kind of wonky.</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I think I turned off all the flags except debug symbols and x86 compilation, and just demonstrated how </a:t>
            </a:r>
            <a:r>
              <a:rPr lang="en" sz="1400">
                <a:latin typeface="Source Code Pro"/>
                <a:ea typeface="Source Code Pro"/>
                <a:cs typeface="Source Code Pro"/>
                <a:sym typeface="Source Code Pro"/>
              </a:rPr>
              <a:t>vmmap</a:t>
            </a:r>
            <a:r>
              <a:rPr lang="en" sz="1400"/>
              <a:t> start and end boundaries changed on each execution. </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Considering that GDB actually does turn off ASLR (just tested it), it’s kinda hard to show unless you tell GDB not to turn off ASLR.</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681318bc5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681318bc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At this point, it was around 70-80 minutes into class, so we took a break to talk about the differences between stack canaries, NX, and ASLR. We talked about:</a:t>
            </a:r>
            <a:endParaRPr sz="1400"/>
          </a:p>
          <a:p>
            <a:pPr marL="0" lvl="0" indent="0" algn="l" rtl="0">
              <a:spcBef>
                <a:spcPts val="0"/>
              </a:spcBef>
              <a:spcAft>
                <a:spcPts val="0"/>
              </a:spcAft>
              <a:buNone/>
            </a:pPr>
            <a:r>
              <a:rPr lang="en" sz="1400"/>
              <a:t>	</a:t>
            </a:r>
            <a:endParaRPr sz="1400"/>
          </a:p>
          <a:p>
            <a:pPr marL="0" lvl="0" indent="0" algn="l" rtl="0">
              <a:spcBef>
                <a:spcPts val="0"/>
              </a:spcBef>
              <a:spcAft>
                <a:spcPts val="0"/>
              </a:spcAft>
              <a:buNone/>
            </a:pPr>
            <a:r>
              <a:rPr lang="en" sz="1400"/>
              <a:t>	When they came about</a:t>
            </a:r>
            <a:endParaRPr sz="1400"/>
          </a:p>
          <a:p>
            <a:pPr marL="0" lvl="0" indent="0" algn="l" rtl="0">
              <a:spcBef>
                <a:spcPts val="0"/>
              </a:spcBef>
              <a:spcAft>
                <a:spcPts val="0"/>
              </a:spcAft>
              <a:buNone/>
            </a:pPr>
            <a:r>
              <a:rPr lang="en" sz="1400"/>
              <a:t>	What were they trying to address (breaking the stack, writing to the stack, jumping in the stack, respectively)</a:t>
            </a:r>
            <a:endParaRPr sz="1400"/>
          </a:p>
          <a:p>
            <a:pPr marL="0" lvl="0" indent="0" algn="l" rtl="0">
              <a:spcBef>
                <a:spcPts val="0"/>
              </a:spcBef>
              <a:spcAft>
                <a:spcPts val="0"/>
              </a:spcAft>
              <a:buNone/>
            </a:pPr>
            <a:r>
              <a:rPr lang="en" sz="1400"/>
              <a:t>	How were they implemented so everyone could benefit (at compile-time, needed hardware features, needed hardware features, respectively)</a:t>
            </a:r>
            <a:endParaRPr sz="1400"/>
          </a:p>
          <a:p>
            <a:pPr marL="0" lvl="0" indent="0" algn="l" rtl="0">
              <a:spcBef>
                <a:spcPts val="0"/>
              </a:spcBef>
              <a:spcAft>
                <a:spcPts val="0"/>
              </a:spcAft>
              <a:buNone/>
            </a:pPr>
            <a:r>
              <a:rPr lang="en" sz="1400"/>
              <a:t>	Did that actually fix anything? (Well, yes and no; we moved towards functions and explicit boundaries to try and mitigate these as well)</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And probably other things. However, the comparison is very important, because it emphasized that technology was developed in response to things breaking, and how it was approached.</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f54ed9d34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f54ed9d3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These were speedrun. Probably better to consult other sources for this if you really want to go in-depth, but it’s addressing the values seen in </a:t>
            </a:r>
            <a:r>
              <a:rPr lang="en" sz="1400">
                <a:latin typeface="Source Code Pro"/>
                <a:ea typeface="Source Code Pro"/>
                <a:cs typeface="Source Code Pro"/>
                <a:sym typeface="Source Code Pro"/>
              </a:rPr>
              <a:t>checksec</a:t>
            </a:r>
            <a:r>
              <a:rPr lang="en" sz="1400"/>
              <a:t> that weren’t covered elsewhere in the presentation.</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f54ed9d34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f54ed9d3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Same with this one.</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f54ed9d34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f54ed9d34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As well as this one. The tables were really hard to comprehend, but it was the end of the class, so not enough time dedicated to such. It’s possible to cover these, but there needs to be understanding about the Global Offset Table and the Procedure Linkage Table, which would probably be better explained with a return-to-libc demonstration.</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681318bc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681318bc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I used a </a:t>
            </a:r>
            <a:r>
              <a:rPr lang="en" sz="1400" dirty="0" err="1"/>
              <a:t>DigitalOcean</a:t>
            </a:r>
            <a:r>
              <a:rPr lang="en" sz="1400" dirty="0"/>
              <a:t> droplet with </a:t>
            </a:r>
            <a:r>
              <a:rPr lang="en" sz="1400" dirty="0" err="1"/>
              <a:t>gdb</a:t>
            </a:r>
            <a:r>
              <a:rPr lang="en" sz="1400" dirty="0"/>
              <a:t> + </a:t>
            </a:r>
            <a:r>
              <a:rPr lang="en" sz="1400" u="sng" dirty="0">
                <a:solidFill>
                  <a:schemeClr val="hlink"/>
                </a:solidFill>
                <a:hlinkClick r:id="rId3"/>
              </a:rPr>
              <a:t>GEF</a:t>
            </a:r>
            <a:r>
              <a:rPr lang="en" sz="1400" dirty="0"/>
              <a:t> [2] installed, because it gave me access to helpful commands to show certain aspects about the binaries.</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It’s not necessary, but it makes seeing things like the stack, values in the register, where we are in code, etc. a whole lot easier.</a:t>
            </a:r>
            <a:endParaRPr sz="14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681318bc5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681318bc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I know that was a lot, and probably more time could be spent explaining the concepts. I showed the effect of each one, but not how the mitigations affected the binary against malicious code. Hopefully, your example might include such!</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But anyhow, thanks for taking a look at my research. I really hope that it helps guide you in the right direction, and others can benefit from a few things I learned.</a:t>
            </a:r>
            <a:endParaRPr sz="14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f54ed9d3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f54ed9d3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As said before, we talked about buffer overflows the past week.</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The way I have it in my head is that a program initially sets up information about its state (arguments passed in, where we currently are, etc.) in the stack. Whenever we call another function or perform a computation, we modify the stack in some sort of way.</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Previously, our buffer overflows had no mitigations turned on, so we overwrote the return address of the stack frame so that we could jump to an unintended code path.</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f54ed9d3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f54ed9d3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We had talked two weeks prior of some possible mitigations to buffer overflows.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Some ideas were to not make the stack both writable and executable (only one or the other, but not both), or make the placement of things in memory slightly randomized. This makes it harder to just say, “hey, jump to this return address fixed in our binary at compile time, we’ll be okay!”</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I think we had some talk related to just not using the stack architecture as well, but can’t recall.</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f54ed9d34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f54ed9d3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Enter in Stack Canaries! This is from a paper called </a:t>
            </a:r>
            <a:r>
              <a:rPr lang="en" sz="1400" dirty="0" err="1"/>
              <a:t>StackGuard</a:t>
            </a:r>
            <a:r>
              <a:rPr lang="en" sz="1400" dirty="0"/>
              <a:t> [1] that talked about the very first implementation of stack canaries.</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On the left, the idea is that the buffer could be overflowed, overwrite the return address, and execute some attack code elsewhere in the stack. On the right, the mitigation comes from the canary word.</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In writing to the buffer, you cannot be selective of when you start or stop writing, you would continue writing past the buffer (in the direction of string growth). So, that means that in the case on the right, you would have to overwrite the canary word before you could get to the return address. The problem with that is that the canary word is checked versus some place in the program, to see whether or not the canary word is valid before returning. So, if it so happened to be clobbered from someplace, the program immediately stops execution, and faults.</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Note, we came upon this realization when prompted that the canaries are written in </a:t>
            </a:r>
            <a:r>
              <a:rPr lang="en" sz="1400" b="1" dirty="0"/>
              <a:t>at</a:t>
            </a:r>
            <a:r>
              <a:rPr lang="en" sz="1400" dirty="0"/>
              <a:t> compile-time. It’s hard to say where exactly they are stored, which might be an interesting thing to explore.</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Fun fact, they’re called canaries because of </a:t>
            </a:r>
            <a:r>
              <a:rPr lang="en" sz="1400" u="sng" dirty="0">
                <a:solidFill>
                  <a:schemeClr val="hlink"/>
                </a:solidFill>
                <a:hlinkClick r:id="rId3"/>
              </a:rPr>
              <a:t>Miner's canary</a:t>
            </a:r>
            <a:r>
              <a:rPr lang="en" sz="1400" dirty="0"/>
              <a:t>. I like the term “stack cookie” because of such.</a:t>
            </a:r>
            <a:endParaRPr sz="14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f54ed9d34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f54ed9d3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This was a demonstration of how the stack canaries were validated in </a:t>
            </a:r>
            <a:r>
              <a:rPr lang="en" sz="1400" dirty="0" err="1"/>
              <a:t>psuedo</a:t>
            </a:r>
            <a:r>
              <a:rPr lang="en" sz="1400" dirty="0"/>
              <a:t>-CPU language.</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At the start, there is a vector of these canaries. A particular one is chosen (from </a:t>
            </a:r>
            <a:r>
              <a:rPr lang="en" sz="1400" dirty="0">
                <a:latin typeface="Source Code Pro"/>
                <a:ea typeface="Source Code Pro"/>
                <a:cs typeface="Source Code Pro"/>
                <a:sym typeface="Source Code Pro"/>
              </a:rPr>
              <a:t>canary-index-constant</a:t>
            </a:r>
            <a:r>
              <a:rPr lang="en" sz="1400" dirty="0"/>
              <a:t>) and then pushed onto the stack by fetching that particular index from </a:t>
            </a:r>
            <a:r>
              <a:rPr lang="en" sz="1400" dirty="0">
                <a:latin typeface="Source Code Pro"/>
                <a:ea typeface="Source Code Pro"/>
                <a:cs typeface="Source Code Pro"/>
                <a:sym typeface="Source Code Pro"/>
              </a:rPr>
              <a:t>canary-vector</a:t>
            </a:r>
            <a:r>
              <a:rPr lang="en" sz="1400" dirty="0"/>
              <a:t>.</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The function then does it’s thing.</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Afterwards, the function gets that same stack canary back from the </a:t>
            </a:r>
            <a:r>
              <a:rPr lang="en" sz="1400" dirty="0">
                <a:latin typeface="Source Code Pro"/>
                <a:ea typeface="Source Code Pro"/>
                <a:cs typeface="Source Code Pro"/>
                <a:sym typeface="Source Code Pro"/>
              </a:rPr>
              <a:t>canary-vector</a:t>
            </a:r>
            <a:r>
              <a:rPr lang="en" sz="1400" dirty="0"/>
              <a:t>, XOR’s it with the top of the stack (which should be the stack canary), and then checks. If it’s not zero (thus the value on the stack is </a:t>
            </a:r>
            <a:r>
              <a:rPr lang="en" sz="1400" b="1" dirty="0"/>
              <a:t>not</a:t>
            </a:r>
            <a:r>
              <a:rPr lang="en" sz="1400" dirty="0"/>
              <a:t> the same as the one loaded from </a:t>
            </a:r>
            <a:r>
              <a:rPr lang="en" sz="1400" dirty="0">
                <a:latin typeface="Source Code Pro"/>
                <a:ea typeface="Source Code Pro"/>
                <a:cs typeface="Source Code Pro"/>
                <a:sym typeface="Source Code Pro"/>
              </a:rPr>
              <a:t>canary-vector</a:t>
            </a:r>
            <a:r>
              <a:rPr lang="en" sz="1400" dirty="0"/>
              <a:t>) then, bail out and handle the death. Otherwise, just return.</a:t>
            </a:r>
            <a:endParaRPr sz="14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f54ed9d34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f54ed9d3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Ideally, the demos are done live, so that students can follow along for fun. Breaking stuff together is cool, honestly.</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This is where I showed off </a:t>
            </a:r>
            <a:r>
              <a:rPr lang="en" sz="1400" dirty="0">
                <a:latin typeface="Source Code Pro"/>
                <a:ea typeface="Source Code Pro"/>
                <a:cs typeface="Source Code Pro"/>
                <a:sym typeface="Source Code Pro"/>
              </a:rPr>
              <a:t>test-canary</a:t>
            </a:r>
            <a:r>
              <a:rPr lang="en" sz="1400" dirty="0"/>
              <a:t>. This is a binary compiled specifically with a whole bunch of flags to turn everything off BUT stack canaries. It should be in the </a:t>
            </a:r>
            <a:r>
              <a:rPr lang="en" sz="1400" dirty="0" err="1"/>
              <a:t>Makefile</a:t>
            </a:r>
            <a:r>
              <a:rPr lang="en" sz="1400" dirty="0"/>
              <a:t> provided, but if not, the flags used for a </a:t>
            </a:r>
            <a:r>
              <a:rPr lang="en" sz="1400" b="1" dirty="0"/>
              <a:t>non-secure binary were</a:t>
            </a:r>
            <a:r>
              <a:rPr lang="en" sz="1400" dirty="0"/>
              <a:t>:</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latin typeface="Source Code Pro"/>
                <a:ea typeface="Source Code Pro"/>
                <a:cs typeface="Source Code Pro"/>
                <a:sym typeface="Source Code Pro"/>
              </a:rPr>
              <a:t>-g -m32 -</a:t>
            </a:r>
            <a:r>
              <a:rPr lang="en" sz="1400" dirty="0" err="1">
                <a:latin typeface="Source Code Pro"/>
                <a:ea typeface="Source Code Pro"/>
                <a:cs typeface="Source Code Pro"/>
                <a:sym typeface="Source Code Pro"/>
              </a:rPr>
              <a:t>mpreferred</a:t>
            </a:r>
            <a:r>
              <a:rPr lang="en" sz="1400" dirty="0">
                <a:latin typeface="Source Code Pro"/>
                <a:ea typeface="Source Code Pro"/>
                <a:cs typeface="Source Code Pro"/>
                <a:sym typeface="Source Code Pro"/>
              </a:rPr>
              <a:t>-stack-boundary=2 -</a:t>
            </a:r>
            <a:r>
              <a:rPr lang="en" sz="1400" dirty="0" err="1">
                <a:latin typeface="Source Code Pro"/>
                <a:ea typeface="Source Code Pro"/>
                <a:cs typeface="Source Code Pro"/>
                <a:sym typeface="Source Code Pro"/>
              </a:rPr>
              <a:t>fno</a:t>
            </a:r>
            <a:r>
              <a:rPr lang="en" sz="1400" dirty="0">
                <a:latin typeface="Source Code Pro"/>
                <a:ea typeface="Source Code Pro"/>
                <a:cs typeface="Source Code Pro"/>
                <a:sym typeface="Source Code Pro"/>
              </a:rPr>
              <a:t>-stack-protector -z </a:t>
            </a:r>
            <a:r>
              <a:rPr lang="en" sz="1400" dirty="0" err="1">
                <a:latin typeface="Source Code Pro"/>
                <a:ea typeface="Source Code Pro"/>
                <a:cs typeface="Source Code Pro"/>
                <a:sym typeface="Source Code Pro"/>
              </a:rPr>
              <a:t>execstack</a:t>
            </a:r>
            <a:r>
              <a:rPr lang="en" sz="1400" dirty="0">
                <a:latin typeface="Source Code Pro"/>
                <a:ea typeface="Source Code Pro"/>
                <a:cs typeface="Source Code Pro"/>
                <a:sym typeface="Source Code Pro"/>
              </a:rPr>
              <a:t> -D_FORTIFY_SOURCE=0 -no-pie -z </a:t>
            </a:r>
            <a:r>
              <a:rPr lang="en" sz="1400" dirty="0" err="1">
                <a:latin typeface="Source Code Pro"/>
                <a:ea typeface="Source Code Pro"/>
                <a:cs typeface="Source Code Pro"/>
                <a:sym typeface="Source Code Pro"/>
              </a:rPr>
              <a:t>norelro</a:t>
            </a:r>
            <a:endParaRPr sz="1400" dirty="0">
              <a:latin typeface="Source Code Pro"/>
              <a:ea typeface="Source Code Pro"/>
              <a:cs typeface="Source Code Pro"/>
              <a:sym typeface="Source Code Pro"/>
            </a:endParaRPr>
          </a:p>
          <a:p>
            <a:pPr marL="0" lvl="0" indent="0" algn="l" rtl="0">
              <a:spcBef>
                <a:spcPts val="0"/>
              </a:spcBef>
              <a:spcAft>
                <a:spcPts val="0"/>
              </a:spcAft>
              <a:buNone/>
            </a:pPr>
            <a:endParaRPr sz="1400" dirty="0">
              <a:latin typeface="Source Code Pro"/>
              <a:ea typeface="Source Code Pro"/>
              <a:cs typeface="Source Code Pro"/>
              <a:sym typeface="Source Code Pro"/>
            </a:endParaRPr>
          </a:p>
          <a:p>
            <a:pPr marL="0" lvl="0" indent="0" algn="l" rtl="0">
              <a:spcBef>
                <a:spcPts val="0"/>
              </a:spcBef>
              <a:spcAft>
                <a:spcPts val="0"/>
              </a:spcAft>
              <a:buNone/>
            </a:pPr>
            <a:r>
              <a:rPr lang="en" sz="1400" dirty="0">
                <a:latin typeface="Source Code Pro"/>
                <a:ea typeface="Source Code Pro"/>
                <a:cs typeface="Source Code Pro"/>
                <a:sym typeface="Source Code Pro"/>
              </a:rPr>
              <a:t>-g:</a:t>
            </a:r>
            <a:r>
              <a:rPr lang="en" sz="1400" dirty="0"/>
              <a:t> Keeps debug symbols on for the binary, to show where you are in the code.</a:t>
            </a:r>
            <a:endParaRPr sz="1400" dirty="0">
              <a:latin typeface="Source Code Pro"/>
              <a:ea typeface="Source Code Pro"/>
              <a:cs typeface="Source Code Pro"/>
              <a:sym typeface="Source Code Pro"/>
            </a:endParaRPr>
          </a:p>
          <a:p>
            <a:pPr marL="0" lvl="0" indent="0" algn="l" rtl="0">
              <a:spcBef>
                <a:spcPts val="0"/>
              </a:spcBef>
              <a:spcAft>
                <a:spcPts val="0"/>
              </a:spcAft>
              <a:buNone/>
            </a:pPr>
            <a:r>
              <a:rPr lang="en" sz="1400" dirty="0">
                <a:latin typeface="Source Code Pro"/>
                <a:ea typeface="Source Code Pro"/>
                <a:cs typeface="Source Code Pro"/>
                <a:sym typeface="Source Code Pro"/>
              </a:rPr>
              <a:t>-m32:</a:t>
            </a:r>
            <a:r>
              <a:rPr lang="en" sz="1400" dirty="0"/>
              <a:t> Compiles it with x86 in mind, to keep down the size of the memory addresses, and just less conventional overhead.</a:t>
            </a:r>
            <a:endParaRPr sz="1400" dirty="0">
              <a:latin typeface="Source Code Pro"/>
              <a:ea typeface="Source Code Pro"/>
              <a:cs typeface="Source Code Pro"/>
              <a:sym typeface="Source Code Pro"/>
            </a:endParaRPr>
          </a:p>
          <a:p>
            <a:pPr marL="0" lvl="0" indent="0" algn="l" rtl="0">
              <a:spcBef>
                <a:spcPts val="0"/>
              </a:spcBef>
              <a:spcAft>
                <a:spcPts val="0"/>
              </a:spcAft>
              <a:buNone/>
            </a:pPr>
            <a:r>
              <a:rPr lang="en" sz="1400" dirty="0">
                <a:latin typeface="Source Code Pro"/>
                <a:ea typeface="Source Code Pro"/>
                <a:cs typeface="Source Code Pro"/>
                <a:sym typeface="Source Code Pro"/>
              </a:rPr>
              <a:t>-</a:t>
            </a:r>
            <a:r>
              <a:rPr lang="en" sz="1400" dirty="0" err="1">
                <a:latin typeface="Source Code Pro"/>
                <a:ea typeface="Source Code Pro"/>
                <a:cs typeface="Source Code Pro"/>
                <a:sym typeface="Source Code Pro"/>
              </a:rPr>
              <a:t>mpreferred</a:t>
            </a:r>
            <a:r>
              <a:rPr lang="en" sz="1400" dirty="0">
                <a:latin typeface="Source Code Pro"/>
                <a:ea typeface="Source Code Pro"/>
                <a:cs typeface="Source Code Pro"/>
                <a:sym typeface="Source Code Pro"/>
              </a:rPr>
              <a:t>-stack-boundary=2:</a:t>
            </a:r>
            <a:r>
              <a:rPr lang="en" sz="1400" dirty="0"/>
              <a:t> I can’t fully recall what this does. I believe it was to make sure how the stack was aligned in memory read nicely, because there were points where values didn’t make sense because of how big things were. Don’t think it’s completely necessary.</a:t>
            </a:r>
            <a:endParaRPr sz="1400" dirty="0"/>
          </a:p>
          <a:p>
            <a:pPr marL="0" lvl="0" indent="0" algn="l" rtl="0">
              <a:spcBef>
                <a:spcPts val="0"/>
              </a:spcBef>
              <a:spcAft>
                <a:spcPts val="0"/>
              </a:spcAft>
              <a:buNone/>
            </a:pPr>
            <a:r>
              <a:rPr lang="en" sz="1400" dirty="0">
                <a:latin typeface="Source Code Pro"/>
                <a:ea typeface="Source Code Pro"/>
                <a:cs typeface="Source Code Pro"/>
                <a:sym typeface="Source Code Pro"/>
              </a:rPr>
              <a:t>-</a:t>
            </a:r>
            <a:r>
              <a:rPr lang="en" sz="1400" dirty="0" err="1">
                <a:latin typeface="Source Code Pro"/>
                <a:ea typeface="Source Code Pro"/>
                <a:cs typeface="Source Code Pro"/>
                <a:sym typeface="Source Code Pro"/>
              </a:rPr>
              <a:t>fno</a:t>
            </a:r>
            <a:r>
              <a:rPr lang="en" sz="1400" dirty="0">
                <a:latin typeface="Source Code Pro"/>
                <a:ea typeface="Source Code Pro"/>
                <a:cs typeface="Source Code Pro"/>
                <a:sym typeface="Source Code Pro"/>
              </a:rPr>
              <a:t>-stack-protector:</a:t>
            </a:r>
            <a:r>
              <a:rPr lang="en" sz="1400" dirty="0"/>
              <a:t> Stack canaries, the things we like.</a:t>
            </a:r>
            <a:endParaRPr sz="1400" dirty="0"/>
          </a:p>
          <a:p>
            <a:pPr marL="0" lvl="0" indent="0" algn="l" rtl="0">
              <a:spcBef>
                <a:spcPts val="0"/>
              </a:spcBef>
              <a:spcAft>
                <a:spcPts val="0"/>
              </a:spcAft>
              <a:buNone/>
            </a:pPr>
            <a:r>
              <a:rPr lang="en" sz="1400" dirty="0">
                <a:latin typeface="Source Code Pro"/>
                <a:ea typeface="Source Code Pro"/>
                <a:cs typeface="Source Code Pro"/>
                <a:sym typeface="Source Code Pro"/>
              </a:rPr>
              <a:t>-z </a:t>
            </a:r>
            <a:r>
              <a:rPr lang="en" sz="1400" dirty="0" err="1">
                <a:latin typeface="Source Code Pro"/>
                <a:ea typeface="Source Code Pro"/>
                <a:cs typeface="Source Code Pro"/>
                <a:sym typeface="Source Code Pro"/>
              </a:rPr>
              <a:t>execstack</a:t>
            </a:r>
            <a:r>
              <a:rPr lang="en" sz="1400" dirty="0">
                <a:latin typeface="Source Code Pro"/>
                <a:ea typeface="Source Code Pro"/>
                <a:cs typeface="Source Code Pro"/>
                <a:sym typeface="Source Code Pro"/>
              </a:rPr>
              <a:t>:</a:t>
            </a:r>
            <a:r>
              <a:rPr lang="en" sz="1400" dirty="0"/>
              <a:t> Allows us to execute things in the stack; i.e., we have the stack </a:t>
            </a:r>
            <a:r>
              <a:rPr lang="en" sz="1400" dirty="0">
                <a:latin typeface="Source Code Pro"/>
                <a:ea typeface="Source Code Pro"/>
                <a:cs typeface="Source Code Pro"/>
                <a:sym typeface="Source Code Pro"/>
              </a:rPr>
              <a:t>+</a:t>
            </a:r>
            <a:r>
              <a:rPr lang="en" sz="1400" dirty="0" err="1">
                <a:latin typeface="Source Code Pro"/>
                <a:ea typeface="Source Code Pro"/>
                <a:cs typeface="Source Code Pro"/>
                <a:sym typeface="Source Code Pro"/>
              </a:rPr>
              <a:t>rwx</a:t>
            </a:r>
            <a:r>
              <a:rPr lang="en" sz="1400" dirty="0"/>
              <a:t>.</a:t>
            </a:r>
            <a:endParaRPr sz="1400" dirty="0"/>
          </a:p>
          <a:p>
            <a:pPr marL="0" lvl="0" indent="0" algn="l" rtl="0">
              <a:spcBef>
                <a:spcPts val="0"/>
              </a:spcBef>
              <a:spcAft>
                <a:spcPts val="0"/>
              </a:spcAft>
              <a:buNone/>
            </a:pPr>
            <a:r>
              <a:rPr lang="en" sz="1400" dirty="0">
                <a:latin typeface="Source Code Pro"/>
                <a:ea typeface="Source Code Pro"/>
                <a:cs typeface="Source Code Pro"/>
                <a:sym typeface="Source Code Pro"/>
              </a:rPr>
              <a:t>-D_FORTIFY_SOURCE=0:</a:t>
            </a:r>
            <a:r>
              <a:rPr lang="en" sz="1400" dirty="0"/>
              <a:t> One of the later slides. Basically, check the bounds of certain C functions, and only allow for a maximum size if it can infer that it will only be passed a certain size. We turn that off.</a:t>
            </a:r>
            <a:endParaRPr sz="1400" dirty="0"/>
          </a:p>
          <a:p>
            <a:pPr marL="0" lvl="0" indent="0" algn="l" rtl="0">
              <a:spcBef>
                <a:spcPts val="0"/>
              </a:spcBef>
              <a:spcAft>
                <a:spcPts val="0"/>
              </a:spcAft>
              <a:buNone/>
            </a:pPr>
            <a:r>
              <a:rPr lang="en" sz="1400" dirty="0">
                <a:latin typeface="Source Code Pro"/>
                <a:ea typeface="Source Code Pro"/>
                <a:cs typeface="Source Code Pro"/>
                <a:sym typeface="Source Code Pro"/>
              </a:rPr>
              <a:t>-no-pie:</a:t>
            </a:r>
            <a:r>
              <a:rPr lang="en" sz="1400" dirty="0"/>
              <a:t> One of the later slides. Basically, keep the layout of how the program goes into memory static, instead of changing every time the program is executed.</a:t>
            </a:r>
            <a:endParaRPr sz="1400" dirty="0"/>
          </a:p>
          <a:p>
            <a:pPr marL="0" lvl="0" indent="0" algn="l" rtl="0">
              <a:spcBef>
                <a:spcPts val="0"/>
              </a:spcBef>
              <a:spcAft>
                <a:spcPts val="0"/>
              </a:spcAft>
              <a:buNone/>
            </a:pPr>
            <a:r>
              <a:rPr lang="en" sz="1400" dirty="0">
                <a:latin typeface="Source Code Pro"/>
                <a:ea typeface="Source Code Pro"/>
                <a:cs typeface="Source Code Pro"/>
                <a:sym typeface="Source Code Pro"/>
              </a:rPr>
              <a:t>-z </a:t>
            </a:r>
            <a:r>
              <a:rPr lang="en" sz="1400" dirty="0" err="1">
                <a:latin typeface="Source Code Pro"/>
                <a:ea typeface="Source Code Pro"/>
                <a:cs typeface="Source Code Pro"/>
                <a:sym typeface="Source Code Pro"/>
              </a:rPr>
              <a:t>norelro</a:t>
            </a:r>
            <a:r>
              <a:rPr lang="en" sz="1400" dirty="0">
                <a:latin typeface="Source Code Pro"/>
                <a:ea typeface="Source Code Pro"/>
                <a:cs typeface="Source Code Pro"/>
                <a:sym typeface="Source Code Pro"/>
              </a:rPr>
              <a:t>:</a:t>
            </a:r>
            <a:r>
              <a:rPr lang="en" sz="1400" dirty="0"/>
              <a:t> One of the later slides. Certain lookup tables are made to be read only, or something of the likes.</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Now, we wanted to demonstrate the </a:t>
            </a:r>
            <a:r>
              <a:rPr lang="en" sz="1400" b="1" dirty="0"/>
              <a:t>presence</a:t>
            </a:r>
            <a:r>
              <a:rPr lang="en" sz="1400" dirty="0"/>
              <a:t> of canaries, so basically, turn on stack protectors: </a:t>
            </a:r>
            <a:r>
              <a:rPr lang="en" sz="1400" dirty="0">
                <a:latin typeface="Source Code Pro"/>
                <a:ea typeface="Source Code Pro"/>
                <a:cs typeface="Source Code Pro"/>
                <a:sym typeface="Source Code Pro"/>
              </a:rPr>
              <a:t>-</a:t>
            </a:r>
            <a:r>
              <a:rPr lang="en" sz="1400" dirty="0" err="1">
                <a:latin typeface="Source Code Pro"/>
                <a:ea typeface="Source Code Pro"/>
                <a:cs typeface="Source Code Pro"/>
                <a:sym typeface="Source Code Pro"/>
              </a:rPr>
              <a:t>fstack</a:t>
            </a:r>
            <a:r>
              <a:rPr lang="en" sz="1400" dirty="0">
                <a:latin typeface="Source Code Pro"/>
                <a:ea typeface="Source Code Pro"/>
                <a:cs typeface="Source Code Pro"/>
                <a:sym typeface="Source Code Pro"/>
              </a:rPr>
              <a:t>-protector</a:t>
            </a:r>
            <a:r>
              <a:rPr lang="en" sz="1400" dirty="0"/>
              <a:t> instead. </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First, we launch the two programs (</a:t>
            </a:r>
            <a:r>
              <a:rPr lang="en" sz="1400" dirty="0">
                <a:latin typeface="Source Code Pro"/>
                <a:ea typeface="Source Code Pro"/>
                <a:cs typeface="Source Code Pro"/>
                <a:sym typeface="Source Code Pro"/>
              </a:rPr>
              <a:t>test</a:t>
            </a:r>
            <a:r>
              <a:rPr lang="en" sz="1400" dirty="0"/>
              <a:t> and </a:t>
            </a:r>
            <a:r>
              <a:rPr lang="en" sz="1400" dirty="0">
                <a:latin typeface="Source Code Pro"/>
                <a:ea typeface="Source Code Pro"/>
                <a:cs typeface="Source Code Pro"/>
                <a:sym typeface="Source Code Pro"/>
              </a:rPr>
              <a:t>test-canary</a:t>
            </a:r>
            <a:r>
              <a:rPr lang="en" sz="1400" dirty="0"/>
              <a:t>) to show how both operated on normal input, and invalid input. </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Then, we launch </a:t>
            </a:r>
            <a:r>
              <a:rPr lang="en" sz="1400" dirty="0" err="1"/>
              <a:t>gdb</a:t>
            </a:r>
            <a:r>
              <a:rPr lang="en" sz="1400" dirty="0"/>
              <a:t>, and then use a command provided by GEF (</a:t>
            </a:r>
            <a:r>
              <a:rPr lang="en" sz="1400" dirty="0" err="1">
                <a:latin typeface="Source Code Pro"/>
                <a:ea typeface="Source Code Pro"/>
                <a:cs typeface="Source Code Pro"/>
                <a:sym typeface="Source Code Pro"/>
              </a:rPr>
              <a:t>checksec</a:t>
            </a:r>
            <a:r>
              <a:rPr lang="en" sz="1400" dirty="0"/>
              <a:t>) to show the protections of that binary.</a:t>
            </a:r>
            <a:endParaRPr sz="14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681318bc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681318bc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After breaking on main, I went through the code with </a:t>
            </a:r>
            <a:r>
              <a:rPr lang="en" sz="1400">
                <a:latin typeface="Source Code Pro"/>
                <a:ea typeface="Source Code Pro"/>
                <a:cs typeface="Source Code Pro"/>
                <a:sym typeface="Source Code Pro"/>
              </a:rPr>
              <a:t>n</a:t>
            </a:r>
            <a:r>
              <a:rPr lang="en" sz="1400"/>
              <a:t> to go through the source (as seen), without stepping into functions. Just before the code finishes, however, I highlight the call to </a:t>
            </a:r>
            <a:r>
              <a:rPr lang="en" sz="1400">
                <a:latin typeface="Source Code Pro"/>
                <a:ea typeface="Source Code Pro"/>
                <a:cs typeface="Source Code Pro"/>
                <a:sym typeface="Source Code Pro"/>
              </a:rPr>
              <a:t>&lt;__stack_chk_fail_local&gt;</a:t>
            </a:r>
            <a:r>
              <a:rPr lang="en" sz="1400"/>
              <a:t>, showing that now we have a way to see if the stack canary is valid or not.</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This is with a valid input, to show the normal control flow of it not failing.</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681318bc5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681318bc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I did the exact same test, except running it with a huge input (a lot of As), and then seeing where the code path went. Now, it would to </a:t>
            </a:r>
            <a:r>
              <a:rPr lang="en" sz="1400">
                <a:latin typeface="Source Code Pro"/>
                <a:ea typeface="Source Code Pro"/>
                <a:cs typeface="Source Code Pro"/>
                <a:sym typeface="Source Code Pro"/>
              </a:rPr>
              <a:t>__stack_chk_fail_local()</a:t>
            </a:r>
            <a:r>
              <a:rPr lang="en" sz="1400"/>
              <a:t>, and how it looks like we’re going to fail out of this program.</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I didn’t really emphasize what the code was actually doing, more emphasizing that it’s in line with what the paper had done. It would be nice to see the stack cookie be placed in the stack, but at least we get the comparison at the end.</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usenix.org/legacy/publications/library/proceedings/sec98/full_papers/cowan/cowan.pdf"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youtu.be/9-uNC4-RbQM?t=382" TargetMode="External"/><Relationship Id="rId5" Type="http://schemas.openxmlformats.org/officeDocument/2006/relationships/hyperlink" Target="https://pax.grsecurity.net/docs/aslr.txt" TargetMode="External"/><Relationship Id="rId4" Type="http://schemas.openxmlformats.org/officeDocument/2006/relationships/hyperlink" Target="https://github.com/hugsy/ge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Buffer Overflow Defenses</a:t>
            </a:r>
            <a:endParaRPr/>
          </a:p>
        </p:txBody>
      </p:sp>
      <p:sp>
        <p:nvSpPr>
          <p:cNvPr id="55" name="Google Shape;55;p13"/>
          <p:cNvSpPr txBox="1">
            <a:spLocks noGrp="1"/>
          </p:cNvSpPr>
          <p:nvPr>
            <p:ph type="subTitle" idx="1"/>
          </p:nvPr>
        </p:nvSpPr>
        <p:spPr>
          <a:xfrm>
            <a:off x="311700" y="2834125"/>
            <a:ext cx="8520600" cy="125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Week 3</a:t>
            </a:r>
            <a:endParaRPr/>
          </a:p>
          <a:p>
            <a:pPr marL="0" lvl="0" indent="0" algn="ctr" rtl="0">
              <a:spcBef>
                <a:spcPts val="0"/>
              </a:spcBef>
              <a:spcAft>
                <a:spcPts val="0"/>
              </a:spcAft>
              <a:buNone/>
            </a:pPr>
            <a:r>
              <a:rPr lang="en"/>
              <a:t>© Mark Cabanero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MemGuard (of the same paper)</a:t>
            </a:r>
            <a:endParaRPr sz="3600"/>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Also mentions protecting the return address when a function is called, unprotecting the return address when it returns</a:t>
            </a:r>
            <a:endParaRPr sz="2400"/>
          </a:p>
          <a:p>
            <a:pPr marL="0" lvl="0" indent="0" algn="l" rtl="0">
              <a:spcBef>
                <a:spcPts val="1600"/>
              </a:spcBef>
              <a:spcAft>
                <a:spcPts val="0"/>
              </a:spcAft>
              <a:buNone/>
            </a:pPr>
            <a:endParaRPr sz="2400"/>
          </a:p>
          <a:p>
            <a:pPr marL="0" lvl="0" indent="0" algn="l" rtl="0">
              <a:spcBef>
                <a:spcPts val="1600"/>
              </a:spcBef>
              <a:spcAft>
                <a:spcPts val="1600"/>
              </a:spcAft>
              <a:buNone/>
            </a:pPr>
            <a:r>
              <a:rPr lang="en" sz="2400"/>
              <a:t>That’s costly, probably not best to do that in user memory</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The Cost</a:t>
            </a:r>
            <a:endParaRPr sz="3600"/>
          </a:p>
        </p:txBody>
      </p:sp>
      <p:pic>
        <p:nvPicPr>
          <p:cNvPr id="115" name="Google Shape;115;p23"/>
          <p:cNvPicPr preferRelativeResize="0"/>
          <p:nvPr/>
        </p:nvPicPr>
        <p:blipFill>
          <a:blip r:embed="rId3">
            <a:alphaModFix/>
          </a:blip>
          <a:stretch>
            <a:fillRect/>
          </a:stretch>
        </p:blipFill>
        <p:spPr>
          <a:xfrm>
            <a:off x="2128838" y="1170125"/>
            <a:ext cx="4886325" cy="1590675"/>
          </a:xfrm>
          <a:prstGeom prst="rect">
            <a:avLst/>
          </a:prstGeom>
          <a:noFill/>
          <a:ln>
            <a:noFill/>
          </a:ln>
        </p:spPr>
      </p:pic>
      <p:pic>
        <p:nvPicPr>
          <p:cNvPr id="116" name="Google Shape;116;p23"/>
          <p:cNvPicPr preferRelativeResize="0"/>
          <p:nvPr/>
        </p:nvPicPr>
        <p:blipFill>
          <a:blip r:embed="rId4">
            <a:alphaModFix/>
          </a:blip>
          <a:stretch>
            <a:fillRect/>
          </a:stretch>
        </p:blipFill>
        <p:spPr>
          <a:xfrm>
            <a:off x="609613" y="2913200"/>
            <a:ext cx="7924800" cy="167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Non-Executable Stack</a:t>
            </a:r>
            <a:endParaRPr sz="3600"/>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t>We’re afraid of writing code into the stack that we execute, so why don’t we just stop that?</a:t>
            </a:r>
            <a:endParaRPr sz="2400"/>
          </a:p>
        </p:txBody>
      </p:sp>
      <p:pic>
        <p:nvPicPr>
          <p:cNvPr id="123" name="Google Shape;123;p24"/>
          <p:cNvPicPr preferRelativeResize="0"/>
          <p:nvPr/>
        </p:nvPicPr>
        <p:blipFill>
          <a:blip r:embed="rId3">
            <a:alphaModFix/>
          </a:blip>
          <a:stretch>
            <a:fillRect/>
          </a:stretch>
        </p:blipFill>
        <p:spPr>
          <a:xfrm>
            <a:off x="2452675" y="2065988"/>
            <a:ext cx="4238625" cy="2924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Non-Executable Stack Demo</a:t>
            </a:r>
            <a:endParaRPr sz="3600"/>
          </a:p>
        </p:txBody>
      </p:sp>
      <p:pic>
        <p:nvPicPr>
          <p:cNvPr id="129" name="Google Shape;129;p25"/>
          <p:cNvPicPr preferRelativeResize="0"/>
          <p:nvPr/>
        </p:nvPicPr>
        <p:blipFill>
          <a:blip r:embed="rId3">
            <a:alphaModFix/>
          </a:blip>
          <a:stretch>
            <a:fillRect/>
          </a:stretch>
        </p:blipFill>
        <p:spPr>
          <a:xfrm>
            <a:off x="152400" y="1170125"/>
            <a:ext cx="8839202" cy="3779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ASLR (Address Space Layout Randomization)</a:t>
            </a:r>
            <a:endParaRPr sz="3000"/>
          </a:p>
        </p:txBody>
      </p:sp>
      <p:pic>
        <p:nvPicPr>
          <p:cNvPr id="135" name="Google Shape;135;p26"/>
          <p:cNvPicPr preferRelativeResize="0"/>
          <p:nvPr/>
        </p:nvPicPr>
        <p:blipFill>
          <a:blip r:embed="rId3">
            <a:alphaModFix/>
          </a:blip>
          <a:stretch>
            <a:fillRect/>
          </a:stretch>
        </p:blipFill>
        <p:spPr>
          <a:xfrm>
            <a:off x="152400" y="2229300"/>
            <a:ext cx="8839200" cy="10319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ASLR Demo</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Comparison Interlude</a:t>
            </a:r>
            <a:endParaRPr sz="3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Even more defenses?</a:t>
            </a:r>
            <a:endParaRPr sz="3600"/>
          </a:p>
        </p:txBody>
      </p:sp>
      <p:sp>
        <p:nvSpPr>
          <p:cNvPr id="151" name="Google Shape;15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t>Position Independent Executable (PIE) - No PIE means that app will tell the loader which virtual addresses to use, and the memory layout is static</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Even more defenses?</a:t>
            </a:r>
            <a:endParaRPr sz="3600"/>
          </a:p>
        </p:txBody>
      </p:sp>
      <p:sp>
        <p:nvSpPr>
          <p:cNvPr id="157" name="Google Shape;15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t>FORTIFY_SOURCE - the compiler will try to intelligently read the code it is compiling / building. When it sees a C-library function call against a variable whose size it can deduce (like a fixed-size array - it is more intelligent than this btw) it will replace the call with a FORTIFY'ed function call, passing on the maximum size for the variable. If this special function call notices that the variable is being overwritten beyond its boundaries, it forces the application to quit immediately.</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Even more defenses?</a:t>
            </a:r>
            <a:endParaRPr sz="3600"/>
          </a:p>
        </p:txBody>
      </p:sp>
      <p:sp>
        <p:nvSpPr>
          <p:cNvPr id="163" name="Google Shape;16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Relocation Read-Only - headers in the binary are marked as read-only once the linker is done doing its magic.</a:t>
            </a:r>
            <a:endParaRPr sz="2400"/>
          </a:p>
          <a:p>
            <a:pPr marL="0" lvl="0" indent="0" algn="l" rtl="0">
              <a:spcBef>
                <a:spcPts val="1600"/>
              </a:spcBef>
              <a:spcAft>
                <a:spcPts val="0"/>
              </a:spcAft>
              <a:buNone/>
            </a:pPr>
            <a:endParaRPr sz="2400"/>
          </a:p>
          <a:p>
            <a:pPr marL="0" lvl="0" indent="0" algn="l" rtl="0">
              <a:spcBef>
                <a:spcPts val="1600"/>
              </a:spcBef>
              <a:spcAft>
                <a:spcPts val="1600"/>
              </a:spcAft>
              <a:buNone/>
            </a:pPr>
            <a:r>
              <a:rPr lang="en" sz="2400"/>
              <a:t>Partial RELRO versus Full RELRO - Full RELRO has the Global Offset Table &amp; Procedure Linkage Table (process-specific look up table for symbols) are marked read-only too.</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Environment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References</a:t>
            </a:r>
            <a:endParaRPr sz="3600"/>
          </a:p>
        </p:txBody>
      </p:sp>
      <p:sp>
        <p:nvSpPr>
          <p:cNvPr id="169" name="Google Shape;16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t>[1] StackGuard: Automatic Adaptive Detection and Prevention of Buffer-Overflow Attacks - </a:t>
            </a:r>
            <a:r>
              <a:rPr lang="en" sz="2400" u="sng">
                <a:solidFill>
                  <a:schemeClr val="hlink"/>
                </a:solidFill>
                <a:hlinkClick r:id="rId3"/>
              </a:rPr>
              <a:t>https://www.usenix.org/legacy/publications/library/proceedings/sec98/full_papers/cowan/cowan.pdf</a:t>
            </a:r>
            <a:endParaRPr sz="2400"/>
          </a:p>
          <a:p>
            <a:pPr marL="0" lvl="0" indent="0" algn="l" rtl="0">
              <a:lnSpc>
                <a:spcPct val="100000"/>
              </a:lnSpc>
              <a:spcBef>
                <a:spcPts val="1600"/>
              </a:spcBef>
              <a:spcAft>
                <a:spcPts val="0"/>
              </a:spcAft>
              <a:buNone/>
            </a:pPr>
            <a:r>
              <a:rPr lang="en" sz="2400"/>
              <a:t>[2] GDB Exploit Framework: </a:t>
            </a:r>
            <a:r>
              <a:rPr lang="en" sz="2400" u="sng">
                <a:solidFill>
                  <a:schemeClr val="hlink"/>
                </a:solidFill>
                <a:hlinkClick r:id="rId4"/>
              </a:rPr>
              <a:t>https://github.com/hugsy/gef</a:t>
            </a:r>
            <a:endParaRPr sz="2400"/>
          </a:p>
          <a:p>
            <a:pPr marL="0" lvl="0" indent="0" algn="l" rtl="0">
              <a:lnSpc>
                <a:spcPct val="100000"/>
              </a:lnSpc>
              <a:spcBef>
                <a:spcPts val="1600"/>
              </a:spcBef>
              <a:spcAft>
                <a:spcPts val="0"/>
              </a:spcAft>
              <a:buNone/>
            </a:pPr>
            <a:r>
              <a:rPr lang="en" sz="2400"/>
              <a:t>[3] PaX paper on ASLR: </a:t>
            </a:r>
            <a:r>
              <a:rPr lang="en" sz="2400" u="sng">
                <a:solidFill>
                  <a:schemeClr val="hlink"/>
                </a:solidFill>
                <a:hlinkClick r:id="rId5"/>
              </a:rPr>
              <a:t>https://pax.grsecurity.net/docs/aslr.txt</a:t>
            </a:r>
            <a:endParaRPr sz="2400"/>
          </a:p>
          <a:p>
            <a:pPr marL="0" lvl="0" indent="0" algn="l" rtl="0">
              <a:lnSpc>
                <a:spcPct val="100000"/>
              </a:lnSpc>
              <a:spcBef>
                <a:spcPts val="1600"/>
              </a:spcBef>
              <a:spcAft>
                <a:spcPts val="1600"/>
              </a:spcAft>
              <a:buNone/>
            </a:pPr>
            <a:r>
              <a:rPr lang="en" sz="2400"/>
              <a:t>[4] Talk about some security vulnerability mitigations (until 14:32): </a:t>
            </a:r>
            <a:r>
              <a:rPr lang="en" sz="2400" u="sng">
                <a:solidFill>
                  <a:schemeClr val="hlink"/>
                </a:solidFill>
                <a:hlinkClick r:id="rId6"/>
              </a:rPr>
              <a:t>https://youtu.be/9-uNC4-RbQM?t=382</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Quick Recap</a:t>
            </a:r>
            <a:endParaRPr sz="360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Buffer overflows</a:t>
            </a:r>
            <a:endParaRPr lang="en-US" sz="2400" dirty="0"/>
          </a:p>
          <a:p>
            <a:pPr marL="0" lvl="0" indent="0" algn="l" rtl="0">
              <a:spcBef>
                <a:spcPts val="1600"/>
              </a:spcBef>
              <a:spcAft>
                <a:spcPts val="0"/>
              </a:spcAft>
              <a:buNone/>
            </a:pPr>
            <a:r>
              <a:rPr lang="en-US" sz="2400" dirty="0"/>
              <a:t>	Program stores data about its state in its (stack) frame</a:t>
            </a:r>
          </a:p>
          <a:p>
            <a:pPr marL="0" lvl="0" indent="0" algn="l" rtl="0">
              <a:spcBef>
                <a:spcPts val="1600"/>
              </a:spcBef>
              <a:spcAft>
                <a:spcPts val="0"/>
              </a:spcAft>
              <a:buNone/>
            </a:pPr>
            <a:r>
              <a:rPr lang="en" sz="2400" dirty="0"/>
              <a:t>	Write data past the end of a buffer</a:t>
            </a:r>
          </a:p>
          <a:p>
            <a:pPr marL="0" lvl="0" indent="0" algn="l" rtl="0">
              <a:spcBef>
                <a:spcPts val="1600"/>
              </a:spcBef>
              <a:spcAft>
                <a:spcPts val="0"/>
              </a:spcAft>
              <a:buNone/>
            </a:pPr>
            <a:r>
              <a:rPr lang="en" sz="2400" dirty="0"/>
              <a:t>	Arbitrarily changed to how the program should operate</a:t>
            </a:r>
            <a:endParaRPr sz="2400" dirty="0"/>
          </a:p>
          <a:p>
            <a:pPr marL="0" lvl="0" indent="0" algn="l" rtl="0">
              <a:spcBef>
                <a:spcPts val="1600"/>
              </a:spcBef>
              <a:spcAft>
                <a:spcPts val="1600"/>
              </a:spcAft>
              <a:buNone/>
            </a:pPr>
            <a:r>
              <a:rPr lang="en" sz="2400" dirty="0"/>
              <a:t>	</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Mitigations?</a:t>
            </a:r>
            <a:endParaRPr sz="3600"/>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Mentioned before, what about a way to check if the state is the same before we leave the function?</a:t>
            </a:r>
            <a:br>
              <a:rPr lang="en" sz="2400"/>
            </a:br>
            <a:endParaRPr sz="2400"/>
          </a:p>
          <a:p>
            <a:pPr marL="0" lvl="0" indent="0" algn="l" rtl="0">
              <a:spcBef>
                <a:spcPts val="1600"/>
              </a:spcBef>
              <a:spcAft>
                <a:spcPts val="0"/>
              </a:spcAft>
              <a:buNone/>
            </a:pPr>
            <a:r>
              <a:rPr lang="en" sz="2400"/>
              <a:t>Stop executing the memory we can write to</a:t>
            </a:r>
            <a:endParaRPr sz="2400"/>
          </a:p>
          <a:p>
            <a:pPr marL="0" lvl="0" indent="0" algn="l" rtl="0">
              <a:spcBef>
                <a:spcPts val="1600"/>
              </a:spcBef>
              <a:spcAft>
                <a:spcPts val="0"/>
              </a:spcAft>
              <a:buNone/>
            </a:pPr>
            <a:endParaRPr sz="2400"/>
          </a:p>
          <a:p>
            <a:pPr marL="0" lvl="0" indent="0" algn="l" rtl="0">
              <a:spcBef>
                <a:spcPts val="1600"/>
              </a:spcBef>
              <a:spcAft>
                <a:spcPts val="1600"/>
              </a:spcAft>
              <a:buNone/>
            </a:pPr>
            <a:r>
              <a:rPr lang="en" sz="2400"/>
              <a:t>Just place things “randomly” into memory</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StackGuard (Stack Canaries)</a:t>
            </a:r>
            <a:endParaRPr sz="3600"/>
          </a:p>
        </p:txBody>
      </p:sp>
      <p:pic>
        <p:nvPicPr>
          <p:cNvPr id="79" name="Google Shape;79;p17"/>
          <p:cNvPicPr preferRelativeResize="0"/>
          <p:nvPr/>
        </p:nvPicPr>
        <p:blipFill>
          <a:blip r:embed="rId3">
            <a:alphaModFix/>
          </a:blip>
          <a:stretch>
            <a:fillRect/>
          </a:stretch>
        </p:blipFill>
        <p:spPr>
          <a:xfrm>
            <a:off x="311700" y="1225825"/>
            <a:ext cx="4208976" cy="3269701"/>
          </a:xfrm>
          <a:prstGeom prst="rect">
            <a:avLst/>
          </a:prstGeom>
          <a:noFill/>
          <a:ln>
            <a:noFill/>
          </a:ln>
        </p:spPr>
      </p:pic>
      <p:pic>
        <p:nvPicPr>
          <p:cNvPr id="80" name="Google Shape;80;p17"/>
          <p:cNvPicPr preferRelativeResize="0"/>
          <p:nvPr/>
        </p:nvPicPr>
        <p:blipFill>
          <a:blip r:embed="rId4">
            <a:alphaModFix/>
          </a:blip>
          <a:stretch>
            <a:fillRect/>
          </a:stretch>
        </p:blipFill>
        <p:spPr>
          <a:xfrm>
            <a:off x="4592001" y="1225825"/>
            <a:ext cx="4208976" cy="31420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StackGuard (Stack Canaries)</a:t>
            </a:r>
            <a:endParaRPr sz="3600"/>
          </a:p>
        </p:txBody>
      </p:sp>
      <p:pic>
        <p:nvPicPr>
          <p:cNvPr id="86" name="Google Shape;86;p18"/>
          <p:cNvPicPr preferRelativeResize="0"/>
          <p:nvPr/>
        </p:nvPicPr>
        <p:blipFill>
          <a:blip r:embed="rId3">
            <a:alphaModFix/>
          </a:blip>
          <a:stretch>
            <a:fillRect/>
          </a:stretch>
        </p:blipFill>
        <p:spPr>
          <a:xfrm>
            <a:off x="267538" y="1130825"/>
            <a:ext cx="8608929"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StackGuard Demo</a:t>
            </a:r>
            <a:endParaRPr sz="3600"/>
          </a:p>
        </p:txBody>
      </p:sp>
      <p:pic>
        <p:nvPicPr>
          <p:cNvPr id="92" name="Google Shape;92;p19"/>
          <p:cNvPicPr preferRelativeResize="0"/>
          <p:nvPr/>
        </p:nvPicPr>
        <p:blipFill>
          <a:blip r:embed="rId3">
            <a:alphaModFix/>
          </a:blip>
          <a:stretch>
            <a:fillRect/>
          </a:stretch>
        </p:blipFill>
        <p:spPr>
          <a:xfrm>
            <a:off x="311700" y="2112775"/>
            <a:ext cx="8520601" cy="2534460"/>
          </a:xfrm>
          <a:prstGeom prst="rect">
            <a:avLst/>
          </a:prstGeom>
          <a:noFill/>
          <a:ln>
            <a:noFill/>
          </a:ln>
        </p:spPr>
      </p:pic>
      <p:pic>
        <p:nvPicPr>
          <p:cNvPr id="93" name="Google Shape;93;p19"/>
          <p:cNvPicPr preferRelativeResize="0"/>
          <p:nvPr/>
        </p:nvPicPr>
        <p:blipFill>
          <a:blip r:embed="rId4">
            <a:alphaModFix/>
          </a:blip>
          <a:stretch>
            <a:fillRect/>
          </a:stretch>
        </p:blipFill>
        <p:spPr>
          <a:xfrm>
            <a:off x="311700" y="1170125"/>
            <a:ext cx="7707502" cy="79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108513" y="0"/>
            <a:ext cx="8926984" cy="51434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1"/>
          <p:cNvPicPr preferRelativeResize="0"/>
          <p:nvPr/>
        </p:nvPicPr>
        <p:blipFill>
          <a:blip r:embed="rId3">
            <a:alphaModFix/>
          </a:blip>
          <a:stretch>
            <a:fillRect/>
          </a:stretch>
        </p:blipFill>
        <p:spPr>
          <a:xfrm>
            <a:off x="91350" y="0"/>
            <a:ext cx="8961292" cy="5143499"/>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2650</Words>
  <Application>Microsoft Macintosh PowerPoint</Application>
  <PresentationFormat>On-screen Show (16:9)</PresentationFormat>
  <Paragraphs>147</Paragraphs>
  <Slides>20</Slides>
  <Notes>20</Notes>
  <HiddenSlides>3</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Source Code Pro</vt:lpstr>
      <vt:lpstr>Simple Dark</vt:lpstr>
      <vt:lpstr>Buffer Overflow Defenses</vt:lpstr>
      <vt:lpstr>Environment</vt:lpstr>
      <vt:lpstr>Quick Recap</vt:lpstr>
      <vt:lpstr>Mitigations?</vt:lpstr>
      <vt:lpstr>StackGuard (Stack Canaries)</vt:lpstr>
      <vt:lpstr>StackGuard (Stack Canaries)</vt:lpstr>
      <vt:lpstr>StackGuard Demo</vt:lpstr>
      <vt:lpstr>PowerPoint Presentation</vt:lpstr>
      <vt:lpstr>PowerPoint Presentation</vt:lpstr>
      <vt:lpstr>MemGuard (of the same paper)</vt:lpstr>
      <vt:lpstr>The Cost</vt:lpstr>
      <vt:lpstr>Non-Executable Stack</vt:lpstr>
      <vt:lpstr>Non-Executable Stack Demo</vt:lpstr>
      <vt:lpstr>ASLR (Address Space Layout Randomization)</vt:lpstr>
      <vt:lpstr>ASLR Demo</vt:lpstr>
      <vt:lpstr>Comparison Interlude</vt:lpstr>
      <vt:lpstr>Even more defenses?</vt:lpstr>
      <vt:lpstr>Even more defenses?</vt:lpstr>
      <vt:lpstr>Even more defenses?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 Defenses</dc:title>
  <cp:lastModifiedBy>Mark Cabanero</cp:lastModifiedBy>
  <cp:revision>1</cp:revision>
  <dcterms:modified xsi:type="dcterms:W3CDTF">2019-04-17T23:41:39Z</dcterms:modified>
</cp:coreProperties>
</file>