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1" r:id="rId4"/>
    <p:sldId id="259" r:id="rId5"/>
    <p:sldId id="264" r:id="rId6"/>
    <p:sldId id="265" r:id="rId7"/>
    <p:sldId id="258" r:id="rId8"/>
    <p:sldId id="266" r:id="rId9"/>
    <p:sldId id="262" r:id="rId10"/>
    <p:sldId id="257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E54"/>
    <a:srgbClr val="1B48AB"/>
    <a:srgbClr val="FFFFFF"/>
    <a:srgbClr val="61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015" autoAdjust="0"/>
  </p:normalViewPr>
  <p:slideViewPr>
    <p:cSldViewPr snapToGrid="0">
      <p:cViewPr>
        <p:scale>
          <a:sx n="66" d="100"/>
          <a:sy n="66" d="100"/>
        </p:scale>
        <p:origin x="76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85D6A-095F-4046-9FD3-ED0C9C49984C}" type="datetimeFigureOut">
              <a:rPr lang="en-PH" smtClean="0"/>
              <a:t>30/05/2022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71E92-AC75-4A65-A518-09D49C49A9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97636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https://unsplash.com/photos/P5nZwlbTngI</a:t>
            </a:r>
            <a:br>
              <a:rPr lang="en-PH" dirty="0"/>
            </a:br>
            <a:r>
              <a:rPr lang="en-PH" dirty="0"/>
              <a:t>icon-library.com/images/facial-recognition-icon/facial-recognition-icon-23.jpg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71E92-AC75-4A65-A518-09D49C49A95D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0163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https://ml-ops.org/content/end-to-end-ml-workflow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71E92-AC75-4A65-A518-09D49C49A95D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1294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https://zerotomastery.io/courses/machine-learning-and-data-science-bootcamp/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71E92-AC75-4A65-A518-09D49C49A95D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1431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https://blogs.halodoc.io/build-end-to-end-machine-learning-workflows-with-kubernetes-and-apache-airflow/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71E92-AC75-4A65-A518-09D49C49A95D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9429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https://blogs.halodoc.io/build-end-to-end-machine-learning-workflows-with-kubernetes-and-apache-airflow/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71E92-AC75-4A65-A518-09D49C49A95D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347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https://unsplash.com/photos/Wpnoqo2plFA</a:t>
            </a:r>
            <a:br>
              <a:rPr lang="en-PH" dirty="0"/>
            </a:br>
            <a:r>
              <a:rPr lang="en-PH" dirty="0"/>
              <a:t>https://unsplash.com/photos/LqKhnDzSF-8</a:t>
            </a:r>
          </a:p>
          <a:p>
            <a:r>
              <a:rPr lang="en-PH" dirty="0"/>
              <a:t>https://unsplash.com/photos/BfrQnKBulYQ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71E92-AC75-4A65-A518-09D49C49A95D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5733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B632-F270-DA79-B4C8-B07ADCACF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768CA-2CEE-3483-1932-5FD40074C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69F18-9AE7-B517-3BC3-77A2899B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1F90-A2CE-49A8-85E1-0C19236E53E7}" type="datetimeFigureOut">
              <a:rPr lang="en-PH" smtClean="0"/>
              <a:t>30/05/2022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9E8A9-9F7B-2CF8-EEEB-CA5A76D6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4A3A-DD3F-4A15-A5E6-C0F09A0C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A678-69A8-4C4E-B6C3-5DEE297B90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55324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36D5-8C8B-11EE-379F-52B8912FB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F26DC-FC97-610B-68AC-0AEEC8551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F851D-D858-43E0-E891-F5D772A7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1F90-A2CE-49A8-85E1-0C19236E53E7}" type="datetimeFigureOut">
              <a:rPr lang="en-PH" smtClean="0"/>
              <a:t>30/05/2022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4161F-05CE-190E-3AF1-AC60E989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94867-A54F-1AD8-C7B0-23B96CE1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A678-69A8-4C4E-B6C3-5DEE297B90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510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FD8B7A-02A1-1713-CC45-7FF602612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A96B6-6221-1792-6ECB-9E952B0F7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AF791-4574-FFDF-9AA8-18FF822B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1F90-A2CE-49A8-85E1-0C19236E53E7}" type="datetimeFigureOut">
              <a:rPr lang="en-PH" smtClean="0"/>
              <a:t>30/05/2022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86631-5D43-20DB-84FE-BA21B966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15C8A-454C-ACFA-7C70-AFF435C9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A678-69A8-4C4E-B6C3-5DEE297B90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383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F8F3-3481-694A-EBB8-DADFD2C5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246E1-CBD8-7951-37E3-814D0ED19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81AC4-A920-1A02-A0F0-2C9E2042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1F90-A2CE-49A8-85E1-0C19236E53E7}" type="datetimeFigureOut">
              <a:rPr lang="en-PH" smtClean="0"/>
              <a:t>30/05/2022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06D56-C4ED-D8A0-E4D6-132495AB5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2923D-7F66-574F-7A07-F30C9FEB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A678-69A8-4C4E-B6C3-5DEE297B90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203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71C2-C7CD-F37B-2E0D-BA2B1C834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9462A-ADE0-E5DB-3D84-71B50D352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7B421-5A7D-4DD7-6370-ACD7A07F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1F90-A2CE-49A8-85E1-0C19236E53E7}" type="datetimeFigureOut">
              <a:rPr lang="en-PH" smtClean="0"/>
              <a:t>30/05/2022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E783B-5B40-6140-082D-27813D49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CD620-BA64-7564-D440-0CD48C1D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A678-69A8-4C4E-B6C3-5DEE297B90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381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6065-82D5-FF11-89E1-56DDF8F9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AB60C-ADF3-90D3-561D-0272FD2BA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6EACC-07F6-3B98-2423-F9EAE4C00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302AB-7DBB-6299-0997-A50C1BB0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1F90-A2CE-49A8-85E1-0C19236E53E7}" type="datetimeFigureOut">
              <a:rPr lang="en-PH" smtClean="0"/>
              <a:t>30/05/2022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D27CB-42BF-B9E0-5B89-F2F4B311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86CBC-7A57-8362-AFB8-98756474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A678-69A8-4C4E-B6C3-5DEE297B90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7713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D2C9-B797-351A-2182-10B899520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79EE9-5F92-26AB-4464-14E5A7642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F3A8E-E7E3-2E0E-B3BC-7E8D171AF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26E3F-987F-6B13-A200-66272A690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D60751-07A1-5970-F0DD-741BD9663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A3F15-BCF8-9CEC-EDAD-1D514367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1F90-A2CE-49A8-85E1-0C19236E53E7}" type="datetimeFigureOut">
              <a:rPr lang="en-PH" smtClean="0"/>
              <a:t>30/05/2022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D9AB19-AF41-5517-C916-E71AD0FA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A5D7E9-54D7-856D-812F-93C79994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A678-69A8-4C4E-B6C3-5DEE297B90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010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04267-1342-66FC-DCEF-35CD9834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84CC1C-63B6-C37A-4B22-81F3B636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1F90-A2CE-49A8-85E1-0C19236E53E7}" type="datetimeFigureOut">
              <a:rPr lang="en-PH" smtClean="0"/>
              <a:t>30/05/2022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EBBE1-A4DE-F4E2-F751-EDB41965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98C20-084C-E200-E757-304D9899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A678-69A8-4C4E-B6C3-5DEE297B90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958866-2F8D-A7B4-0BA7-F932A859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1F90-A2CE-49A8-85E1-0C19236E53E7}" type="datetimeFigureOut">
              <a:rPr lang="en-PH" smtClean="0"/>
              <a:t>30/05/2022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FD0F5-5FC4-B848-D83C-40C48CFD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0F894-D271-EF89-3AAE-4274A223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A678-69A8-4C4E-B6C3-5DEE297B90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042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A670-7B23-848F-8703-AB09D8FD9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660F6-D2FA-D81A-4FC0-9D0A2ABAD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B5C1E-4CC4-E12F-9D0D-F2A53CCBB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9B155-DE0B-0E1A-D049-312BFF739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1F90-A2CE-49A8-85E1-0C19236E53E7}" type="datetimeFigureOut">
              <a:rPr lang="en-PH" smtClean="0"/>
              <a:t>30/05/2022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56204-DA82-5C27-ACF4-5FDC8F3B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5C684-1056-7D32-6CA6-85362B488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A678-69A8-4C4E-B6C3-5DEE297B90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121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4AE9A-6E42-676B-68E4-CC957ADB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6BC5AE-5DEB-511B-5617-DDF5C1564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B8CF8-1B0E-891C-0A5E-3EB73CE48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DD020-EF2A-96CD-4F8A-8D20B7A7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1F90-A2CE-49A8-85E1-0C19236E53E7}" type="datetimeFigureOut">
              <a:rPr lang="en-PH" smtClean="0"/>
              <a:t>30/05/2022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65278-FFBA-64AC-9C81-D0C0DC5E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8477F-0CD5-9B31-966F-9A10D694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A678-69A8-4C4E-B6C3-5DEE297B90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4230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6626D7-3417-8DCD-2EE9-AF9F4C05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B5010-DE35-0883-C21C-0A510686B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E336-BB0E-B381-1B2B-E929F547C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D1F90-A2CE-49A8-85E1-0C19236E53E7}" type="datetimeFigureOut">
              <a:rPr lang="en-PH" smtClean="0"/>
              <a:t>30/05/2022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8D047-D844-F25E-3CC5-5AD991A01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25BFB-C9FD-BDA2-CF71-B4D4406E8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8A678-69A8-4C4E-B6C3-5DEE297B90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8680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DD03-D6FA-1F00-43F4-7A9070772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1855" y="2382982"/>
            <a:ext cx="8672946" cy="1126980"/>
          </a:xfrm>
        </p:spPr>
        <p:txBody>
          <a:bodyPr>
            <a:normAutofit/>
          </a:bodyPr>
          <a:lstStyle/>
          <a:p>
            <a:r>
              <a:rPr lang="en-US" dirty="0">
                <a:latin typeface="Lato Black" panose="020F0A02020204030203" pitchFamily="34" charset="0"/>
              </a:rPr>
              <a:t>MACHINE LEARNING</a:t>
            </a:r>
            <a:endParaRPr lang="en-PH" dirty="0">
              <a:latin typeface="Lato Black" panose="020F0A0202020403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D3B90-B094-255D-26B8-79F70C8C1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1854" y="3602038"/>
            <a:ext cx="8488219" cy="152414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aleway" pitchFamily="2" charset="0"/>
              </a:rPr>
              <a:t>End-to-end Workflow</a:t>
            </a:r>
            <a:endParaRPr lang="en-PH" sz="4000" dirty="0">
              <a:solidFill>
                <a:schemeClr val="tx2"/>
              </a:solidFill>
              <a:latin typeface="Raleway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09DF5D-5D61-8652-FE2E-BF6862062DF6}"/>
              </a:ext>
            </a:extLst>
          </p:cNvPr>
          <p:cNvSpPr txBox="1"/>
          <p:nvPr/>
        </p:nvSpPr>
        <p:spPr>
          <a:xfrm>
            <a:off x="3048000" y="32466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306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5ABBE3-C20E-A7BA-6917-9BCFD6C69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433521" cy="919018"/>
          </a:xfrm>
        </p:spPr>
        <p:txBody>
          <a:bodyPr>
            <a:normAutofit/>
          </a:bodyPr>
          <a:lstStyle/>
          <a:p>
            <a:r>
              <a:rPr lang="en-US" sz="4000" dirty="0"/>
              <a:t>Topics</a:t>
            </a:r>
            <a:endParaRPr lang="en-PH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00C07F-3364-64F1-A838-08E6FC71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2096656"/>
            <a:ext cx="9347921" cy="343592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Data Pre-processing</a:t>
            </a:r>
            <a:endParaRPr lang="en-PH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F06282-E14D-54F9-A811-58AD2583C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08727"/>
            <a:ext cx="9347921" cy="37869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Raleway" pitchFamily="2" charset="0"/>
              </a:rPr>
              <a:t>What does it take to start and deploy an ML model?</a:t>
            </a:r>
            <a:endParaRPr lang="en-PH" sz="2000" b="1" dirty="0">
              <a:solidFill>
                <a:schemeClr val="tx2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897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502B-5025-A6B7-EF26-7F7E99581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57710-4E9C-EBED-0CB3-CD0CD2D0A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872BD-D215-3D42-3771-C8700FE5D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7763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1812A6-069D-4573-CC77-C48488975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6" b="16776"/>
          <a:stretch/>
        </p:blipFill>
        <p:spPr>
          <a:xfrm>
            <a:off x="7152878" y="-1"/>
            <a:ext cx="4343399" cy="4105275"/>
          </a:xfr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DBB530F5-54C5-4B00-37E9-A3CB8B0B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66436"/>
            <a:ext cx="5634903" cy="111471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Before we start,</a:t>
            </a:r>
            <a:endParaRPr lang="en-PH" sz="2800" dirty="0">
              <a:solidFill>
                <a:schemeClr val="bg1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BA17C82-2CCE-3E90-6099-61874399D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1773088"/>
            <a:ext cx="5341936" cy="2798912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Raleway" pitchFamily="2" charset="0"/>
              </a:rPr>
              <a:t>What does a machine workflow look like?</a:t>
            </a:r>
            <a:endParaRPr lang="en-PH" sz="4400" b="1" dirty="0">
              <a:solidFill>
                <a:schemeClr val="bg1"/>
              </a:solidFill>
              <a:latin typeface="Raleway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9045A1-EBC3-8C6C-A42A-7630F911F1B8}"/>
              </a:ext>
            </a:extLst>
          </p:cNvPr>
          <p:cNvSpPr/>
          <p:nvPr/>
        </p:nvSpPr>
        <p:spPr>
          <a:xfrm>
            <a:off x="961448" y="1581150"/>
            <a:ext cx="1477818" cy="831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arela Round"/>
              <a:ea typeface="+mn-ea"/>
              <a:cs typeface="+mn-cs"/>
            </a:endParaRPr>
          </a:p>
        </p:txBody>
      </p:sp>
      <p:pic>
        <p:nvPicPr>
          <p:cNvPr id="3074" name="Picture 2" descr="denetlemek İsimle Can sıkıcı face detection png - wsue.net">
            <a:extLst>
              <a:ext uri="{FF2B5EF4-FFF2-40B4-BE49-F238E27FC236}">
                <a16:creationId xmlns:a16="http://schemas.microsoft.com/office/drawing/2014/main" id="{2A0F189C-56D1-D664-238E-291C43229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250" y="1612792"/>
            <a:ext cx="1686323" cy="168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15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chine Learning Engineering">
            <a:extLst>
              <a:ext uri="{FF2B5EF4-FFF2-40B4-BE49-F238E27FC236}">
                <a16:creationId xmlns:a16="http://schemas.microsoft.com/office/drawing/2014/main" id="{629B092A-3DE6-D7AE-BCB3-CB1D94DAA7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11"/>
          <a:stretch/>
        </p:blipFill>
        <p:spPr bwMode="auto">
          <a:xfrm>
            <a:off x="1092200" y="419100"/>
            <a:ext cx="9148763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266BEB-008F-2DE4-293E-71EFF38180BE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https://ml-ops.org/content/end-to-end-ml-workflow</a:t>
            </a:r>
          </a:p>
        </p:txBody>
      </p:sp>
    </p:spTree>
    <p:extLst>
      <p:ext uri="{BB962C8B-B14F-4D97-AF65-F5344CB8AC3E}">
        <p14:creationId xmlns:p14="http://schemas.microsoft.com/office/powerpoint/2010/main" val="3280370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4C5258CD-55B1-00C7-96AE-0D3D6CD49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5983"/>
            <a:ext cx="12192000" cy="4782334"/>
          </a:xfrm>
          <a:prstGeom prst="rect">
            <a:avLst/>
          </a:prstGeom>
        </p:spPr>
      </p:pic>
      <p:sp>
        <p:nvSpPr>
          <p:cNvPr id="7" name="Circle: Hollow 6">
            <a:extLst>
              <a:ext uri="{FF2B5EF4-FFF2-40B4-BE49-F238E27FC236}">
                <a16:creationId xmlns:a16="http://schemas.microsoft.com/office/drawing/2014/main" id="{D2182B65-CD39-C8E8-F1BD-8D1E1FBA1F1B}"/>
              </a:ext>
            </a:extLst>
          </p:cNvPr>
          <p:cNvSpPr/>
          <p:nvPr/>
        </p:nvSpPr>
        <p:spPr>
          <a:xfrm>
            <a:off x="11246069" y="5826673"/>
            <a:ext cx="1545020" cy="1545020"/>
          </a:xfrm>
          <a:prstGeom prst="donut">
            <a:avLst/>
          </a:prstGeom>
          <a:solidFill>
            <a:srgbClr val="1B4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FB392FBE-3E22-0D72-7101-D814B17BA736}"/>
              </a:ext>
            </a:extLst>
          </p:cNvPr>
          <p:cNvSpPr/>
          <p:nvPr/>
        </p:nvSpPr>
        <p:spPr>
          <a:xfrm>
            <a:off x="2349061" y="6319344"/>
            <a:ext cx="1077311" cy="1077311"/>
          </a:xfrm>
          <a:prstGeom prst="donut">
            <a:avLst/>
          </a:prstGeom>
          <a:solidFill>
            <a:srgbClr val="0F1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ABE24D71-DD4E-2021-FDA9-94F0A5EE1070}"/>
              </a:ext>
            </a:extLst>
          </p:cNvPr>
          <p:cNvSpPr/>
          <p:nvPr/>
        </p:nvSpPr>
        <p:spPr>
          <a:xfrm>
            <a:off x="388882" y="-675291"/>
            <a:ext cx="1545021" cy="1545021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420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uild end-to-end machine learning workflows with Kubernetes and Apache  Airflow">
            <a:extLst>
              <a:ext uri="{FF2B5EF4-FFF2-40B4-BE49-F238E27FC236}">
                <a16:creationId xmlns:a16="http://schemas.microsoft.com/office/drawing/2014/main" id="{16BA7FE3-BDA0-CA2C-88AD-6A1AB40E8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3" y="0"/>
            <a:ext cx="7902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ircle: Hollow 2">
            <a:extLst>
              <a:ext uri="{FF2B5EF4-FFF2-40B4-BE49-F238E27FC236}">
                <a16:creationId xmlns:a16="http://schemas.microsoft.com/office/drawing/2014/main" id="{7DC5C94F-058A-B214-D443-ED604F64464D}"/>
              </a:ext>
            </a:extLst>
          </p:cNvPr>
          <p:cNvSpPr/>
          <p:nvPr/>
        </p:nvSpPr>
        <p:spPr>
          <a:xfrm>
            <a:off x="11246069" y="5826673"/>
            <a:ext cx="1545020" cy="1545020"/>
          </a:xfrm>
          <a:prstGeom prst="donut">
            <a:avLst/>
          </a:prstGeom>
          <a:solidFill>
            <a:srgbClr val="1B4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5B233598-2254-2ED8-473D-593733AA0724}"/>
              </a:ext>
            </a:extLst>
          </p:cNvPr>
          <p:cNvSpPr/>
          <p:nvPr/>
        </p:nvSpPr>
        <p:spPr>
          <a:xfrm>
            <a:off x="2349061" y="6319344"/>
            <a:ext cx="1077311" cy="1077311"/>
          </a:xfrm>
          <a:prstGeom prst="donut">
            <a:avLst/>
          </a:prstGeom>
          <a:solidFill>
            <a:srgbClr val="0F1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0EE1FC05-8352-9F1A-0AEF-B73C3964679D}"/>
              </a:ext>
            </a:extLst>
          </p:cNvPr>
          <p:cNvSpPr/>
          <p:nvPr/>
        </p:nvSpPr>
        <p:spPr>
          <a:xfrm>
            <a:off x="388882" y="-675291"/>
            <a:ext cx="1545021" cy="1545021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A30F3C6D-C513-01F3-00BB-DB9E31EA6DAC}"/>
              </a:ext>
            </a:extLst>
          </p:cNvPr>
          <p:cNvSpPr/>
          <p:nvPr/>
        </p:nvSpPr>
        <p:spPr>
          <a:xfrm>
            <a:off x="-688428" y="5979073"/>
            <a:ext cx="1545020" cy="1545020"/>
          </a:xfrm>
          <a:prstGeom prst="donut">
            <a:avLst/>
          </a:prstGeom>
          <a:solidFill>
            <a:srgbClr val="1B4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3CA9767B-B15E-DDD1-E85B-7509686D399D}"/>
              </a:ext>
            </a:extLst>
          </p:cNvPr>
          <p:cNvSpPr/>
          <p:nvPr/>
        </p:nvSpPr>
        <p:spPr>
          <a:xfrm>
            <a:off x="11479923" y="4621923"/>
            <a:ext cx="1077311" cy="1077311"/>
          </a:xfrm>
          <a:prstGeom prst="donut">
            <a:avLst/>
          </a:prstGeom>
          <a:solidFill>
            <a:srgbClr val="0F1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842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F0A4C75-7AA1-8449-C8F6-6BAE29427242}"/>
              </a:ext>
            </a:extLst>
          </p:cNvPr>
          <p:cNvSpPr txBox="1">
            <a:spLocks/>
          </p:cNvSpPr>
          <p:nvPr/>
        </p:nvSpPr>
        <p:spPr>
          <a:xfrm>
            <a:off x="2611315" y="1230191"/>
            <a:ext cx="6969369" cy="9737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3-Step ML Model</a:t>
            </a:r>
            <a:endParaRPr lang="en-PH" sz="60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4E9E541-BADC-DD1A-8074-68BA4D559DEC}"/>
              </a:ext>
            </a:extLst>
          </p:cNvPr>
          <p:cNvSpPr txBox="1">
            <a:spLocks/>
          </p:cNvSpPr>
          <p:nvPr/>
        </p:nvSpPr>
        <p:spPr>
          <a:xfrm>
            <a:off x="899932" y="4778748"/>
            <a:ext cx="2880000" cy="12003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i="1" dirty="0">
                <a:solidFill>
                  <a:schemeClr val="bg2">
                    <a:lumMod val="25000"/>
                  </a:schemeClr>
                </a:solidFill>
              </a:rPr>
              <a:t>Understanding our data</a:t>
            </a:r>
          </a:p>
          <a:p>
            <a:pPr marL="0" indent="0" algn="ctr">
              <a:buNone/>
            </a:pPr>
            <a:r>
              <a:rPr lang="en-PH" sz="1400" i="1" dirty="0">
                <a:solidFill>
                  <a:schemeClr val="bg2">
                    <a:lumMod val="25000"/>
                  </a:schemeClr>
                </a:solidFill>
              </a:rPr>
              <a:t>Data Preprocessing</a:t>
            </a:r>
          </a:p>
          <a:p>
            <a:pPr marL="0" indent="0" algn="ctr">
              <a:buNone/>
            </a:pPr>
            <a:r>
              <a:rPr lang="en-PH" sz="1400" i="1" dirty="0">
                <a:solidFill>
                  <a:schemeClr val="bg2">
                    <a:lumMod val="25000"/>
                  </a:schemeClr>
                </a:solidFill>
              </a:rPr>
              <a:t>Feature Engineering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6FAA654-0791-5ABB-4E0E-1E8D6A23F936}"/>
              </a:ext>
            </a:extLst>
          </p:cNvPr>
          <p:cNvSpPr txBox="1">
            <a:spLocks/>
          </p:cNvSpPr>
          <p:nvPr/>
        </p:nvSpPr>
        <p:spPr>
          <a:xfrm>
            <a:off x="899930" y="4057309"/>
            <a:ext cx="2880000" cy="3786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solidFill>
                  <a:schemeClr val="tx2"/>
                </a:solidFill>
                <a:latin typeface="Raleway" pitchFamily="2" charset="0"/>
              </a:rPr>
              <a:t>1. Data Wrangling</a:t>
            </a:r>
            <a:endParaRPr lang="en-PH" sz="2000" b="1" dirty="0">
              <a:solidFill>
                <a:schemeClr val="tx2"/>
              </a:solidFill>
              <a:latin typeface="Raleway" pitchFamily="2" charset="0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05D6E36-3CF3-73EB-6826-5FA246AE666A}"/>
              </a:ext>
            </a:extLst>
          </p:cNvPr>
          <p:cNvSpPr txBox="1">
            <a:spLocks/>
          </p:cNvSpPr>
          <p:nvPr/>
        </p:nvSpPr>
        <p:spPr>
          <a:xfrm>
            <a:off x="4573530" y="4057309"/>
            <a:ext cx="2880000" cy="3786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solidFill>
                  <a:schemeClr val="tx2"/>
                </a:solidFill>
                <a:latin typeface="Raleway" pitchFamily="2" charset="0"/>
              </a:rPr>
              <a:t>2. Model Creation</a:t>
            </a:r>
            <a:endParaRPr lang="en-PH" sz="2000" b="1" dirty="0">
              <a:solidFill>
                <a:schemeClr val="tx2"/>
              </a:solidFill>
              <a:latin typeface="Raleway" pitchFamily="2" charset="0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F62FBFA-0709-9C5A-02A5-3B6878644BF2}"/>
              </a:ext>
            </a:extLst>
          </p:cNvPr>
          <p:cNvSpPr txBox="1">
            <a:spLocks/>
          </p:cNvSpPr>
          <p:nvPr/>
        </p:nvSpPr>
        <p:spPr>
          <a:xfrm>
            <a:off x="8247130" y="4057309"/>
            <a:ext cx="2880000" cy="3786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solidFill>
                  <a:schemeClr val="tx2"/>
                </a:solidFill>
                <a:latin typeface="Raleway" pitchFamily="2" charset="0"/>
              </a:rPr>
              <a:t>3. Deployment</a:t>
            </a:r>
            <a:endParaRPr lang="en-PH" sz="2000" b="1" dirty="0">
              <a:solidFill>
                <a:schemeClr val="tx2"/>
              </a:solidFill>
              <a:latin typeface="Raleway" pitchFamily="2" charset="0"/>
            </a:endParaRPr>
          </a:p>
        </p:txBody>
      </p:sp>
      <p:pic>
        <p:nvPicPr>
          <p:cNvPr id="10" name="Picture 2" descr="white printing paper with numbers">
            <a:extLst>
              <a:ext uri="{FF2B5EF4-FFF2-40B4-BE49-F238E27FC236}">
                <a16:creationId xmlns:a16="http://schemas.microsoft.com/office/drawing/2014/main" id="{12F5C1D0-DA21-C1D1-4184-6B467BD4AD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65"/>
          <a:stretch/>
        </p:blipFill>
        <p:spPr bwMode="auto">
          <a:xfrm>
            <a:off x="899932" y="2583764"/>
            <a:ext cx="2880000" cy="143009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worm's eye-view photography of ceiling">
            <a:extLst>
              <a:ext uri="{FF2B5EF4-FFF2-40B4-BE49-F238E27FC236}">
                <a16:creationId xmlns:a16="http://schemas.microsoft.com/office/drawing/2014/main" id="{50763776-9D0D-7BC9-1A3C-F3B9D43A23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65"/>
          <a:stretch/>
        </p:blipFill>
        <p:spPr bwMode="auto">
          <a:xfrm>
            <a:off x="4573531" y="2583764"/>
            <a:ext cx="2880000" cy="143009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shallow focus photography of computer codes">
            <a:extLst>
              <a:ext uri="{FF2B5EF4-FFF2-40B4-BE49-F238E27FC236}">
                <a16:creationId xmlns:a16="http://schemas.microsoft.com/office/drawing/2014/main" id="{3A9E35F2-D1C3-937D-F799-935F8D0351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52"/>
          <a:stretch/>
        </p:blipFill>
        <p:spPr bwMode="auto">
          <a:xfrm>
            <a:off x="8247130" y="2583763"/>
            <a:ext cx="2880000" cy="143588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A665E7AF-7FE7-EDD2-2A46-7AF3BF0D2386}"/>
              </a:ext>
            </a:extLst>
          </p:cNvPr>
          <p:cNvSpPr/>
          <p:nvPr/>
        </p:nvSpPr>
        <p:spPr>
          <a:xfrm>
            <a:off x="11246069" y="5826673"/>
            <a:ext cx="1545020" cy="1545020"/>
          </a:xfrm>
          <a:prstGeom prst="donut">
            <a:avLst/>
          </a:prstGeom>
          <a:solidFill>
            <a:srgbClr val="1B4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37CBF670-D62E-CE7B-D033-AD390FB88146}"/>
              </a:ext>
            </a:extLst>
          </p:cNvPr>
          <p:cNvSpPr/>
          <p:nvPr/>
        </p:nvSpPr>
        <p:spPr>
          <a:xfrm>
            <a:off x="2349061" y="6319344"/>
            <a:ext cx="1077311" cy="1077311"/>
          </a:xfrm>
          <a:prstGeom prst="donut">
            <a:avLst/>
          </a:prstGeom>
          <a:solidFill>
            <a:srgbClr val="0F1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6" name="Circle: Hollow 15">
            <a:extLst>
              <a:ext uri="{FF2B5EF4-FFF2-40B4-BE49-F238E27FC236}">
                <a16:creationId xmlns:a16="http://schemas.microsoft.com/office/drawing/2014/main" id="{FF32232F-2341-B81F-74E0-3AA75C230DAF}"/>
              </a:ext>
            </a:extLst>
          </p:cNvPr>
          <p:cNvSpPr/>
          <p:nvPr/>
        </p:nvSpPr>
        <p:spPr>
          <a:xfrm>
            <a:off x="388882" y="-675291"/>
            <a:ext cx="1545021" cy="1545021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684AAFFC-201C-6C72-58A4-1CC697B08F83}"/>
              </a:ext>
            </a:extLst>
          </p:cNvPr>
          <p:cNvSpPr/>
          <p:nvPr/>
        </p:nvSpPr>
        <p:spPr>
          <a:xfrm>
            <a:off x="-688428" y="5979073"/>
            <a:ext cx="1545020" cy="1545020"/>
          </a:xfrm>
          <a:prstGeom prst="donut">
            <a:avLst/>
          </a:prstGeom>
          <a:solidFill>
            <a:srgbClr val="1B4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D7833FBE-83C9-40B1-98C3-5371E2ED819D}"/>
              </a:ext>
            </a:extLst>
          </p:cNvPr>
          <p:cNvSpPr/>
          <p:nvPr/>
        </p:nvSpPr>
        <p:spPr>
          <a:xfrm>
            <a:off x="-480192" y="4866290"/>
            <a:ext cx="960383" cy="960383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E028B89E-A4DC-870C-E0EF-15FCC720D5C2}"/>
              </a:ext>
            </a:extLst>
          </p:cNvPr>
          <p:cNvSpPr/>
          <p:nvPr/>
        </p:nvSpPr>
        <p:spPr>
          <a:xfrm>
            <a:off x="11479923" y="4621923"/>
            <a:ext cx="1077311" cy="1077311"/>
          </a:xfrm>
          <a:prstGeom prst="donut">
            <a:avLst/>
          </a:prstGeom>
          <a:solidFill>
            <a:srgbClr val="0F1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4DA743CE-7E07-B15C-887F-FEA013D8C39D}"/>
              </a:ext>
            </a:extLst>
          </p:cNvPr>
          <p:cNvSpPr/>
          <p:nvPr/>
        </p:nvSpPr>
        <p:spPr>
          <a:xfrm>
            <a:off x="-303514" y="1564078"/>
            <a:ext cx="1077311" cy="1077311"/>
          </a:xfrm>
          <a:prstGeom prst="donut">
            <a:avLst/>
          </a:prstGeom>
          <a:solidFill>
            <a:srgbClr val="0F1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4090D21C-6DC9-EB02-5966-E415051F9846}"/>
              </a:ext>
            </a:extLst>
          </p:cNvPr>
          <p:cNvSpPr/>
          <p:nvPr/>
        </p:nvSpPr>
        <p:spPr>
          <a:xfrm>
            <a:off x="10166487" y="5979073"/>
            <a:ext cx="960383" cy="960383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946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1812A6-069D-4573-CC77-C48488975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6" b="16776"/>
          <a:stretch/>
        </p:blipFill>
        <p:spPr>
          <a:xfrm>
            <a:off x="7152878" y="-1"/>
            <a:ext cx="4343399" cy="4105275"/>
          </a:xfr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DBB530F5-54C5-4B00-37E9-A3CB8B0B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66436"/>
            <a:ext cx="5634903" cy="191654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Training Objectives</a:t>
            </a:r>
            <a:endParaRPr lang="en-PH" sz="4000" dirty="0">
              <a:solidFill>
                <a:schemeClr val="bg1"/>
              </a:solidFill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2DC8E78-4B3F-2761-97D3-1FE48F4DD617}"/>
              </a:ext>
            </a:extLst>
          </p:cNvPr>
          <p:cNvSpPr txBox="1">
            <a:spLocks/>
          </p:cNvSpPr>
          <p:nvPr/>
        </p:nvSpPr>
        <p:spPr>
          <a:xfrm>
            <a:off x="1156138" y="3389742"/>
            <a:ext cx="5929514" cy="2567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Data Preprocessing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Model Creation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Deployment</a:t>
            </a:r>
            <a:endParaRPr lang="en-PH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BA17C82-2CCE-3E90-6099-61874399D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1813"/>
            <a:ext cx="6245864" cy="378690"/>
          </a:xfrm>
        </p:spPr>
        <p:txBody>
          <a:bodyPr>
            <a:normAutofit fontScale="92500"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Raleway" pitchFamily="2" charset="0"/>
              </a:rPr>
              <a:t>What does it take to start and deploy an ML model?</a:t>
            </a:r>
            <a:endParaRPr lang="en-PH" sz="2000" b="1" dirty="0">
              <a:solidFill>
                <a:schemeClr val="bg1"/>
              </a:solidFill>
              <a:latin typeface="Raleway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9045A1-EBC3-8C6C-A42A-7630F911F1B8}"/>
              </a:ext>
            </a:extLst>
          </p:cNvPr>
          <p:cNvSpPr/>
          <p:nvPr/>
        </p:nvSpPr>
        <p:spPr>
          <a:xfrm>
            <a:off x="932873" y="2646211"/>
            <a:ext cx="1477818" cy="831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4204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EFC6-AB98-532D-495D-316BEFFD2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3576"/>
            <a:ext cx="10515600" cy="86749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3-Step ML Model</a:t>
            </a:r>
            <a:endParaRPr lang="en-PH" sz="4800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FE852A13-FA36-5627-0DDB-D3877213CE51}"/>
              </a:ext>
            </a:extLst>
          </p:cNvPr>
          <p:cNvSpPr txBox="1">
            <a:spLocks/>
          </p:cNvSpPr>
          <p:nvPr/>
        </p:nvSpPr>
        <p:spPr>
          <a:xfrm>
            <a:off x="676154" y="5149138"/>
            <a:ext cx="4195199" cy="3786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i="1" dirty="0">
                <a:solidFill>
                  <a:schemeClr val="bg2">
                    <a:lumMod val="25000"/>
                  </a:schemeClr>
                </a:solidFill>
              </a:rPr>
              <a:t>Test</a:t>
            </a:r>
            <a:endParaRPr lang="en-PH" sz="1400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48A1C12D-02F8-0CC0-3EE4-85DBCF1DB341}"/>
              </a:ext>
            </a:extLst>
          </p:cNvPr>
          <p:cNvSpPr txBox="1">
            <a:spLocks/>
          </p:cNvSpPr>
          <p:nvPr/>
        </p:nvSpPr>
        <p:spPr>
          <a:xfrm>
            <a:off x="676154" y="4670767"/>
            <a:ext cx="3178216" cy="3786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solidFill>
                  <a:schemeClr val="tx2"/>
                </a:solidFill>
                <a:latin typeface="Raleway" pitchFamily="2" charset="0"/>
              </a:rPr>
              <a:t>Data Wrangling</a:t>
            </a:r>
            <a:endParaRPr lang="en-PH" sz="2000" b="1" dirty="0">
              <a:solidFill>
                <a:schemeClr val="tx2"/>
              </a:solidFill>
              <a:latin typeface="Raleway" pitchFamily="2" charset="0"/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EBB2B6A-A220-D6C2-324B-BEF97D24005E}"/>
              </a:ext>
            </a:extLst>
          </p:cNvPr>
          <p:cNvSpPr txBox="1">
            <a:spLocks/>
          </p:cNvSpPr>
          <p:nvPr/>
        </p:nvSpPr>
        <p:spPr>
          <a:xfrm>
            <a:off x="4104190" y="4670767"/>
            <a:ext cx="3178216" cy="3786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solidFill>
                  <a:schemeClr val="tx2"/>
                </a:solidFill>
                <a:latin typeface="Raleway" pitchFamily="2" charset="0"/>
              </a:rPr>
              <a:t>Model Creation</a:t>
            </a:r>
            <a:endParaRPr lang="en-PH" sz="2000" b="1" dirty="0">
              <a:solidFill>
                <a:schemeClr val="tx2"/>
              </a:solidFill>
              <a:latin typeface="Raleway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D3C6E7-DF58-1DE4-56BA-948477E364E8}"/>
              </a:ext>
            </a:extLst>
          </p:cNvPr>
          <p:cNvSpPr txBox="1">
            <a:spLocks/>
          </p:cNvSpPr>
          <p:nvPr/>
        </p:nvSpPr>
        <p:spPr>
          <a:xfrm>
            <a:off x="7948914" y="4670767"/>
            <a:ext cx="3178216" cy="3786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solidFill>
                  <a:schemeClr val="tx2"/>
                </a:solidFill>
                <a:latin typeface="Raleway" pitchFamily="2" charset="0"/>
              </a:rPr>
              <a:t>Deployment</a:t>
            </a:r>
            <a:endParaRPr lang="en-PH" sz="2000" b="1" dirty="0">
              <a:solidFill>
                <a:schemeClr val="tx2"/>
              </a:solidFill>
              <a:latin typeface="Raleway" pitchFamily="2" charset="0"/>
            </a:endParaRPr>
          </a:p>
        </p:txBody>
      </p:sp>
      <p:pic>
        <p:nvPicPr>
          <p:cNvPr id="5122" name="Picture 2" descr="white printing paper with numbers">
            <a:extLst>
              <a:ext uri="{FF2B5EF4-FFF2-40B4-BE49-F238E27FC236}">
                <a16:creationId xmlns:a16="http://schemas.microsoft.com/office/drawing/2014/main" id="{8458CC6C-C542-8D9D-05F6-1E47B73ACE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65"/>
          <a:stretch/>
        </p:blipFill>
        <p:spPr bwMode="auto">
          <a:xfrm>
            <a:off x="899932" y="3197222"/>
            <a:ext cx="2880000" cy="143009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orm's eye-view photography of ceiling">
            <a:extLst>
              <a:ext uri="{FF2B5EF4-FFF2-40B4-BE49-F238E27FC236}">
                <a16:creationId xmlns:a16="http://schemas.microsoft.com/office/drawing/2014/main" id="{68C33FF9-94A6-302C-2C70-D4AB8C4940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65"/>
          <a:stretch/>
        </p:blipFill>
        <p:spPr bwMode="auto">
          <a:xfrm>
            <a:off x="4573531" y="3197222"/>
            <a:ext cx="2880000" cy="143009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hallow focus photography of computer codes">
            <a:extLst>
              <a:ext uri="{FF2B5EF4-FFF2-40B4-BE49-F238E27FC236}">
                <a16:creationId xmlns:a16="http://schemas.microsoft.com/office/drawing/2014/main" id="{68D719D4-8F5D-827A-5F3E-464C2C07DF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52"/>
          <a:stretch/>
        </p:blipFill>
        <p:spPr bwMode="auto">
          <a:xfrm>
            <a:off x="8247130" y="3197221"/>
            <a:ext cx="2880000" cy="143588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01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EFC6-AB98-532D-495D-316BEFFD2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3575"/>
            <a:ext cx="10515600" cy="29718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What does a machine workflow look like?</a:t>
            </a:r>
            <a:endParaRPr lang="en-PH" sz="6000" dirty="0"/>
          </a:p>
        </p:txBody>
      </p:sp>
    </p:spTree>
    <p:extLst>
      <p:ext uri="{BB962C8B-B14F-4D97-AF65-F5344CB8AC3E}">
        <p14:creationId xmlns:p14="http://schemas.microsoft.com/office/powerpoint/2010/main" val="1860130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0F1E54"/>
      </a:dk1>
      <a:lt1>
        <a:srgbClr val="FFFFFF"/>
      </a:lt1>
      <a:dk2>
        <a:srgbClr val="FF5443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Lato Black"/>
        <a:ea typeface=""/>
        <a:cs typeface=""/>
      </a:majorFont>
      <a:minorFont>
        <a:latin typeface="Varela Rou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191</Words>
  <Application>Microsoft Office PowerPoint</Application>
  <PresentationFormat>Widescreen</PresentationFormat>
  <Paragraphs>39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Lato Black</vt:lpstr>
      <vt:lpstr>Raleway</vt:lpstr>
      <vt:lpstr>Varela Round</vt:lpstr>
      <vt:lpstr>Office Theme</vt:lpstr>
      <vt:lpstr>MACHINE LEARNING</vt:lpstr>
      <vt:lpstr>Before we start,</vt:lpstr>
      <vt:lpstr>PowerPoint Presentation</vt:lpstr>
      <vt:lpstr>PowerPoint Presentation</vt:lpstr>
      <vt:lpstr>PowerPoint Presentation</vt:lpstr>
      <vt:lpstr>PowerPoint Presentation</vt:lpstr>
      <vt:lpstr>Training Objectives</vt:lpstr>
      <vt:lpstr>3-Step ML Model</vt:lpstr>
      <vt:lpstr>What does a machine workflow look like?</vt:lpstr>
      <vt:lpstr>Topics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M. A. Cabanlit</dc:creator>
  <cp:lastModifiedBy>M. A. Cabanlit</cp:lastModifiedBy>
  <cp:revision>6</cp:revision>
  <dcterms:created xsi:type="dcterms:W3CDTF">2022-05-30T06:43:22Z</dcterms:created>
  <dcterms:modified xsi:type="dcterms:W3CDTF">2022-05-30T10:06:01Z</dcterms:modified>
</cp:coreProperties>
</file>