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7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35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6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64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45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26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468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67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07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77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383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31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0244-2403-4D5E-9BD9-3E28F5F13EED}" type="datetimeFigureOut">
              <a:rPr lang="es-CL" smtClean="0"/>
              <a:t>24-04-2017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CB33-58E6-4078-9401-9FD0C400BD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047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Gestión de Configuración de Software (SCM)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4" name="Picture 4" descr="http://cens.cl/img/logo-c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15" y="1414264"/>
            <a:ext cx="41243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ens.cl/img/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39" y="5621744"/>
            <a:ext cx="6820137" cy="12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ens.cl/img/logo-c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2"/>
            <a:ext cx="41243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¿Que es la SCM?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También conocida como</a:t>
            </a:r>
          </a:p>
          <a:p>
            <a:pPr lvl="1"/>
            <a:r>
              <a:rPr lang="es-CL" dirty="0" smtClean="0">
                <a:solidFill>
                  <a:schemeClr val="bg1"/>
                </a:solidFill>
              </a:rPr>
              <a:t>Control de origen</a:t>
            </a:r>
          </a:p>
          <a:p>
            <a:pPr lvl="1"/>
            <a:r>
              <a:rPr lang="es-CL" dirty="0" smtClean="0">
                <a:solidFill>
                  <a:schemeClr val="bg1"/>
                </a:solidFill>
              </a:rPr>
              <a:t>Gestión de cambios</a:t>
            </a:r>
          </a:p>
          <a:p>
            <a:pPr lvl="1"/>
            <a:r>
              <a:rPr lang="es-CL" dirty="0" smtClean="0">
                <a:solidFill>
                  <a:schemeClr val="bg1"/>
                </a:solidFill>
              </a:rPr>
              <a:t>Control de versiones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Varios desarrolladores trabajan en un conjunto común de archivos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Todo sistema SCM crea un repositorio central para compartir archivos. Estos son versionados con cada modificación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Servicio SCM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Alcance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/>
                </a:solidFill>
              </a:rPr>
              <a:t>La Gestión de Configuración de Software aplica a todos los Productos, Mantenimientos y Proyectos cursados por Ingenieros CENS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Objetivo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/>
                </a:solidFill>
              </a:rPr>
              <a:t>Mantener la integridad e historia de  las soluciones desarrolladas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Beneficios del servicio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/>
                </a:solidFill>
              </a:rPr>
              <a:t>Se asegura una línea base controlada para soluciones desarrolladas, con el respaldo de cada una de las mejoras incorporadas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/>
                </a:solidFill>
              </a:rPr>
              <a:t>Permite desarrollos paralelos y aislados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Servicio SCM – Proyectos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9552" y="1340768"/>
            <a:ext cx="25922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Anteproyecto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347864" y="1268760"/>
            <a:ext cx="511256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Proyectos en Curso</a:t>
            </a:r>
            <a:endParaRPr lang="es-CL" dirty="0"/>
          </a:p>
        </p:txBody>
      </p:sp>
      <p:sp>
        <p:nvSpPr>
          <p:cNvPr id="6" name="Rounded Rectangle 5"/>
          <p:cNvSpPr/>
          <p:nvPr/>
        </p:nvSpPr>
        <p:spPr>
          <a:xfrm>
            <a:off x="611560" y="2276872"/>
            <a:ext cx="2448272" cy="2448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600" dirty="0" smtClean="0">
                <a:solidFill>
                  <a:schemeClr val="bg1"/>
                </a:solidFill>
              </a:rPr>
              <a:t>- Se solicita creación de repositorio</a:t>
            </a:r>
          </a:p>
          <a:p>
            <a:r>
              <a:rPr lang="es-CL" sz="1600" dirty="0" smtClean="0">
                <a:solidFill>
                  <a:schemeClr val="bg1"/>
                </a:solidFill>
              </a:rPr>
              <a:t>- Se genera plan inicial</a:t>
            </a:r>
          </a:p>
          <a:p>
            <a:r>
              <a:rPr lang="es-CL" sz="1600" dirty="0" smtClean="0">
                <a:solidFill>
                  <a:schemeClr val="bg1"/>
                </a:solidFill>
              </a:rPr>
              <a:t>- Se genera línea base de anteproyecto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5856" y="2276872"/>
            <a:ext cx="2448272" cy="2448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Se actualiza plan de acción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Desarrollo solución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Actualización documental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Regularización de  Testing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04148" y="2276872"/>
            <a:ext cx="2448272" cy="2448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Entrega solución</a:t>
            </a:r>
            <a:endParaRPr lang="es-CL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Generación de línea base de producto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Resguardo de proyecto en BD histórica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4869160"/>
            <a:ext cx="1944216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solidFill>
                  <a:schemeClr val="bg1"/>
                </a:solidFill>
              </a:rPr>
              <a:t>Idea / factibilidad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3888" y="4869160"/>
            <a:ext cx="1944216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solidFill>
                  <a:schemeClr val="bg1"/>
                </a:solidFill>
              </a:rPr>
              <a:t>Desarrollo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176" y="4869160"/>
            <a:ext cx="1944216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solidFill>
                  <a:schemeClr val="bg1"/>
                </a:solidFill>
              </a:rPr>
              <a:t>Entrega y Cierre</a:t>
            </a:r>
            <a:endParaRPr lang="es-CL" sz="2800" dirty="0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9" idx="3"/>
            <a:endCxn id="10" idx="1"/>
          </p:cNvCxnSpPr>
          <p:nvPr/>
        </p:nvCxnSpPr>
        <p:spPr>
          <a:xfrm>
            <a:off x="2771800" y="5445224"/>
            <a:ext cx="792088" cy="127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>
          <a:xfrm>
            <a:off x="5508104" y="5445224"/>
            <a:ext cx="648072" cy="127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1560" y="6192688"/>
            <a:ext cx="7848872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/>
              <a:t>Si en la etapa de Idea y Factibilidad, el Business Case queda rechazado, el repositorio creado con lo que se encuentra versionado, se resguardará en una Base de datos Histórica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9681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Servicio SCM – Mejoras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11560" y="1268760"/>
            <a:ext cx="784887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Mentenimiento en Curso</a:t>
            </a:r>
            <a:endParaRPr lang="es-CL" dirty="0"/>
          </a:p>
        </p:txBody>
      </p:sp>
      <p:sp>
        <p:nvSpPr>
          <p:cNvPr id="6" name="Rounded Rectangle 5"/>
          <p:cNvSpPr/>
          <p:nvPr/>
        </p:nvSpPr>
        <p:spPr>
          <a:xfrm>
            <a:off x="611560" y="2276872"/>
            <a:ext cx="4752528" cy="2448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Se </a:t>
            </a:r>
            <a:r>
              <a:rPr lang="es-CL" sz="1600" dirty="0">
                <a:solidFill>
                  <a:schemeClr val="bg1"/>
                </a:solidFill>
              </a:rPr>
              <a:t>solicita creación de </a:t>
            </a:r>
            <a:r>
              <a:rPr lang="es-CL" sz="1600" dirty="0" smtClean="0">
                <a:solidFill>
                  <a:schemeClr val="bg1"/>
                </a:solidFill>
              </a:rPr>
              <a:t>repositorio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Se </a:t>
            </a:r>
            <a:r>
              <a:rPr lang="es-CL" sz="1600" dirty="0">
                <a:solidFill>
                  <a:schemeClr val="bg1"/>
                </a:solidFill>
              </a:rPr>
              <a:t>genera plan de </a:t>
            </a:r>
            <a:r>
              <a:rPr lang="es-CL" sz="1600" dirty="0" smtClean="0">
                <a:solidFill>
                  <a:schemeClr val="bg1"/>
                </a:solidFill>
              </a:rPr>
              <a:t>acción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Se </a:t>
            </a:r>
            <a:r>
              <a:rPr lang="es-CL" sz="1600" dirty="0">
                <a:solidFill>
                  <a:schemeClr val="bg1"/>
                </a:solidFill>
              </a:rPr>
              <a:t>baja línea </a:t>
            </a:r>
            <a:r>
              <a:rPr lang="es-CL" sz="1600" dirty="0" smtClean="0">
                <a:solidFill>
                  <a:schemeClr val="bg1"/>
                </a:solidFill>
              </a:rPr>
              <a:t>base de proyecto en productivo a nuevo repositorio para efectuar desarrollos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Se realizan pruebas de Testing</a:t>
            </a:r>
          </a:p>
          <a:p>
            <a:pPr marL="285750" indent="-285750">
              <a:buFontTx/>
              <a:buChar char="-"/>
            </a:pPr>
            <a:endParaRPr lang="es-CL" sz="1600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04148" y="2276872"/>
            <a:ext cx="2448272" cy="24482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CL" sz="1600" dirty="0">
                <a:solidFill>
                  <a:schemeClr val="bg1"/>
                </a:solidFill>
              </a:rPr>
              <a:t>Entrega </a:t>
            </a:r>
            <a:r>
              <a:rPr lang="es-CL" sz="1600" dirty="0" smtClean="0">
                <a:solidFill>
                  <a:schemeClr val="bg1"/>
                </a:solidFill>
              </a:rPr>
              <a:t>solución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Se actualiza línea base de la solución</a:t>
            </a:r>
          </a:p>
          <a:p>
            <a:pPr marL="285750" indent="-285750">
              <a:buFontTx/>
              <a:buChar char="-"/>
            </a:pPr>
            <a:r>
              <a:rPr lang="es-CL" sz="1600" dirty="0" smtClean="0">
                <a:solidFill>
                  <a:schemeClr val="bg1"/>
                </a:solidFill>
              </a:rPr>
              <a:t>Línea base anterior queda resguardada en carpeta Releases, guardando un histórico de versión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7744" y="4869160"/>
            <a:ext cx="1944216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solidFill>
                  <a:schemeClr val="bg1"/>
                </a:solidFill>
              </a:rPr>
              <a:t>Desarrollo</a:t>
            </a:r>
            <a:endParaRPr lang="es-CL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176" y="4869160"/>
            <a:ext cx="1944216" cy="11521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>
                <a:solidFill>
                  <a:schemeClr val="bg1"/>
                </a:solidFill>
              </a:rPr>
              <a:t>Entrega y Cierre</a:t>
            </a:r>
            <a:endParaRPr lang="es-CL" sz="2800" dirty="0">
              <a:solidFill>
                <a:schemeClr val="bg1"/>
              </a:solidFill>
            </a:endParaRPr>
          </a:p>
        </p:txBody>
      </p:sp>
      <p:cxnSp>
        <p:nvCxnSpPr>
          <p:cNvPr id="15" name="Curved Connector 14"/>
          <p:cNvCxnSpPr>
            <a:stCxn id="10" idx="3"/>
            <a:endCxn id="11" idx="1"/>
          </p:cNvCxnSpPr>
          <p:nvPr/>
        </p:nvCxnSpPr>
        <p:spPr>
          <a:xfrm>
            <a:off x="4211960" y="5445224"/>
            <a:ext cx="1944216" cy="127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Servicio SCM – </a:t>
            </a:r>
            <a:r>
              <a:rPr lang="es-CL" dirty="0" smtClean="0">
                <a:solidFill>
                  <a:schemeClr val="bg1"/>
                </a:solidFill>
              </a:rPr>
              <a:t>Flujo de Proyecto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1691680" y="256490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Solicita Repositorio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412776"/>
            <a:ext cx="8280920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Rectangle 6"/>
          <p:cNvSpPr/>
          <p:nvPr/>
        </p:nvSpPr>
        <p:spPr>
          <a:xfrm>
            <a:off x="1907704" y="1529084"/>
            <a:ext cx="1728192" cy="28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Jefe Proyecto</a:t>
            </a:r>
            <a:endParaRPr lang="es-CL" dirty="0"/>
          </a:p>
        </p:txBody>
      </p:sp>
      <p:sp>
        <p:nvSpPr>
          <p:cNvPr id="8" name="Rectangle 7"/>
          <p:cNvSpPr/>
          <p:nvPr/>
        </p:nvSpPr>
        <p:spPr>
          <a:xfrm>
            <a:off x="4067944" y="1515228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SCM</a:t>
            </a:r>
            <a:endParaRPr lang="es-CL" dirty="0"/>
          </a:p>
        </p:txBody>
      </p:sp>
      <p:sp>
        <p:nvSpPr>
          <p:cNvPr id="9" name="Rectangle 8"/>
          <p:cNvSpPr/>
          <p:nvPr/>
        </p:nvSpPr>
        <p:spPr>
          <a:xfrm>
            <a:off x="7164288" y="1521978"/>
            <a:ext cx="1440160" cy="261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Cliente</a:t>
            </a:r>
            <a:endParaRPr lang="es-CL" dirty="0"/>
          </a:p>
        </p:txBody>
      </p:sp>
      <p:sp>
        <p:nvSpPr>
          <p:cNvPr id="10" name="Rectangle 9"/>
          <p:cNvSpPr/>
          <p:nvPr/>
        </p:nvSpPr>
        <p:spPr>
          <a:xfrm>
            <a:off x="5940152" y="1531179"/>
            <a:ext cx="108012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QC</a:t>
            </a:r>
            <a:endParaRPr lang="es-CL" dirty="0"/>
          </a:p>
        </p:txBody>
      </p:sp>
      <p:sp>
        <p:nvSpPr>
          <p:cNvPr id="11" name="Rectangle 10"/>
          <p:cNvSpPr/>
          <p:nvPr/>
        </p:nvSpPr>
        <p:spPr>
          <a:xfrm>
            <a:off x="683568" y="1500006"/>
            <a:ext cx="1080120" cy="32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Negocio</a:t>
            </a:r>
            <a:endParaRPr lang="es-CL" dirty="0"/>
          </a:p>
        </p:txBody>
      </p:sp>
      <p:sp>
        <p:nvSpPr>
          <p:cNvPr id="12" name="Rectangle 11"/>
          <p:cNvSpPr/>
          <p:nvPr/>
        </p:nvSpPr>
        <p:spPr>
          <a:xfrm>
            <a:off x="3707904" y="2555379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Genera Repositorio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085903" y="3212976"/>
            <a:ext cx="86773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BC?</a:t>
            </a:r>
            <a:endParaRPr lang="es-CL" sz="1000" dirty="0"/>
          </a:p>
        </p:txBody>
      </p:sp>
      <p:sp>
        <p:nvSpPr>
          <p:cNvPr id="15" name="Rectangle 14"/>
          <p:cNvSpPr/>
          <p:nvPr/>
        </p:nvSpPr>
        <p:spPr>
          <a:xfrm>
            <a:off x="899592" y="1988840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Genera Business Case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7904" y="4077072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Guarda Documentación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1680" y="4077072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Desarrollo Proyecto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0112" y="4067547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Realización Pruebas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07904" y="3275459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Guarda documentos en Base Histórica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974610" y="4653136"/>
            <a:ext cx="86773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pruebas?</a:t>
            </a:r>
            <a:endParaRPr lang="es-CL" sz="1000" dirty="0"/>
          </a:p>
        </p:txBody>
      </p:sp>
      <p:cxnSp>
        <p:nvCxnSpPr>
          <p:cNvPr id="22" name="Elbow Connector 21"/>
          <p:cNvCxnSpPr>
            <a:stCxn id="20" idx="1"/>
            <a:endCxn id="17" idx="1"/>
          </p:cNvCxnSpPr>
          <p:nvPr/>
        </p:nvCxnSpPr>
        <p:spPr>
          <a:xfrm rot="10800000">
            <a:off x="1691680" y="4257092"/>
            <a:ext cx="4282930" cy="648072"/>
          </a:xfrm>
          <a:prstGeom prst="bentConnector3">
            <a:avLst>
              <a:gd name="adj1" fmla="val 1053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9" idx="1"/>
          </p:cNvCxnSpPr>
          <p:nvPr/>
        </p:nvCxnSpPr>
        <p:spPr>
          <a:xfrm flipV="1">
            <a:off x="2953641" y="3455479"/>
            <a:ext cx="754263" cy="952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7" idx="0"/>
          </p:cNvCxnSpPr>
          <p:nvPr/>
        </p:nvCxnSpPr>
        <p:spPr>
          <a:xfrm rot="5400000">
            <a:off x="2339752" y="3897052"/>
            <a:ext cx="36004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07904" y="5229200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Actualización Documentación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7904" y="5949280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Genera Repositorio línea base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1600" y="5805264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Entrega solución</a:t>
            </a: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43808" y="3230978"/>
            <a:ext cx="649893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/>
              <a:t>Rejected</a:t>
            </a:r>
            <a:endParaRPr lang="es-CL" sz="800" dirty="0"/>
          </a:p>
        </p:txBody>
      </p:sp>
      <p:sp>
        <p:nvSpPr>
          <p:cNvPr id="32" name="Rectangle 31"/>
          <p:cNvSpPr/>
          <p:nvPr/>
        </p:nvSpPr>
        <p:spPr>
          <a:xfrm>
            <a:off x="1763688" y="3735034"/>
            <a:ext cx="649893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/>
              <a:t>Accepted</a:t>
            </a:r>
            <a:endParaRPr lang="es-CL" sz="800" dirty="0"/>
          </a:p>
        </p:txBody>
      </p:sp>
      <p:sp>
        <p:nvSpPr>
          <p:cNvPr id="33" name="Rectangle 32"/>
          <p:cNvSpPr/>
          <p:nvPr/>
        </p:nvSpPr>
        <p:spPr>
          <a:xfrm>
            <a:off x="5142601" y="4743146"/>
            <a:ext cx="649893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800" dirty="0" smtClean="0"/>
              <a:t>Rejected</a:t>
            </a:r>
            <a:endParaRPr lang="es-CL" sz="800" dirty="0"/>
          </a:p>
        </p:txBody>
      </p:sp>
      <p:sp>
        <p:nvSpPr>
          <p:cNvPr id="34" name="Rectangle 33"/>
          <p:cNvSpPr/>
          <p:nvPr/>
        </p:nvSpPr>
        <p:spPr>
          <a:xfrm>
            <a:off x="7164288" y="6381328"/>
            <a:ext cx="16561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Recepción solución</a:t>
            </a:r>
            <a:endParaRPr lang="es-CL" sz="1200" dirty="0">
              <a:solidFill>
                <a:schemeClr val="bg1"/>
              </a:solidFill>
            </a:endParaRPr>
          </a:p>
        </p:txBody>
      </p:sp>
      <p:cxnSp>
        <p:nvCxnSpPr>
          <p:cNvPr id="36" name="Elbow Connector 35"/>
          <p:cNvCxnSpPr>
            <a:stCxn id="15" idx="2"/>
            <a:endCxn id="4" idx="0"/>
          </p:cNvCxnSpPr>
          <p:nvPr/>
        </p:nvCxnSpPr>
        <p:spPr>
          <a:xfrm rot="16200000" flipH="1">
            <a:off x="2015716" y="2060848"/>
            <a:ext cx="216024" cy="79208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12" idx="1"/>
          </p:cNvCxnSpPr>
          <p:nvPr/>
        </p:nvCxnSpPr>
        <p:spPr>
          <a:xfrm flipV="1">
            <a:off x="3347864" y="2735399"/>
            <a:ext cx="360040" cy="952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3"/>
            <a:endCxn id="16" idx="1"/>
          </p:cNvCxnSpPr>
          <p:nvPr/>
        </p:nvCxnSpPr>
        <p:spPr>
          <a:xfrm>
            <a:off x="3347864" y="4257092"/>
            <a:ext cx="36004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18" idx="1"/>
          </p:cNvCxnSpPr>
          <p:nvPr/>
        </p:nvCxnSpPr>
        <p:spPr>
          <a:xfrm flipV="1">
            <a:off x="5364088" y="4247567"/>
            <a:ext cx="216024" cy="952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  <a:endCxn id="28" idx="3"/>
          </p:cNvCxnSpPr>
          <p:nvPr/>
        </p:nvCxnSpPr>
        <p:spPr>
          <a:xfrm rot="5400000">
            <a:off x="5760270" y="4761011"/>
            <a:ext cx="252028" cy="10443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1"/>
            <a:endCxn id="30" idx="0"/>
          </p:cNvCxnSpPr>
          <p:nvPr/>
        </p:nvCxnSpPr>
        <p:spPr>
          <a:xfrm rot="10800000" flipV="1">
            <a:off x="1799692" y="5409220"/>
            <a:ext cx="1908212" cy="39604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8" idx="2"/>
            <a:endCxn id="29" idx="0"/>
          </p:cNvCxnSpPr>
          <p:nvPr/>
        </p:nvCxnSpPr>
        <p:spPr>
          <a:xfrm rot="5400000">
            <a:off x="4355976" y="5769260"/>
            <a:ext cx="36004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0" idx="2"/>
            <a:endCxn id="34" idx="1"/>
          </p:cNvCxnSpPr>
          <p:nvPr/>
        </p:nvCxnSpPr>
        <p:spPr>
          <a:xfrm rot="16200000" flipH="1">
            <a:off x="4283968" y="3681028"/>
            <a:ext cx="396044" cy="536459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2"/>
            <a:endCxn id="20" idx="0"/>
          </p:cNvCxnSpPr>
          <p:nvPr/>
        </p:nvCxnSpPr>
        <p:spPr>
          <a:xfrm rot="16200000" flipH="1">
            <a:off x="6295567" y="4540223"/>
            <a:ext cx="225549" cy="27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3" idx="0"/>
          </p:cNvCxnSpPr>
          <p:nvPr/>
        </p:nvCxnSpPr>
        <p:spPr>
          <a:xfrm rot="5400000">
            <a:off x="2405934" y="3092788"/>
            <a:ext cx="234026" cy="63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Repositorios – Estructura estándar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68960"/>
            <a:ext cx="1228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53" y="2378397"/>
            <a:ext cx="1714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96" y="1484784"/>
            <a:ext cx="9429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69915"/>
            <a:ext cx="1714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6" y="2262014"/>
            <a:ext cx="923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6" y="4870697"/>
            <a:ext cx="1714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35" y="4362435"/>
            <a:ext cx="7905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64904"/>
            <a:ext cx="857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82505"/>
            <a:ext cx="857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4662472"/>
            <a:ext cx="857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2" y="5155556"/>
            <a:ext cx="89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12" y="5261222"/>
            <a:ext cx="1409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6" y="3988564"/>
            <a:ext cx="923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43" y="3682469"/>
            <a:ext cx="923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1026" idx="0"/>
            <a:endCxn id="1027" idx="1"/>
          </p:cNvCxnSpPr>
          <p:nvPr/>
        </p:nvCxnSpPr>
        <p:spPr>
          <a:xfrm rot="5400000" flipH="1" flipV="1">
            <a:off x="917712" y="2405819"/>
            <a:ext cx="395288" cy="9309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6" idx="2"/>
            <a:endCxn id="11" idx="1"/>
          </p:cNvCxnSpPr>
          <p:nvPr/>
        </p:nvCxnSpPr>
        <p:spPr>
          <a:xfrm rot="16200000" flipH="1">
            <a:off x="217024" y="4292369"/>
            <a:ext cx="1306437" cy="4407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026" idx="3"/>
            <a:endCxn id="7" idx="1"/>
          </p:cNvCxnSpPr>
          <p:nvPr/>
        </p:nvCxnSpPr>
        <p:spPr>
          <a:xfrm>
            <a:off x="1264221" y="3464248"/>
            <a:ext cx="643483" cy="9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27" idx="3"/>
            <a:endCxn id="1028" idx="1"/>
          </p:cNvCxnSpPr>
          <p:nvPr/>
        </p:nvCxnSpPr>
        <p:spPr>
          <a:xfrm flipV="1">
            <a:off x="3295353" y="1780059"/>
            <a:ext cx="518143" cy="8936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1033" idx="1"/>
          </p:cNvCxnSpPr>
          <p:nvPr/>
        </p:nvCxnSpPr>
        <p:spPr>
          <a:xfrm flipV="1">
            <a:off x="3622204" y="2760167"/>
            <a:ext cx="2749996" cy="7050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140" y="2152274"/>
            <a:ext cx="9429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Elbow Connector 25"/>
          <p:cNvCxnSpPr>
            <a:stCxn id="1027" idx="3"/>
            <a:endCxn id="38" idx="1"/>
          </p:cNvCxnSpPr>
          <p:nvPr/>
        </p:nvCxnSpPr>
        <p:spPr>
          <a:xfrm flipV="1">
            <a:off x="3295353" y="2447549"/>
            <a:ext cx="531787" cy="22612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00" y="3187166"/>
            <a:ext cx="857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>
            <a:stCxn id="7" idx="3"/>
            <a:endCxn id="41" idx="1"/>
          </p:cNvCxnSpPr>
          <p:nvPr/>
        </p:nvCxnSpPr>
        <p:spPr>
          <a:xfrm flipV="1">
            <a:off x="3622204" y="3382429"/>
            <a:ext cx="2788096" cy="827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33" idx="3"/>
            <a:endCxn id="1030" idx="1"/>
          </p:cNvCxnSpPr>
          <p:nvPr/>
        </p:nvCxnSpPr>
        <p:spPr>
          <a:xfrm flipV="1">
            <a:off x="7229450" y="2757314"/>
            <a:ext cx="654916" cy="2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0"/>
            <a:endCxn id="1032" idx="1"/>
          </p:cNvCxnSpPr>
          <p:nvPr/>
        </p:nvCxnSpPr>
        <p:spPr>
          <a:xfrm rot="5400000" flipH="1" flipV="1">
            <a:off x="2344743" y="4265606"/>
            <a:ext cx="208224" cy="10019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32" idx="0"/>
            <a:endCxn id="1034" idx="1"/>
          </p:cNvCxnSpPr>
          <p:nvPr/>
        </p:nvCxnSpPr>
        <p:spPr>
          <a:xfrm rot="5400000" flipH="1" flipV="1">
            <a:off x="3650204" y="3872688"/>
            <a:ext cx="184667" cy="7948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32" idx="3"/>
            <a:endCxn id="15" idx="1"/>
          </p:cNvCxnSpPr>
          <p:nvPr/>
        </p:nvCxnSpPr>
        <p:spPr>
          <a:xfrm>
            <a:off x="3740410" y="4662473"/>
            <a:ext cx="418592" cy="19526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032" idx="2"/>
            <a:endCxn id="1038" idx="1"/>
          </p:cNvCxnSpPr>
          <p:nvPr/>
        </p:nvCxnSpPr>
        <p:spPr>
          <a:xfrm rot="16200000" flipH="1">
            <a:off x="3486049" y="4821583"/>
            <a:ext cx="498737" cy="7805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34" idx="3"/>
            <a:endCxn id="21" idx="1"/>
          </p:cNvCxnSpPr>
          <p:nvPr/>
        </p:nvCxnSpPr>
        <p:spPr>
          <a:xfrm>
            <a:off x="4997202" y="4177768"/>
            <a:ext cx="334441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38" idx="3"/>
            <a:endCxn id="1037" idx="1"/>
          </p:cNvCxnSpPr>
          <p:nvPr/>
        </p:nvCxnSpPr>
        <p:spPr>
          <a:xfrm flipV="1">
            <a:off x="5535412" y="5460356"/>
            <a:ext cx="944020" cy="8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37" idx="0"/>
            <a:endCxn id="20" idx="1"/>
          </p:cNvCxnSpPr>
          <p:nvPr/>
        </p:nvCxnSpPr>
        <p:spPr>
          <a:xfrm rot="5400000" flipH="1" flipV="1">
            <a:off x="7069890" y="4341081"/>
            <a:ext cx="671692" cy="9572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48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620" y="6013251"/>
            <a:ext cx="8286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3" name="Elbow Connector 1112"/>
          <p:cNvCxnSpPr>
            <a:stCxn id="1037" idx="2"/>
            <a:endCxn id="1048" idx="1"/>
          </p:cNvCxnSpPr>
          <p:nvPr/>
        </p:nvCxnSpPr>
        <p:spPr>
          <a:xfrm rot="16200000" flipH="1">
            <a:off x="7257566" y="5434696"/>
            <a:ext cx="438595" cy="10995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bg1"/>
                </a:solidFill>
              </a:rPr>
              <a:t>Nomenclatura versionados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Versión: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/>
                </a:solidFill>
              </a:rPr>
              <a:t>V1731r1 </a:t>
            </a:r>
            <a:r>
              <a:rPr lang="es-CL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s-CL" dirty="0" smtClean="0">
                <a:solidFill>
                  <a:schemeClr val="bg1"/>
                </a:solidFill>
              </a:rPr>
              <a:t>V17.3.1r1 </a:t>
            </a: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/>
                </a:solidFill>
              </a:rPr>
              <a:t>VAMVrN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  <a:r>
              <a:rPr lang="es-CL" dirty="0" smtClean="0">
                <a:solidFill>
                  <a:schemeClr val="bg1"/>
                </a:solidFill>
              </a:rPr>
              <a:t>	V: Versión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  <a:r>
              <a:rPr lang="es-CL" dirty="0" smtClean="0">
                <a:solidFill>
                  <a:schemeClr val="bg1"/>
                </a:solidFill>
              </a:rPr>
              <a:t>	A: Año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  <a:r>
              <a:rPr lang="es-CL" dirty="0" smtClean="0">
                <a:solidFill>
                  <a:schemeClr val="bg1"/>
                </a:solidFill>
              </a:rPr>
              <a:t>	M: Mes, se mantiene hasta aprobación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  <a:r>
              <a:rPr lang="es-CL" dirty="0" smtClean="0">
                <a:solidFill>
                  <a:schemeClr val="bg1"/>
                </a:solidFill>
              </a:rPr>
              <a:t>	V: Número de versión del aplicativo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  <a:r>
              <a:rPr lang="es-CL" dirty="0" smtClean="0">
                <a:solidFill>
                  <a:schemeClr val="bg1"/>
                </a:solidFill>
              </a:rPr>
              <a:t>	r: Release</a:t>
            </a:r>
          </a:p>
          <a:p>
            <a:pPr marL="457200" lvl="1" indent="0"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  <a:r>
              <a:rPr lang="es-CL" dirty="0" smtClean="0">
                <a:solidFill>
                  <a:schemeClr val="bg1"/>
                </a:solidFill>
              </a:rPr>
              <a:t>	N:Numero de Release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/>
          <p:nvPr/>
        </p:nvCxnSpPr>
        <p:spPr>
          <a:xfrm>
            <a:off x="1115616" y="2996952"/>
            <a:ext cx="1296144" cy="288032"/>
          </a:xfrm>
          <a:prstGeom prst="bentConnector3">
            <a:avLst>
              <a:gd name="adj1" fmla="val 76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1259632" y="2996952"/>
            <a:ext cx="1152128" cy="720080"/>
          </a:xfrm>
          <a:prstGeom prst="bentConnector3">
            <a:avLst>
              <a:gd name="adj1" fmla="val 39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1295636" y="3248980"/>
            <a:ext cx="1296145" cy="792088"/>
          </a:xfrm>
          <a:prstGeom prst="bentConnector3">
            <a:avLst>
              <a:gd name="adj1" fmla="val 9997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1205627" y="3519010"/>
            <a:ext cx="1656182" cy="612069"/>
          </a:xfrm>
          <a:prstGeom prst="bentConnector3">
            <a:avLst>
              <a:gd name="adj1" fmla="val 10003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1061612" y="3879049"/>
            <a:ext cx="2160238" cy="396047"/>
          </a:xfrm>
          <a:prstGeom prst="bentConnector3">
            <a:avLst>
              <a:gd name="adj1" fmla="val 10026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935599" y="4185083"/>
            <a:ext cx="2592286" cy="216028"/>
          </a:xfrm>
          <a:prstGeom prst="bentConnector3">
            <a:avLst>
              <a:gd name="adj1" fmla="val 9997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36512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36512" y="3248980"/>
            <a:ext cx="9144000" cy="9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evron 3"/>
          <p:cNvSpPr/>
          <p:nvPr/>
        </p:nvSpPr>
        <p:spPr>
          <a:xfrm rot="2100000">
            <a:off x="35496" y="479562"/>
            <a:ext cx="1224136" cy="36004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bg1"/>
                </a:solidFill>
              </a:rPr>
              <a:t>IDEA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 rot="2100000">
            <a:off x="1511659" y="1592795"/>
            <a:ext cx="1224136" cy="36004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chemeClr val="bg1"/>
                </a:solidFill>
              </a:rPr>
              <a:t>FACTIBILIDAD</a:t>
            </a:r>
            <a:endParaRPr lang="es-CL" sz="900" dirty="0">
              <a:solidFill>
                <a:schemeClr val="bg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660950" y="3113965"/>
            <a:ext cx="1367434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>
                <a:solidFill>
                  <a:schemeClr val="bg1"/>
                </a:solidFill>
              </a:rPr>
              <a:t>CERTIFICACION</a:t>
            </a:r>
          </a:p>
        </p:txBody>
      </p:sp>
      <p:sp>
        <p:nvSpPr>
          <p:cNvPr id="7" name="Chevron 6"/>
          <p:cNvSpPr/>
          <p:nvPr/>
        </p:nvSpPr>
        <p:spPr>
          <a:xfrm>
            <a:off x="4521643" y="3113965"/>
            <a:ext cx="1346501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>
                <a:solidFill>
                  <a:schemeClr val="bg1"/>
                </a:solidFill>
              </a:rPr>
              <a:t>DESARROLLO</a:t>
            </a:r>
            <a:endParaRPr lang="es-CL" sz="1100" dirty="0">
              <a:solidFill>
                <a:schemeClr val="bg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61120" y="3068960"/>
            <a:ext cx="1224136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schemeClr val="bg1"/>
                </a:solidFill>
              </a:rPr>
              <a:t>ANALISIS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339752" y="3068960"/>
            <a:ext cx="1224136" cy="3600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smtClean="0">
                <a:solidFill>
                  <a:schemeClr val="bg1"/>
                </a:solidFill>
              </a:rPr>
              <a:t>DISEÑO</a:t>
            </a:r>
            <a:endParaRPr lang="es-CL" sz="1400" dirty="0">
              <a:solidFill>
                <a:schemeClr val="bg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2100000">
            <a:off x="7740352" y="6237312"/>
            <a:ext cx="1224136" cy="36004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smtClean="0">
                <a:solidFill>
                  <a:schemeClr val="bg1"/>
                </a:solidFill>
              </a:rPr>
              <a:t>CIERRE</a:t>
            </a:r>
          </a:p>
        </p:txBody>
      </p:sp>
      <p:sp>
        <p:nvSpPr>
          <p:cNvPr id="11" name="Chevron 10"/>
          <p:cNvSpPr/>
          <p:nvPr/>
        </p:nvSpPr>
        <p:spPr>
          <a:xfrm rot="2100000">
            <a:off x="6140131" y="5058112"/>
            <a:ext cx="1224136" cy="36004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bg1"/>
                </a:solidFill>
              </a:rPr>
              <a:t>ENTREGA</a:t>
            </a:r>
          </a:p>
        </p:txBody>
      </p:sp>
      <p:sp>
        <p:nvSpPr>
          <p:cNvPr id="12" name="Chevron 11"/>
          <p:cNvSpPr/>
          <p:nvPr/>
        </p:nvSpPr>
        <p:spPr>
          <a:xfrm rot="2100000">
            <a:off x="2995260" y="2697500"/>
            <a:ext cx="1224136" cy="36004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900" dirty="0" smtClean="0">
                <a:solidFill>
                  <a:schemeClr val="bg1"/>
                </a:solidFill>
              </a:rPr>
              <a:t>DESARROLLO</a:t>
            </a:r>
            <a:endParaRPr lang="es-CL" sz="9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580" y="1700808"/>
            <a:ext cx="1368152" cy="57606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Relevamiento con usuario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Priorización</a:t>
            </a:r>
            <a:endParaRPr lang="es-CL" sz="11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55776" y="171525"/>
            <a:ext cx="2088232" cy="13905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tx1"/>
                </a:solidFill>
              </a:rPr>
              <a:t>- Análisis funcional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Estimación de costos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Diseño técnico (Arquitectura)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Existen proveedores para implementar solución?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Confección Business Case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Validación Business Case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63888" y="1844824"/>
            <a:ext cx="2484276" cy="62515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tx1"/>
                </a:solidFill>
              </a:rPr>
              <a:t>Gestión administrativa inicial</a:t>
            </a:r>
          </a:p>
          <a:p>
            <a:pPr marL="285750" indent="-285750">
              <a:buFontTx/>
              <a:buChar char="-"/>
            </a:pPr>
            <a:r>
              <a:rPr lang="es-CL" sz="1100" dirty="0" smtClean="0">
                <a:solidFill>
                  <a:schemeClr val="tx1"/>
                </a:solidFill>
              </a:rPr>
              <a:t>Quien trabajará en que y como?</a:t>
            </a:r>
          </a:p>
          <a:p>
            <a:pPr marL="285750" indent="-285750">
              <a:buFontTx/>
              <a:buChar char="-"/>
            </a:pPr>
            <a:r>
              <a:rPr lang="es-CL" sz="1100" dirty="0" smtClean="0">
                <a:solidFill>
                  <a:schemeClr val="tx1"/>
                </a:solidFill>
              </a:rPr>
              <a:t>Kick off interno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1025" y="3698669"/>
            <a:ext cx="1604231" cy="88245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Revisión funcional de proyecto con usuario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Análisis interno ingenieros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123728" y="3698669"/>
            <a:ext cx="1872208" cy="18185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tx1"/>
                </a:solidFill>
              </a:rPr>
              <a:t>Diseño técnico: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Input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Modelo de datos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Mapeos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Procesos (periódicos?, históricos? Reprocesos? Anulaciones?)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Aprobación técnica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Reunión de cierre de etapa de análisis y diseño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19972" y="3698667"/>
            <a:ext cx="1836204" cy="10984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Desarrollo de componentes definidas</a:t>
            </a:r>
          </a:p>
          <a:p>
            <a:r>
              <a:rPr lang="es-CL" sz="1100" dirty="0">
                <a:solidFill>
                  <a:schemeClr val="tx1"/>
                </a:solidFill>
              </a:rPr>
              <a:t>- </a:t>
            </a:r>
            <a:r>
              <a:rPr lang="es-CL" sz="1100" dirty="0" smtClean="0">
                <a:solidFill>
                  <a:schemeClr val="tx1"/>
                </a:solidFill>
              </a:rPr>
              <a:t>Inicio confección de plan de pruebas para siguiente etapa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16216" y="1124744"/>
            <a:ext cx="2105478" cy="1800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tx1"/>
                </a:solidFill>
              </a:rPr>
              <a:t>- Entrega de datos para realización de pruebas</a:t>
            </a:r>
            <a:endParaRPr lang="es-CL" sz="1100" dirty="0">
              <a:solidFill>
                <a:schemeClr val="tx1"/>
              </a:solidFill>
            </a:endParaRPr>
          </a:p>
          <a:p>
            <a:r>
              <a:rPr lang="es-CL" sz="1100" dirty="0" smtClean="0">
                <a:solidFill>
                  <a:schemeClr val="tx1"/>
                </a:solidFill>
              </a:rPr>
              <a:t>- Revisión de (Inputs, mapeos y modelo)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Se aplica manual de instalación en ambiente nuevo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Certificación funcional de casos de uso según plan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Pruebas de usuario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Aprobaciones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914038" y="5868089"/>
            <a:ext cx="2105478" cy="88246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tx1"/>
                </a:solidFill>
              </a:rPr>
              <a:t>- Actualización documentación línea base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Cierre de ambientes de desarrollo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939641" y="3991744"/>
            <a:ext cx="2105478" cy="117876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 smtClean="0">
                <a:solidFill>
                  <a:schemeClr val="tx1"/>
                </a:solidFill>
              </a:rPr>
              <a:t>- Planificación de actividades a realizar en la entrega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Confección de documentación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Reunión de entrega con cliente</a:t>
            </a:r>
          </a:p>
          <a:p>
            <a:r>
              <a:rPr lang="es-CL" sz="1100" dirty="0" smtClean="0">
                <a:solidFill>
                  <a:schemeClr val="tx1"/>
                </a:solidFill>
              </a:rPr>
              <a:t>- Marcha blanca? </a:t>
            </a:r>
            <a:r>
              <a:rPr lang="es-CL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No</a:t>
            </a:r>
            <a:endParaRPr lang="es-CL" sz="1100" dirty="0" smtClean="0">
              <a:solidFill>
                <a:schemeClr val="tx1"/>
              </a:solidFill>
            </a:endParaRPr>
          </a:p>
        </p:txBody>
      </p:sp>
      <p:sp>
        <p:nvSpPr>
          <p:cNvPr id="30" name="Cloud Callout 29"/>
          <p:cNvSpPr/>
          <p:nvPr/>
        </p:nvSpPr>
        <p:spPr>
          <a:xfrm>
            <a:off x="656543" y="80752"/>
            <a:ext cx="1467185" cy="57883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L" sz="800" dirty="0" smtClean="0"/>
              <a:t>Cuenta medica interoperable?</a:t>
            </a:r>
            <a:endParaRPr lang="es-CL" sz="800" dirty="0"/>
          </a:p>
        </p:txBody>
      </p:sp>
      <p:sp>
        <p:nvSpPr>
          <p:cNvPr id="31" name="Explosion 1 30"/>
          <p:cNvSpPr/>
          <p:nvPr/>
        </p:nvSpPr>
        <p:spPr>
          <a:xfrm>
            <a:off x="1397487" y="866783"/>
            <a:ext cx="1302305" cy="690010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050" dirty="0" smtClean="0"/>
              <a:t>Mesas de trabajo</a:t>
            </a:r>
            <a:endParaRPr lang="es-CL" sz="1050" dirty="0"/>
          </a:p>
        </p:txBody>
      </p:sp>
      <p:sp>
        <p:nvSpPr>
          <p:cNvPr id="32" name="Flowchart: Process 31"/>
          <p:cNvSpPr/>
          <p:nvPr/>
        </p:nvSpPr>
        <p:spPr>
          <a:xfrm>
            <a:off x="4742641" y="171525"/>
            <a:ext cx="1305524" cy="98658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700" dirty="0" smtClean="0"/>
              <a:t>- Modelo BPMN</a:t>
            </a:r>
          </a:p>
          <a:p>
            <a:r>
              <a:rPr lang="es-CL" sz="700" dirty="0" smtClean="0"/>
              <a:t>- Puntos de interoperabilidad</a:t>
            </a:r>
          </a:p>
          <a:p>
            <a:r>
              <a:rPr lang="es-CL" sz="700" dirty="0" smtClean="0"/>
              <a:t>- CMD</a:t>
            </a:r>
          </a:p>
          <a:p>
            <a:r>
              <a:rPr lang="es-CL" sz="700" dirty="0" smtClean="0"/>
              <a:t>- Casos de uso a soportar</a:t>
            </a:r>
          </a:p>
          <a:p>
            <a:r>
              <a:rPr lang="es-CL" sz="700" dirty="0" smtClean="0"/>
              <a:t>- Arquitectura</a:t>
            </a:r>
          </a:p>
          <a:p>
            <a:r>
              <a:rPr lang="es-CL" sz="700" dirty="0" smtClean="0"/>
              <a:t>- Plazos</a:t>
            </a:r>
          </a:p>
          <a:p>
            <a:r>
              <a:rPr lang="es-CL" sz="700" dirty="0" smtClean="0"/>
              <a:t>- Business Case</a:t>
            </a:r>
            <a:endParaRPr lang="es-CL" sz="700" dirty="0"/>
          </a:p>
        </p:txBody>
      </p:sp>
      <p:sp>
        <p:nvSpPr>
          <p:cNvPr id="33" name="Chevron 32"/>
          <p:cNvSpPr/>
          <p:nvPr/>
        </p:nvSpPr>
        <p:spPr>
          <a:xfrm>
            <a:off x="127795" y="5899921"/>
            <a:ext cx="915813" cy="19337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 smtClean="0">
                <a:solidFill>
                  <a:schemeClr val="bg1"/>
                </a:solidFill>
              </a:rPr>
              <a:t>ANTEPROYECTO</a:t>
            </a:r>
            <a:endParaRPr lang="es-CL" sz="600" dirty="0">
              <a:solidFill>
                <a:schemeClr val="bg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127795" y="6187953"/>
            <a:ext cx="915813" cy="19337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 smtClean="0">
                <a:solidFill>
                  <a:schemeClr val="bg1"/>
                </a:solidFill>
              </a:rPr>
              <a:t>PROYECTO</a:t>
            </a:r>
            <a:endParaRPr lang="es-CL" sz="600" dirty="0">
              <a:solidFill>
                <a:schemeClr val="bg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127795" y="6475985"/>
            <a:ext cx="915813" cy="193375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 smtClean="0">
                <a:solidFill>
                  <a:schemeClr val="bg1"/>
                </a:solidFill>
              </a:rPr>
              <a:t>PRODUCTO</a:t>
            </a:r>
            <a:endParaRPr lang="es-CL" sz="600" dirty="0">
              <a:solidFill>
                <a:schemeClr val="bg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211259" y="4797153"/>
            <a:ext cx="1305524" cy="44097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700" dirty="0" smtClean="0"/>
              <a:t>- Identificación de recursos</a:t>
            </a:r>
          </a:p>
          <a:p>
            <a:r>
              <a:rPr lang="es-CL" sz="700" dirty="0" smtClean="0"/>
              <a:t>- Definición y justificación de estándar/es a utilizar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2339752" y="5661248"/>
            <a:ext cx="1069938" cy="102529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700" dirty="0" smtClean="0"/>
              <a:t>Diagramas:</a:t>
            </a:r>
          </a:p>
          <a:p>
            <a:r>
              <a:rPr lang="es-CL" sz="700" dirty="0" smtClean="0"/>
              <a:t>- Arquitectura</a:t>
            </a:r>
            <a:endParaRPr lang="es-CL" sz="700" dirty="0"/>
          </a:p>
          <a:p>
            <a:r>
              <a:rPr lang="es-CL" sz="700" dirty="0" smtClean="0"/>
              <a:t>- Flujo</a:t>
            </a:r>
            <a:endParaRPr lang="es-CL" sz="700" dirty="0"/>
          </a:p>
          <a:p>
            <a:r>
              <a:rPr lang="es-CL" sz="700" dirty="0"/>
              <a:t>- </a:t>
            </a:r>
            <a:r>
              <a:rPr lang="es-CL" sz="700" dirty="0" smtClean="0"/>
              <a:t>Clases</a:t>
            </a:r>
          </a:p>
          <a:p>
            <a:r>
              <a:rPr lang="es-CL" sz="700" dirty="0" smtClean="0"/>
              <a:t>- Casos de uso</a:t>
            </a:r>
            <a:endParaRPr lang="es-CL" sz="700" dirty="0"/>
          </a:p>
          <a:p>
            <a:r>
              <a:rPr lang="es-CL" sz="700" dirty="0"/>
              <a:t>- </a:t>
            </a:r>
            <a:r>
              <a:rPr lang="es-CL" sz="700" dirty="0" smtClean="0"/>
              <a:t>Máquina de estados?</a:t>
            </a:r>
            <a:endParaRPr lang="es-CL" sz="700" dirty="0"/>
          </a:p>
          <a:p>
            <a:r>
              <a:rPr lang="es-CL" sz="700" dirty="0"/>
              <a:t>- </a:t>
            </a:r>
            <a:r>
              <a:rPr lang="es-CL" sz="700" dirty="0" smtClean="0"/>
              <a:t>Secuencia?</a:t>
            </a:r>
            <a:endParaRPr lang="es-CL" sz="700" dirty="0"/>
          </a:p>
          <a:p>
            <a:r>
              <a:rPr lang="es-CL" sz="700" dirty="0"/>
              <a:t>- </a:t>
            </a:r>
            <a:r>
              <a:rPr lang="es-CL" sz="700" dirty="0" smtClean="0"/>
              <a:t>Colaboración?</a:t>
            </a:r>
            <a:endParaRPr lang="es-CL" sz="700" dirty="0"/>
          </a:p>
          <a:p>
            <a:r>
              <a:rPr lang="es-CL" sz="700" dirty="0"/>
              <a:t>- </a:t>
            </a:r>
            <a:r>
              <a:rPr lang="es-CL" sz="700" dirty="0" smtClean="0"/>
              <a:t>Tiempo?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995935" y="2510801"/>
            <a:ext cx="979317" cy="23830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700" dirty="0" smtClean="0"/>
              <a:t>- Confección Gantt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4521643" y="4893510"/>
            <a:ext cx="1069938" cy="55171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700" dirty="0" smtClean="0"/>
              <a:t>- Profiling?</a:t>
            </a:r>
            <a:endParaRPr lang="es-CL" sz="700" dirty="0"/>
          </a:p>
          <a:p>
            <a:r>
              <a:rPr lang="es-CL" sz="700" dirty="0" smtClean="0"/>
              <a:t>- Validadores?</a:t>
            </a:r>
            <a:endParaRPr lang="es-CL" sz="700" dirty="0"/>
          </a:p>
          <a:p>
            <a:r>
              <a:rPr lang="es-CL" sz="700" dirty="0"/>
              <a:t>- </a:t>
            </a:r>
            <a:r>
              <a:rPr lang="es-CL" sz="700" dirty="0" smtClean="0"/>
              <a:t>Conformance?</a:t>
            </a:r>
          </a:p>
          <a:p>
            <a:r>
              <a:rPr lang="es-CL" sz="70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684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602</Words>
  <Application>Microsoft Office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Gestión de Configuración de Software (SCM)</vt:lpstr>
      <vt:lpstr>¿Que es la SCM?</vt:lpstr>
      <vt:lpstr>Servicio SCM</vt:lpstr>
      <vt:lpstr>Servicio SCM – Proyectos</vt:lpstr>
      <vt:lpstr>Servicio SCM – Mejoras</vt:lpstr>
      <vt:lpstr>Servicio SCM – Flujo de Proyecto</vt:lpstr>
      <vt:lpstr>Repositorios – Estructura estándar</vt:lpstr>
      <vt:lpstr>Nomenclatura versionados</vt:lpstr>
      <vt:lpstr>PowerPoint Presentation</vt:lpstr>
      <vt:lpstr>PowerPoint Presentation</vt:lpstr>
    </vt:vector>
  </TitlesOfParts>
  <Company>CENS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Configuración de Software (SCM)</dc:title>
  <dc:creator>Eberth Saez</dc:creator>
  <cp:lastModifiedBy>Eberth Saez</cp:lastModifiedBy>
  <cp:revision>39</cp:revision>
  <dcterms:created xsi:type="dcterms:W3CDTF">2017-04-05T14:38:44Z</dcterms:created>
  <dcterms:modified xsi:type="dcterms:W3CDTF">2017-04-25T19:04:28Z</dcterms:modified>
</cp:coreProperties>
</file>