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79" r:id="rId7"/>
    <p:sldId id="280" r:id="rId8"/>
    <p:sldId id="288" r:id="rId9"/>
    <p:sldId id="282" r:id="rId10"/>
    <p:sldId id="284" r:id="rId11"/>
    <p:sldId id="291" r:id="rId12"/>
    <p:sldId id="292" r:id="rId13"/>
    <p:sldId id="283" r:id="rId14"/>
    <p:sldId id="285" r:id="rId15"/>
    <p:sldId id="286" r:id="rId16"/>
    <p:sldId id="287" r:id="rId17"/>
    <p:sldId id="289" r:id="rId18"/>
    <p:sldId id="278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580"/>
  </p:normalViewPr>
  <p:slideViewPr>
    <p:cSldViewPr snapToGrid="0" snapToObjects="1">
      <p:cViewPr>
        <p:scale>
          <a:sx n="60" d="100"/>
          <a:sy n="60" d="100"/>
        </p:scale>
        <p:origin x="10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A948862-1BE6-4EB9-B953-490B1B53D7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799C20-2FBB-4358-9A80-D09176E4A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36AA-A16A-4242-B0BC-4BB7D36FE1BC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DD5F3-5541-439D-86EB-834225B9B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3147F-552A-43C8-9FE9-27510A9415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3778F-7FFF-4DA6-9C90-5055F4BDB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068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C16F1-93EE-4417-B7A5-AE99B971801A}" type="datetimeFigureOut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3A06-698E-45C4-9FD4-AEA0EC5D121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6370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4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86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50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1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13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9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11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3A06-698E-45C4-9FD4-AEA0EC5D121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3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94020-7810-43C5-87F0-8AFC23793465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imagen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D3615-274F-4866-A368-6F1376179ABB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8265BA-EA5E-48A8-96CE-34CBE1DBD58A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3F5E70-6DF0-4431-9418-0DF995951863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16BF-4DA4-485A-8AB3-E6D9F1FAEFB5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6F1D69-67AC-4E07-964A-EFB75990DEA4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EC0A6-1914-417A-8F69-F81059B7FC58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0B28A-3F67-4345-BA7F-EF56E080E381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C2485-0A65-4E9A-A7ED-904318898562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597BC-F846-43B9-96BC-F8728E37EC67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3531E-B4E5-4914-B89D-9C098386C7CA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1FA9E-27E6-4DCE-BB65-31630E1C8EAB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80FCFA-4558-40D0-BE03-0422FBC31D65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imagen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5765B651-1A4F-494E-A2CD-80B79618D9BF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A13370F-AFD5-4EF1-99E8-08D8CCCE6CFD}" type="datetime1">
              <a:rPr lang="es-ES" noProof="0" smtClean="0"/>
              <a:t>24/09/2020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github.io/shinydashboard/structure.html" TargetMode="External"/><Relationship Id="rId3" Type="http://schemas.openxmlformats.org/officeDocument/2006/relationships/hyperlink" Target="http://www.unavarra.es/personal/tgoicoa/ESTADISTICA_RMarkdown_tomas/basicRmarkdown/index.html" TargetMode="External"/><Relationship Id="rId7" Type="http://schemas.openxmlformats.org/officeDocument/2006/relationships/hyperlink" Target="https://shiny.rstudio.com/articles/dashboards.html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rstudio.com/wp-content/uploads/2015/03/rmarkdown-spanish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images/shiny-cheatsheet.pdf" TargetMode="External"/><Relationship Id="rId11" Type="http://schemas.openxmlformats.org/officeDocument/2006/relationships/hyperlink" Target="https://alison.rbind.io/post/2017-06-12-up-and-running-with-blogdown/" TargetMode="External"/><Relationship Id="rId5" Type="http://schemas.openxmlformats.org/officeDocument/2006/relationships/hyperlink" Target="https://bookdown.org/yihui/rmarkdown/" TargetMode="External"/><Relationship Id="rId10" Type="http://schemas.openxmlformats.org/officeDocument/2006/relationships/hyperlink" Target="https://alison.rbind.io/" TargetMode="External"/><Relationship Id="rId4" Type="http://schemas.openxmlformats.org/officeDocument/2006/relationships/hyperlink" Target="https://rmarkdown.rstudio.com/" TargetMode="External"/><Relationship Id="rId9" Type="http://schemas.openxmlformats.org/officeDocument/2006/relationships/hyperlink" Target="https://shiny.rstudio.com/articles/layout-guide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hyperlink" Target="https://github.com/cristal3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www.linkedin.com/in/cristal-rivera-picado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rmarkdown.r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hiny.rstudio.com/articles/dashboar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egocalvo.es/cuadro-mando-dinamico-dashboard-shiny-r-ui-rserver-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verr.com/faustolopez110/create-an-r-shiny-app-or-dashboar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0 aspectos vitales para triunfar con el neuromarketing">
            <a:extLst>
              <a:ext uri="{FF2B5EF4-FFF2-40B4-BE49-F238E27FC236}">
                <a16:creationId xmlns:a16="http://schemas.microsoft.com/office/drawing/2014/main" id="{E2836213-B074-4D51-BF49-E0C77534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476" y="1842867"/>
            <a:ext cx="12541476" cy="51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7360"/>
            <a:ext cx="10571998" cy="970450"/>
          </a:xfrm>
        </p:spPr>
        <p:txBody>
          <a:bodyPr rtlCol="0">
            <a:noAutofit/>
          </a:bodyPr>
          <a:lstStyle/>
          <a:p>
            <a:pPr algn="ctr" rtl="0">
              <a:lnSpc>
                <a:spcPct val="90000"/>
              </a:lnSpc>
            </a:pPr>
            <a:r>
              <a:rPr lang="es-ES" sz="6000" dirty="0"/>
              <a:t>Siendo Creativos con 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682689D-33DC-41F4-AFDB-70CE7FCAD96B}"/>
              </a:ext>
            </a:extLst>
          </p:cNvPr>
          <p:cNvSpPr txBox="1">
            <a:spLocks/>
          </p:cNvSpPr>
          <p:nvPr/>
        </p:nvSpPr>
        <p:spPr>
          <a:xfrm>
            <a:off x="2700996" y="1051878"/>
            <a:ext cx="6790006" cy="4330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ES" sz="2400" dirty="0"/>
              <a:t>Facilitadora: Cristal Rivera Picado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C7D7C0-19A4-4D1B-B01F-DAE113EC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028" y="709945"/>
            <a:ext cx="1240972" cy="11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319941" y="647115"/>
            <a:ext cx="68931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  Tiene dos elementos: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r>
              <a:rPr lang="es-CR" dirty="0"/>
              <a:t>	UI (</a:t>
            </a:r>
            <a:r>
              <a:rPr lang="es-CR" dirty="0" err="1"/>
              <a:t>user</a:t>
            </a:r>
            <a:r>
              <a:rPr lang="es-CR" dirty="0"/>
              <a:t> interface): </a:t>
            </a:r>
          </a:p>
          <a:p>
            <a:pPr lvl="1"/>
            <a:r>
              <a:rPr lang="es-CR" dirty="0"/>
              <a:t>Maneja tanto los </a:t>
            </a:r>
            <a:r>
              <a:rPr lang="es-CR" b="1" dirty="0"/>
              <a:t>controles del usuario </a:t>
            </a:r>
            <a:r>
              <a:rPr lang="es-CR" dirty="0"/>
              <a:t>como el diseño y la </a:t>
            </a:r>
            <a:r>
              <a:rPr lang="es-CR" b="1" dirty="0"/>
              <a:t>ubicación</a:t>
            </a:r>
            <a:r>
              <a:rPr lang="es-CR" dirty="0"/>
              <a:t> de los elementos de salida, como gráficos o tablas.</a:t>
            </a:r>
          </a:p>
          <a:p>
            <a:endParaRPr lang="es-CR" dirty="0"/>
          </a:p>
          <a:p>
            <a:r>
              <a:rPr lang="es-CR" dirty="0"/>
              <a:t>	SERVER: </a:t>
            </a:r>
          </a:p>
          <a:p>
            <a:pPr lvl="1"/>
            <a:r>
              <a:rPr lang="es-CR" dirty="0"/>
              <a:t>Maneja todos los </a:t>
            </a:r>
            <a:r>
              <a:rPr lang="es-CR" b="1" dirty="0"/>
              <a:t>cálculos y la generación </a:t>
            </a:r>
            <a:r>
              <a:rPr lang="es-CR" dirty="0"/>
              <a:t>de gráficos para el UI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DD7BF5-44B6-4C68-8FE8-09A85971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" r="5058"/>
          <a:stretch/>
        </p:blipFill>
        <p:spPr>
          <a:xfrm>
            <a:off x="319941" y="4167266"/>
            <a:ext cx="7235052" cy="2705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EACDCB-6E1E-4179-B6DE-53FEDDBA7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FF4D-2404-4D91-BE58-AD9AC1688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4" r="8286"/>
          <a:stretch/>
        </p:blipFill>
        <p:spPr>
          <a:xfrm>
            <a:off x="449944" y="1346480"/>
            <a:ext cx="6633642" cy="41650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ED1A39-D847-47D3-877F-EC5C4E269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26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8563"/>
            <a:ext cx="10571998" cy="970450"/>
          </a:xfrm>
        </p:spPr>
        <p:txBody>
          <a:bodyPr/>
          <a:lstStyle/>
          <a:p>
            <a:pPr algn="ctr"/>
            <a:r>
              <a:rPr lang="es-CR" dirty="0"/>
              <a:t>¿Cómo lo aplico?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92BF3E0-3A16-49FF-82FA-6CFB20329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325" y="2089150"/>
            <a:ext cx="7465256" cy="5161694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1F4466-1549-4B99-88CA-D11068A5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5" y="5846741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¿Cómo lo aplico?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B5E8DD-5F44-487B-852C-D80F0B75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4" y="2165608"/>
            <a:ext cx="11434248" cy="4188525"/>
          </a:xfrm>
        </p:spPr>
        <p:txBody>
          <a:bodyPr>
            <a:normAutofit/>
          </a:bodyPr>
          <a:lstStyle/>
          <a:p>
            <a:r>
              <a:rPr lang="es-CR" sz="2400" dirty="0"/>
              <a:t> </a:t>
            </a:r>
            <a:r>
              <a:rPr lang="es-CR" sz="2400" dirty="0">
                <a:solidFill>
                  <a:schemeClr val="bg1"/>
                </a:solidFill>
              </a:rPr>
              <a:t> ¿Cuál es el mayor tipo de vehículo que transita por la ruta 27 a lo largo de los cinco años?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¿Cómo es la distribución de cada tipo de vehículo?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 ¿Cual(es) son los puntos de conteo con mayor flujo de tráfico vehicular?</a:t>
            </a:r>
          </a:p>
          <a:p>
            <a:r>
              <a:rPr lang="es-CR" sz="2400" dirty="0">
                <a:solidFill>
                  <a:schemeClr val="bg1"/>
                </a:solidFill>
              </a:rPr>
              <a:t>  Graficar la serie de tiempo del flujo de tráfico por año y cada mes.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B8C676-76A0-4E81-B1B6-57A3D11C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5" y="5846741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0B7E-074F-4119-BF4F-F62AC3A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Recursos Disponibles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B5E8DD-5F44-487B-852C-D80F0B75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33" y="2447783"/>
            <a:ext cx="8082018" cy="4564966"/>
          </a:xfrm>
        </p:spPr>
        <p:txBody>
          <a:bodyPr>
            <a:normAutofit fontScale="55000" lnSpcReduction="20000"/>
          </a:bodyPr>
          <a:lstStyle/>
          <a:p>
            <a:r>
              <a:rPr lang="es-CR" sz="3300" dirty="0">
                <a:solidFill>
                  <a:schemeClr val="bg1"/>
                </a:solidFill>
              </a:rPr>
              <a:t>R </a:t>
            </a:r>
            <a:r>
              <a:rPr lang="es-CR" sz="3300" dirty="0" err="1">
                <a:solidFill>
                  <a:schemeClr val="bg1"/>
                </a:solidFill>
              </a:rPr>
              <a:t>Markdown</a:t>
            </a:r>
            <a:endParaRPr lang="es-CR" sz="3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https://rstudio.com/wp-content/uploads/2015/03/rmarkdown-spanish.pdf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http://www.unavarra.es/personal/tgoicoa/ESTADISTICA_RMarkdown_tomas/basicRmarkdown/index.html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https://rmarkdown.rstudio.com/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https://bookdown.org/yihui/rmarkdown/</a:t>
            </a:r>
            <a:endParaRPr lang="es-CR" sz="3300" dirty="0">
              <a:solidFill>
                <a:schemeClr val="bg1"/>
              </a:solidFill>
            </a:endParaRPr>
          </a:p>
          <a:p>
            <a:r>
              <a:rPr lang="es-CR" sz="3300" dirty="0" err="1">
                <a:solidFill>
                  <a:schemeClr val="bg1"/>
                </a:solidFill>
              </a:rPr>
              <a:t>Shiny</a:t>
            </a:r>
            <a:r>
              <a:rPr lang="es-CR" sz="33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https://shiny.rstudio.com/images/shiny-cheatsheet.pdf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https://shiny.rstudio.com/articles/dashboards.html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https://rstudio.github.io/shinydashboard/structure.html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https://shiny.rstudio.com/articles/layout-guide.html</a:t>
            </a:r>
            <a:endParaRPr lang="es-CR" sz="2500" dirty="0">
              <a:solidFill>
                <a:schemeClr val="bg1"/>
              </a:solidFill>
            </a:endParaRPr>
          </a:p>
          <a:p>
            <a:r>
              <a:rPr lang="es-CR" sz="3300" dirty="0">
                <a:solidFill>
                  <a:schemeClr val="bg1"/>
                </a:solidFill>
              </a:rPr>
              <a:t>Otros</a:t>
            </a: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</a:rPr>
              <a:t>https://www.youtube.com/watch?v=tNGqt6UnfJQ</a:t>
            </a: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https://alison.rbind.io/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R" sz="25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https://alison.rbind.io/post/2017-06-12-up-and-running-with-blogdown/</a:t>
            </a:r>
            <a:endParaRPr lang="es-C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R" sz="24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4C5C4-39C5-4811-9FF6-BA232931C6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695" y="5846741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1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29" y="3302602"/>
            <a:ext cx="10561418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s-ES" sz="4000" dirty="0"/>
              <a:t>Mi contacto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5408" y="5243707"/>
            <a:ext cx="6377387" cy="433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2000" dirty="0">
                <a:solidFill>
                  <a:schemeClr val="bg1"/>
                </a:solidFill>
              </a:rPr>
              <a:t>riveracristal07@gmail.com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14E3BF-D8D9-4E32-BACA-D4E5FFE5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52574" y="5259446"/>
            <a:ext cx="455302" cy="367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BF7C16-7CE6-45DB-A643-19037C440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910" y="5814461"/>
            <a:ext cx="448966" cy="418216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A729514-ACE1-4573-8457-288B105814C1}"/>
              </a:ext>
            </a:extLst>
          </p:cNvPr>
          <p:cNvSpPr txBox="1">
            <a:spLocks/>
          </p:cNvSpPr>
          <p:nvPr/>
        </p:nvSpPr>
        <p:spPr>
          <a:xfrm>
            <a:off x="914398" y="5836099"/>
            <a:ext cx="6377387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C55750-CDE3-4538-B5B5-8E8A94799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910" y="6360875"/>
            <a:ext cx="442630" cy="408316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90FFDF0E-DAC0-48BF-886A-78BC744C9433}"/>
              </a:ext>
            </a:extLst>
          </p:cNvPr>
          <p:cNvSpPr txBox="1">
            <a:spLocks/>
          </p:cNvSpPr>
          <p:nvPr/>
        </p:nvSpPr>
        <p:spPr>
          <a:xfrm>
            <a:off x="2609555" y="6429520"/>
            <a:ext cx="2987072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7AEE39-6B8B-4B95-9EA4-6BF8C40F5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95" y="5846741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069145"/>
            <a:ext cx="3269463" cy="4685613"/>
          </a:xfrm>
        </p:spPr>
        <p:txBody>
          <a:bodyPr rtlCol="0" anchor="t">
            <a:normAutofit fontScale="90000"/>
          </a:bodyPr>
          <a:lstStyle/>
          <a:p>
            <a:r>
              <a:rPr lang="es-C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persona es un ser único</a:t>
            </a:r>
            <a:r>
              <a:rPr lang="es-CR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tiene su propia forma de pensar, sentir, crear e innovar</a:t>
            </a:r>
            <a:endParaRPr lang="es-ES" sz="4400" noProof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508A60-5AAD-46D1-92CB-CAF99E7EA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695" y="203945"/>
            <a:ext cx="7041484" cy="64501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25395C-C673-4B0F-9B70-7CA13C352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es-ES" sz="4400" noProof="1"/>
              <a:t>AGENDA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D1148FA-3BDD-4FCC-A307-6BBD74206F01}"/>
              </a:ext>
            </a:extLst>
          </p:cNvPr>
          <p:cNvSpPr/>
          <p:nvPr/>
        </p:nvSpPr>
        <p:spPr>
          <a:xfrm>
            <a:off x="660010" y="1529850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3BFF97-1972-48E6-8CB3-A9B2A93F1D90}"/>
              </a:ext>
            </a:extLst>
          </p:cNvPr>
          <p:cNvSpPr txBox="1"/>
          <p:nvPr/>
        </p:nvSpPr>
        <p:spPr>
          <a:xfrm>
            <a:off x="1383644" y="1512210"/>
            <a:ext cx="463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Introducción: ¿Qué es Rstudio?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E2CD308-BB90-4E5D-AE22-29DCA294401E}"/>
              </a:ext>
            </a:extLst>
          </p:cNvPr>
          <p:cNvSpPr/>
          <p:nvPr/>
        </p:nvSpPr>
        <p:spPr>
          <a:xfrm>
            <a:off x="660010" y="2733907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0F8667-BA07-47D2-8E41-3C26F434B395}"/>
              </a:ext>
            </a:extLst>
          </p:cNvPr>
          <p:cNvSpPr txBox="1"/>
          <p:nvPr/>
        </p:nvSpPr>
        <p:spPr>
          <a:xfrm>
            <a:off x="1308295" y="2730334"/>
            <a:ext cx="4787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err="1"/>
              <a:t>Rmarkdown</a:t>
            </a:r>
            <a:r>
              <a:rPr lang="es-CR" sz="2400" dirty="0"/>
              <a:t>: ¿Qué es? ¿Cómo lo aplico?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DD305-1CBB-4699-A8FE-9498607E4CEA}"/>
              </a:ext>
            </a:extLst>
          </p:cNvPr>
          <p:cNvSpPr txBox="1"/>
          <p:nvPr/>
        </p:nvSpPr>
        <p:spPr>
          <a:xfrm>
            <a:off x="1291456" y="3937251"/>
            <a:ext cx="556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 err="1"/>
              <a:t>Shiny</a:t>
            </a:r>
            <a:r>
              <a:rPr lang="es-CR" sz="2400" dirty="0"/>
              <a:t> </a:t>
            </a:r>
            <a:r>
              <a:rPr lang="es-CR" sz="2400" dirty="0" err="1"/>
              <a:t>Dashboards</a:t>
            </a:r>
            <a:r>
              <a:rPr lang="es-CR" sz="2400" dirty="0"/>
              <a:t>: ¿Qué es? ¿Cómo lo aplico?</a:t>
            </a:r>
          </a:p>
          <a:p>
            <a:endParaRPr lang="es-CR" sz="2400" dirty="0"/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A5C51CB3-7672-4831-990E-E3373218CD1D}"/>
              </a:ext>
            </a:extLst>
          </p:cNvPr>
          <p:cNvSpPr/>
          <p:nvPr/>
        </p:nvSpPr>
        <p:spPr>
          <a:xfrm>
            <a:off x="643171" y="5039561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871AD4-4A86-43E4-A7FA-97B08EC3F376}"/>
              </a:ext>
            </a:extLst>
          </p:cNvPr>
          <p:cNvSpPr txBox="1"/>
          <p:nvPr/>
        </p:nvSpPr>
        <p:spPr>
          <a:xfrm>
            <a:off x="1291456" y="5120396"/>
            <a:ext cx="46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Recursos disponibles</a:t>
            </a: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740BE13-3202-4616-8A7E-C966801A7E3F}"/>
              </a:ext>
            </a:extLst>
          </p:cNvPr>
          <p:cNvSpPr/>
          <p:nvPr/>
        </p:nvSpPr>
        <p:spPr>
          <a:xfrm>
            <a:off x="660010" y="3983419"/>
            <a:ext cx="464234" cy="4501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F57B37-F8A2-4290-B6EC-5454B92A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8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es-ES" sz="4400" noProof="1"/>
              <a:t>R Studio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8A2E2F-2B98-4D20-9F5E-37F631AB4C79}"/>
              </a:ext>
            </a:extLst>
          </p:cNvPr>
          <p:cNvSpPr txBox="1"/>
          <p:nvPr/>
        </p:nvSpPr>
        <p:spPr>
          <a:xfrm>
            <a:off x="503513" y="842820"/>
            <a:ext cx="654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b="1" dirty="0"/>
              <a:t>¿Qué es?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2C15B4-7F24-46FB-8C21-758F6075C4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prstClr val="black"/>
              <a:schemeClr val="accent4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0677" y="1647179"/>
            <a:ext cx="7301532" cy="15133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E00EEA-F208-4470-A836-A5E406A5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10" y="3429000"/>
            <a:ext cx="5514975" cy="2152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F87DE4-5F8E-4BB6-ACC0-E1A183817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R Markdown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295422" y="1450373"/>
            <a:ext cx="68931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Busca conseguir la </a:t>
            </a:r>
            <a:r>
              <a:rPr lang="es-CR" b="1" dirty="0"/>
              <a:t>máxima legibilidad y facilidad de publicación</a:t>
            </a:r>
            <a:r>
              <a:rPr lang="es-CR" dirty="0"/>
              <a:t> tanto de entrada como de salida.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Une texto narrativo y código para producir resultados con un </a:t>
            </a:r>
            <a:r>
              <a:rPr lang="es-CR" b="1" dirty="0"/>
              <a:t>formato elegante</a:t>
            </a:r>
            <a:r>
              <a:rPr lang="es-CR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R </a:t>
            </a:r>
            <a:r>
              <a:rPr lang="es-CR" dirty="0" err="1"/>
              <a:t>Markdown</a:t>
            </a:r>
            <a:r>
              <a:rPr lang="es-CR" dirty="0"/>
              <a:t> admite docenas </a:t>
            </a:r>
            <a:r>
              <a:rPr lang="es-CR" b="1" dirty="0"/>
              <a:t>de formatos de salida </a:t>
            </a:r>
            <a:r>
              <a:rPr lang="es-CR" dirty="0"/>
              <a:t>estáticos y dinámicos, incluidos HTML, PDF, Word, diapositivas, libros, aplicaciones, artículos científicos, sitios  web </a:t>
            </a:r>
          </a:p>
          <a:p>
            <a:r>
              <a:rPr lang="es-CR" dirty="0"/>
              <a:t>	Ver  </a:t>
            </a:r>
            <a:r>
              <a:rPr lang="es-CR" b="1" dirty="0">
                <a:hlinkClick r:id="rId4"/>
              </a:rPr>
              <a:t>https://rmarkdown.rstudio.com/</a:t>
            </a:r>
            <a:endParaRPr lang="es-CR" b="1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Tiene extensión . </a:t>
            </a:r>
            <a:r>
              <a:rPr lang="es-CR" dirty="0" err="1"/>
              <a:t>Rmd</a:t>
            </a:r>
            <a:r>
              <a:rPr lang="es-CR" dirty="0"/>
              <a:t>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8A2E2F-2B98-4D20-9F5E-37F631AB4C79}"/>
              </a:ext>
            </a:extLst>
          </p:cNvPr>
          <p:cNvSpPr txBox="1"/>
          <p:nvPr/>
        </p:nvSpPr>
        <p:spPr>
          <a:xfrm>
            <a:off x="140677" y="351692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¿Qué es?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094E9B-AEDA-40CD-AD13-3A9DF736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3" name="Forma libre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2741526"/>
            <a:ext cx="3269463" cy="1374949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s-ES" sz="4400" noProof="1"/>
              <a:t>Shiny </a:t>
            </a:r>
            <a:br>
              <a:rPr lang="es-ES" sz="4400" noProof="1"/>
            </a:br>
            <a:r>
              <a:rPr lang="es-ES" sz="4400" noProof="1"/>
              <a:t>Dashboards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708D8C-3C97-4B4E-A2DE-DA30948E7098}"/>
              </a:ext>
            </a:extLst>
          </p:cNvPr>
          <p:cNvSpPr txBox="1"/>
          <p:nvPr/>
        </p:nvSpPr>
        <p:spPr>
          <a:xfrm>
            <a:off x="295422" y="1464447"/>
            <a:ext cx="68931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 err="1"/>
              <a:t>Shiny</a:t>
            </a:r>
            <a:r>
              <a:rPr lang="es-CR" dirty="0"/>
              <a:t> es un paquete de R para la construcción de cuadros de mando </a:t>
            </a:r>
            <a:r>
              <a:rPr lang="es-CR" b="1" i="1" dirty="0"/>
              <a:t>web</a:t>
            </a:r>
            <a:r>
              <a:rPr lang="es-CR" b="1" dirty="0"/>
              <a:t> interactivos.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/>
              <a:t>Tiene dos opciones de paquete para crear  paneles de </a:t>
            </a:r>
            <a:r>
              <a:rPr lang="es-CR" dirty="0" err="1"/>
              <a:t>Shiny</a:t>
            </a:r>
            <a:r>
              <a:rPr lang="es-CR" dirty="0"/>
              <a:t>: </a:t>
            </a:r>
            <a:r>
              <a:rPr lang="es-CR" b="1" dirty="0" err="1"/>
              <a:t>flexdashboard</a:t>
            </a:r>
            <a:r>
              <a:rPr lang="es-CR" b="1" dirty="0"/>
              <a:t> y </a:t>
            </a:r>
            <a:r>
              <a:rPr lang="es-CR" b="1" i="1" u="sng" dirty="0" err="1"/>
              <a:t>shinydashboard</a:t>
            </a:r>
            <a:endParaRPr lang="es-CR" b="1" i="1" u="sng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  <a:p>
            <a:r>
              <a:rPr lang="es-CR" dirty="0"/>
              <a:t>      Ver </a:t>
            </a:r>
            <a:r>
              <a:rPr lang="es-CR" b="1" dirty="0">
                <a:hlinkClick r:id="rId4"/>
              </a:rPr>
              <a:t>https://shiny.rstudio.com/articles/dashboards.html</a:t>
            </a:r>
            <a:endParaRPr lang="es-CR" b="1" dirty="0"/>
          </a:p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R" dirty="0" err="1"/>
              <a:t>Shinydashboard</a:t>
            </a:r>
            <a:r>
              <a:rPr lang="es-CR" dirty="0"/>
              <a:t> se compone </a:t>
            </a:r>
            <a:r>
              <a:rPr lang="es-CR" b="1" dirty="0"/>
              <a:t>de tres partes básicas </a:t>
            </a:r>
            <a:r>
              <a:rPr lang="es-CR" dirty="0"/>
              <a:t>en su tablero:</a:t>
            </a:r>
          </a:p>
          <a:p>
            <a:pPr lvl="1"/>
            <a:r>
              <a:rPr lang="es-CR" dirty="0"/>
              <a:t>1.Encabezado (</a:t>
            </a:r>
            <a:r>
              <a:rPr lang="es-CR" dirty="0" err="1"/>
              <a:t>Header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2.Barra (</a:t>
            </a:r>
            <a:r>
              <a:rPr lang="es-CR" dirty="0" err="1"/>
              <a:t>Sidebar</a:t>
            </a:r>
            <a:r>
              <a:rPr lang="es-CR" dirty="0"/>
              <a:t>)</a:t>
            </a:r>
          </a:p>
          <a:p>
            <a:pPr lvl="1"/>
            <a:r>
              <a:rPr lang="es-CR" dirty="0"/>
              <a:t>3.Cuerpo(</a:t>
            </a:r>
            <a:r>
              <a:rPr lang="es-CR" dirty="0" err="1"/>
              <a:t>Body</a:t>
            </a:r>
            <a:r>
              <a:rPr lang="es-CR" dirty="0"/>
              <a:t>)</a:t>
            </a:r>
          </a:p>
          <a:p>
            <a:endParaRPr lang="es-CR" dirty="0"/>
          </a:p>
          <a:p>
            <a:endParaRPr lang="es-C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3C3395-A7BD-4192-AE00-847243E12C82}"/>
              </a:ext>
            </a:extLst>
          </p:cNvPr>
          <p:cNvSpPr txBox="1"/>
          <p:nvPr/>
        </p:nvSpPr>
        <p:spPr>
          <a:xfrm>
            <a:off x="140677" y="351692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b="1" dirty="0"/>
              <a:t>¿Qué es?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7319E-1E65-45E3-9C21-8F3E2D6E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5" y="219664"/>
            <a:ext cx="736138" cy="7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77E3-BD21-40C3-8EC3-7F836672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D4179-325E-4AAF-8717-3D9B6E03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77E3-BD21-40C3-8EC3-7F836672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51F0A-C7FD-40F0-84ED-E2B659EE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85" y="302455"/>
            <a:ext cx="12214370" cy="62530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9181D8-1039-4E07-BF3D-A087152C7291}"/>
              </a:ext>
            </a:extLst>
          </p:cNvPr>
          <p:cNvSpPr txBox="1"/>
          <p:nvPr/>
        </p:nvSpPr>
        <p:spPr>
          <a:xfrm>
            <a:off x="10684042" y="6410812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bg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Fuente</a:t>
            </a:r>
            <a:endParaRPr lang="es-C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6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77E3-BD21-40C3-8EC3-7F836672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B9ED92-52D3-4C3C-AC10-70AA5384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0"/>
            <a:ext cx="10145024" cy="66262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E0AB39-20FA-45C0-98EB-82E8A98D15CD}"/>
              </a:ext>
            </a:extLst>
          </p:cNvPr>
          <p:cNvSpPr txBox="1"/>
          <p:nvPr/>
        </p:nvSpPr>
        <p:spPr>
          <a:xfrm>
            <a:off x="11168511" y="6368716"/>
            <a:ext cx="10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chemeClr val="bg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Fuente:</a:t>
            </a:r>
            <a:endParaRPr lang="es-C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9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99_TF22531373" id="{4025FF5F-35DC-4C73-A80E-76F785B05E1C}" vid="{7B282307-218B-4122-8AE6-882C53A5530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15C130-17B0-43C9-B99C-584294C40B51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530</Words>
  <Application>Microsoft Office PowerPoint</Application>
  <PresentationFormat>Panorámica</PresentationFormat>
  <Paragraphs>86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Courier New</vt:lpstr>
      <vt:lpstr>Open Sans</vt:lpstr>
      <vt:lpstr>Wingdings 2</vt:lpstr>
      <vt:lpstr>Citable</vt:lpstr>
      <vt:lpstr>Siendo Creativos con R</vt:lpstr>
      <vt:lpstr>Cada persona es un ser único, tiene su propia forma de pensar, sentir, crear e innovar</vt:lpstr>
      <vt:lpstr>AGENDA</vt:lpstr>
      <vt:lpstr>R Studio</vt:lpstr>
      <vt:lpstr>R Markdown</vt:lpstr>
      <vt:lpstr>Shiny  Dashboards</vt:lpstr>
      <vt:lpstr>Presentación de PowerPoint</vt:lpstr>
      <vt:lpstr>Presentación de PowerPoint</vt:lpstr>
      <vt:lpstr>Presentación de PowerPoint</vt:lpstr>
      <vt:lpstr>Shiny  Dashboards</vt:lpstr>
      <vt:lpstr>Shiny  Dashboards</vt:lpstr>
      <vt:lpstr>¿Cómo lo aplico?</vt:lpstr>
      <vt:lpstr>¿Cómo lo aplico?</vt:lpstr>
      <vt:lpstr>Recursos Disponibles</vt:lpstr>
      <vt:lpstr>Mi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2020-09-10T23:00:29Z</dcterms:created>
  <dcterms:modified xsi:type="dcterms:W3CDTF">2020-09-24T22:04:32Z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