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12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9" r:id="rId6"/>
    <p:sldId id="279" r:id="rId7"/>
    <p:sldId id="280" r:id="rId8"/>
    <p:sldId id="288" r:id="rId9"/>
    <p:sldId id="282" r:id="rId10"/>
    <p:sldId id="284" r:id="rId11"/>
    <p:sldId id="283" r:id="rId12"/>
    <p:sldId id="285" r:id="rId13"/>
    <p:sldId id="286" r:id="rId14"/>
    <p:sldId id="287" r:id="rId15"/>
    <p:sldId id="289" r:id="rId16"/>
    <p:sldId id="278" r:id="rId1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580"/>
  </p:normalViewPr>
  <p:slideViewPr>
    <p:cSldViewPr snapToGrid="0" snapToObjects="1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A948862-1BE6-4EB9-B953-490B1B53D7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799C20-2FBB-4358-9A80-D09176E4A3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A36AA-A16A-4242-B0BC-4BB7D36FE1BC}" type="datetimeFigureOut">
              <a:rPr lang="es-ES" smtClean="0"/>
              <a:t>23/09/2020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4DD5F3-5541-439D-86EB-834225B9B6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93147F-552A-43C8-9FE9-27510A9415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3778F-7FFF-4DA6-9C90-5055F4BDB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0686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C16F1-93EE-4417-B7A5-AE99B971801A}" type="datetimeFigureOut">
              <a:rPr lang="es-ES" noProof="0" smtClean="0"/>
              <a:t>23/09/2020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03A06-698E-45C4-9FD4-AEA0EC5D121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6370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3A06-698E-45C4-9FD4-AEA0EC5D121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944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3A06-698E-45C4-9FD4-AEA0EC5D121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86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3A06-698E-45C4-9FD4-AEA0EC5D121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500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3A06-698E-45C4-9FD4-AEA0EC5D121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412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3A06-698E-45C4-9FD4-AEA0EC5D121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13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3A06-698E-45C4-9FD4-AEA0EC5D121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999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3A06-698E-45C4-9FD4-AEA0EC5D121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114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3A06-698E-45C4-9FD4-AEA0EC5D121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9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3A06-698E-45C4-9FD4-AEA0EC5D121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3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294020-7810-43C5-87F0-8AFC23793465}" type="datetime1">
              <a:rPr lang="es-ES" noProof="0" smtClean="0"/>
              <a:t>23/09/2020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864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5" name="Marcador de posición de imagen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D3615-274F-4866-A368-6F1376179ABB}" type="datetime1">
              <a:rPr lang="es-ES" noProof="0" smtClean="0"/>
              <a:t>23/09/2020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63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8265BA-EA5E-48A8-96CE-34CBE1DBD58A}" type="datetime1">
              <a:rPr lang="es-ES" noProof="0" smtClean="0"/>
              <a:t>23/09/2020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6677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ítulo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3F5E70-6DF0-4431-9418-0DF995951863}" type="datetime1">
              <a:rPr lang="es-ES" noProof="0" smtClean="0"/>
              <a:t>23/09/2020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9796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016BF-4DA4-485A-8AB3-E6D9F1FAEFB5}" type="datetime1">
              <a:rPr lang="es-ES" noProof="0" smtClean="0"/>
              <a:t>23/09/2020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1369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6F1D69-67AC-4E07-964A-EFB75990DEA4}" type="datetime1">
              <a:rPr lang="es-ES" noProof="0" smtClean="0"/>
              <a:t>23/09/2020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05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6EC0A6-1914-417A-8F69-F81059B7FC58}" type="datetime1">
              <a:rPr lang="es-ES" noProof="0" smtClean="0"/>
              <a:t>23/09/2020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897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F0B28A-3F67-4345-BA7F-EF56E080E381}" type="datetime1">
              <a:rPr lang="es-ES" noProof="0" smtClean="0"/>
              <a:t>23/09/2020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6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CC2485-0A65-4E9A-A7ED-904318898562}" type="datetime1">
              <a:rPr lang="es-ES" noProof="0" smtClean="0"/>
              <a:t>23/09/2020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467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0597BC-F846-43B9-96BC-F8728E37EC67}" type="datetime1">
              <a:rPr lang="es-ES" noProof="0" smtClean="0"/>
              <a:t>23/09/2020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048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3531E-B4E5-4914-B89D-9C098386C7CA}" type="datetime1">
              <a:rPr lang="es-ES" noProof="0" smtClean="0"/>
              <a:t>23/09/2020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207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71FA9E-27E6-4DCE-BB65-31630E1C8EAB}" type="datetime1">
              <a:rPr lang="es-ES" noProof="0" smtClean="0"/>
              <a:t>23/09/2020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999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80FCFA-4558-40D0-BE03-0422FBC31D65}" type="datetime1">
              <a:rPr lang="es-ES" noProof="0" smtClean="0"/>
              <a:t>23/09/2020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117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imagen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5765B651-1A4F-494E-A2CD-80B79618D9BF}" type="datetime1">
              <a:rPr lang="es-ES" noProof="0" smtClean="0"/>
              <a:t>23/09/2020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537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AA13370F-AFD5-4EF1-99E8-08D8CCCE6CFD}" type="datetime1">
              <a:rPr lang="es-ES" noProof="0" smtClean="0"/>
              <a:t>23/09/2020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rstudio.github.io/shinydashboard/structure.html" TargetMode="External"/><Relationship Id="rId3" Type="http://schemas.openxmlformats.org/officeDocument/2006/relationships/hyperlink" Target="http://www.unavarra.es/personal/tgoicoa/ESTADISTICA_RMarkdown_tomas/basicRmarkdown/index.html" TargetMode="External"/><Relationship Id="rId7" Type="http://schemas.openxmlformats.org/officeDocument/2006/relationships/hyperlink" Target="https://shiny.rstudio.com/articles/dashboards.html" TargetMode="External"/><Relationship Id="rId2" Type="http://schemas.openxmlformats.org/officeDocument/2006/relationships/hyperlink" Target="https://rstudio.com/wp-content/uploads/2015/03/rmarkdown-spanish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iny.rstudio.com/images/shiny-cheatsheet.pdf" TargetMode="External"/><Relationship Id="rId11" Type="http://schemas.openxmlformats.org/officeDocument/2006/relationships/hyperlink" Target="https://alison.rbind.io/post/2017-06-12-up-and-running-with-blogdown/" TargetMode="External"/><Relationship Id="rId5" Type="http://schemas.openxmlformats.org/officeDocument/2006/relationships/hyperlink" Target="https://bookdown.org/yihui/rmarkdown/" TargetMode="External"/><Relationship Id="rId10" Type="http://schemas.openxmlformats.org/officeDocument/2006/relationships/hyperlink" Target="https://alison.rbind.io/" TargetMode="External"/><Relationship Id="rId4" Type="http://schemas.openxmlformats.org/officeDocument/2006/relationships/hyperlink" Target="https://rmarkdown.rstudio.com/" TargetMode="External"/><Relationship Id="rId9" Type="http://schemas.openxmlformats.org/officeDocument/2006/relationships/hyperlink" Target="https://shiny.rstudio.com/articles/layout-guid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github.com/cristal30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https://www.linkedin.com/in/cristal-rivera-picado/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markdown.rstudi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rstudio.com/articles/dashboard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10 aspectos vitales para triunfar con el neuromarketing">
            <a:extLst>
              <a:ext uri="{FF2B5EF4-FFF2-40B4-BE49-F238E27FC236}">
                <a16:creationId xmlns:a16="http://schemas.microsoft.com/office/drawing/2014/main" id="{E2836213-B074-4D51-BF49-E0C775340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476" y="1842867"/>
            <a:ext cx="12541476" cy="511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7360"/>
            <a:ext cx="10571998" cy="970450"/>
          </a:xfrm>
        </p:spPr>
        <p:txBody>
          <a:bodyPr rtlCol="0">
            <a:noAutofit/>
          </a:bodyPr>
          <a:lstStyle/>
          <a:p>
            <a:pPr algn="ctr" rtl="0">
              <a:lnSpc>
                <a:spcPct val="90000"/>
              </a:lnSpc>
            </a:pPr>
            <a:r>
              <a:rPr lang="es-ES" sz="6000" dirty="0"/>
              <a:t>Siendo Creativos con R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682689D-33DC-41F4-AFDB-70CE7FCAD96B}"/>
              </a:ext>
            </a:extLst>
          </p:cNvPr>
          <p:cNvSpPr txBox="1">
            <a:spLocks/>
          </p:cNvSpPr>
          <p:nvPr/>
        </p:nvSpPr>
        <p:spPr>
          <a:xfrm>
            <a:off x="2700996" y="1051878"/>
            <a:ext cx="6790006" cy="43300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ES" sz="2400" dirty="0"/>
              <a:t>Facilitadora: Cristal Rivera Picado </a:t>
            </a:r>
          </a:p>
        </p:txBody>
      </p:sp>
    </p:spTree>
    <p:extLst>
      <p:ext uri="{BB962C8B-B14F-4D97-AF65-F5344CB8AC3E}">
        <p14:creationId xmlns:p14="http://schemas.microsoft.com/office/powerpoint/2010/main" val="198402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0B7E-074F-4119-BF4F-F62AC3AA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¿Cómo lo aplico?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92BF3E0-3A16-49FF-82FA-6CFB20329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913" y="1696306"/>
            <a:ext cx="7465256" cy="5161694"/>
          </a:xfrm>
          <a:prstGeom prst="rec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7687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0B7E-074F-4119-BF4F-F62AC3AA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¿Cómo lo aplico?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BB5E8DD-5F44-487B-852C-D80F0B750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84" y="2165608"/>
            <a:ext cx="11434248" cy="4188525"/>
          </a:xfrm>
        </p:spPr>
        <p:txBody>
          <a:bodyPr>
            <a:normAutofit/>
          </a:bodyPr>
          <a:lstStyle/>
          <a:p>
            <a:r>
              <a:rPr lang="es-CR" sz="2400" dirty="0"/>
              <a:t> </a:t>
            </a:r>
            <a:r>
              <a:rPr lang="es-CR" sz="2400" dirty="0">
                <a:solidFill>
                  <a:schemeClr val="bg1"/>
                </a:solidFill>
              </a:rPr>
              <a:t> ¿Cuál es el mayor tipo de vehículo que transita por la ruta 27 a lo largo de los cinco años?</a:t>
            </a:r>
          </a:p>
          <a:p>
            <a:r>
              <a:rPr lang="es-CR" sz="2400" dirty="0">
                <a:solidFill>
                  <a:schemeClr val="bg1"/>
                </a:solidFill>
              </a:rPr>
              <a:t>  ¿Cómo es la distribución de cada tipo de vehículo?</a:t>
            </a:r>
          </a:p>
          <a:p>
            <a:r>
              <a:rPr lang="es-CR" sz="2400" dirty="0">
                <a:solidFill>
                  <a:schemeClr val="bg1"/>
                </a:solidFill>
              </a:rPr>
              <a:t>   ¿Cual(es) son los puntos de conteo con mayor flujo de tráfico vehicular?</a:t>
            </a:r>
          </a:p>
          <a:p>
            <a:r>
              <a:rPr lang="es-CR" sz="2400" dirty="0">
                <a:solidFill>
                  <a:schemeClr val="bg1"/>
                </a:solidFill>
              </a:rPr>
              <a:t>  Graficar la serie de tiempo del flujo de tráfico por año y cada mes.</a:t>
            </a:r>
          </a:p>
        </p:txBody>
      </p:sp>
    </p:spTree>
    <p:extLst>
      <p:ext uri="{BB962C8B-B14F-4D97-AF65-F5344CB8AC3E}">
        <p14:creationId xmlns:p14="http://schemas.microsoft.com/office/powerpoint/2010/main" val="14589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0B7E-074F-4119-BF4F-F62AC3AA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Recursos Disponibles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BB5E8DD-5F44-487B-852C-D80F0B750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59" y="2348487"/>
            <a:ext cx="11434248" cy="4188525"/>
          </a:xfrm>
        </p:spPr>
        <p:txBody>
          <a:bodyPr>
            <a:normAutofit fontScale="70000" lnSpcReduction="20000"/>
          </a:bodyPr>
          <a:lstStyle/>
          <a:p>
            <a:r>
              <a:rPr lang="es-CR" sz="2400" dirty="0">
                <a:solidFill>
                  <a:schemeClr val="bg1"/>
                </a:solidFill>
              </a:rPr>
              <a:t>R </a:t>
            </a:r>
            <a:r>
              <a:rPr lang="es-CR" sz="2400" dirty="0" err="1">
                <a:solidFill>
                  <a:schemeClr val="bg1"/>
                </a:solidFill>
              </a:rPr>
              <a:t>Markdown</a:t>
            </a:r>
            <a:endParaRPr lang="es-C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https://rstudio.com/wp-content/uploads/2015/03/rmarkdown-spanish.pdf</a:t>
            </a:r>
            <a:endParaRPr lang="es-C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R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http://www.unavarra.es/personal/tgoicoa/ESTADISTICA_RMarkdown_tomas/basicRmarkdown/index.html</a:t>
            </a:r>
            <a:endParaRPr lang="es-C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R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https://rmarkdown.rstudio.com/</a:t>
            </a:r>
            <a:endParaRPr lang="es-C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R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https://bookdown.org/yihui/rmarkdown/</a:t>
            </a:r>
            <a:endParaRPr lang="es-CR" sz="2400" dirty="0">
              <a:solidFill>
                <a:schemeClr val="bg1"/>
              </a:solidFill>
            </a:endParaRPr>
          </a:p>
          <a:p>
            <a:r>
              <a:rPr lang="es-CR" sz="2400" dirty="0" err="1">
                <a:solidFill>
                  <a:schemeClr val="bg1"/>
                </a:solidFill>
              </a:rPr>
              <a:t>Shiny</a:t>
            </a:r>
            <a:r>
              <a:rPr lang="es-CR" sz="24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s-CR" sz="19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https://shiny.rstudio.com/images/shiny-cheatsheet.pdf</a:t>
            </a:r>
            <a:endParaRPr lang="es-CR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R" sz="19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https://shiny.rstudio.com/articles/dashboards.html</a:t>
            </a:r>
            <a:endParaRPr lang="es-CR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R" sz="19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https://rstudio.github.io/shinydashboard/structure.html</a:t>
            </a:r>
            <a:endParaRPr lang="es-CR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R" sz="19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https://shiny.rstudio.com/articles/layout-guide.html</a:t>
            </a:r>
            <a:endParaRPr lang="es-CR" sz="1900" dirty="0">
              <a:solidFill>
                <a:schemeClr val="bg1"/>
              </a:solidFill>
            </a:endParaRPr>
          </a:p>
          <a:p>
            <a:r>
              <a:rPr lang="es-CR" sz="2400" dirty="0">
                <a:solidFill>
                  <a:schemeClr val="bg1"/>
                </a:solidFill>
              </a:rPr>
              <a:t>Otros</a:t>
            </a:r>
          </a:p>
          <a:p>
            <a:pPr marL="0" indent="0">
              <a:buNone/>
            </a:pPr>
            <a:r>
              <a:rPr lang="es-CR" dirty="0">
                <a:solidFill>
                  <a:schemeClr val="bg1"/>
                </a:solidFill>
              </a:rPr>
              <a:t>https://www.youtube.com/watch?v=tNGqt6UnfJQ</a:t>
            </a:r>
          </a:p>
          <a:p>
            <a:pPr marL="0" indent="0">
              <a:buNone/>
            </a:pPr>
            <a:r>
              <a:rPr lang="es-CR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https://alison.rbind.io/</a:t>
            </a:r>
            <a:endParaRPr lang="es-C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R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https://alison.rbind.io/post/2017-06-12-up-and-running-with-blogdown/</a:t>
            </a:r>
            <a:endParaRPr lang="es-C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1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9000"/>
            <a:ext cx="10561418" cy="1468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s-ES" sz="4000" dirty="0"/>
              <a:t>Mi contacto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219505-9D7D-47EE-B8DA-D2301EBFA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5408" y="5243707"/>
            <a:ext cx="6377387" cy="4339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rtl="0"/>
            <a:r>
              <a:rPr lang="es-ES" sz="2000" dirty="0">
                <a:solidFill>
                  <a:schemeClr val="bg1"/>
                </a:solidFill>
              </a:rPr>
              <a:t>riveracristal07@gmail.com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14E3BF-D8D9-4E32-BACA-D4E5FFE54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52574" y="5259446"/>
            <a:ext cx="455302" cy="3672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2BF7C16-7CE6-45DB-A643-19037C440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910" y="5814461"/>
            <a:ext cx="448966" cy="418216"/>
          </a:xfrm>
          <a:prstGeom prst="rect">
            <a:avLst/>
          </a:prstGeom>
        </p:spPr>
      </p:pic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1A729514-ACE1-4573-8457-288B105814C1}"/>
              </a:ext>
            </a:extLst>
          </p:cNvPr>
          <p:cNvSpPr txBox="1">
            <a:spLocks/>
          </p:cNvSpPr>
          <p:nvPr/>
        </p:nvSpPr>
        <p:spPr>
          <a:xfrm>
            <a:off x="914398" y="5836099"/>
            <a:ext cx="6377387" cy="4339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9C55750-CDE3-4538-B5B5-8E8A94799F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8910" y="6360875"/>
            <a:ext cx="442630" cy="408316"/>
          </a:xfrm>
          <a:prstGeom prst="rect">
            <a:avLst/>
          </a:prstGeom>
        </p:spPr>
      </p:pic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90FFDF0E-DAC0-48BF-886A-78BC744C9433}"/>
              </a:ext>
            </a:extLst>
          </p:cNvPr>
          <p:cNvSpPr txBox="1">
            <a:spLocks/>
          </p:cNvSpPr>
          <p:nvPr/>
        </p:nvSpPr>
        <p:spPr>
          <a:xfrm>
            <a:off x="2609555" y="6429520"/>
            <a:ext cx="2987072" cy="4339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83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ángulo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Forma libre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1069145"/>
            <a:ext cx="3269463" cy="4685613"/>
          </a:xfrm>
        </p:spPr>
        <p:txBody>
          <a:bodyPr rtlCol="0" anchor="t">
            <a:normAutofit fontScale="90000"/>
          </a:bodyPr>
          <a:lstStyle/>
          <a:p>
            <a:r>
              <a:rPr lang="es-C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Cada persona es un ser único</a:t>
            </a:r>
            <a:r>
              <a:rPr lang="es-CR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tiene su propia forma de pensar, sentir, crear e innovar</a:t>
            </a:r>
            <a:endParaRPr lang="es-ES" sz="4400" noProof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E508A60-5AAD-46D1-92CB-CAF99E7EA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1626" y="203945"/>
            <a:ext cx="7041484" cy="64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0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ángulo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Forma libre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2741526"/>
            <a:ext cx="3269463" cy="1374949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es-ES" sz="4400" noProof="1"/>
              <a:t>AGENDA</a:t>
            </a:r>
          </a:p>
        </p:txBody>
      </p: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2D1148FA-3BDD-4FCC-A307-6BBD74206F01}"/>
              </a:ext>
            </a:extLst>
          </p:cNvPr>
          <p:cNvSpPr/>
          <p:nvPr/>
        </p:nvSpPr>
        <p:spPr>
          <a:xfrm>
            <a:off x="660010" y="1037478"/>
            <a:ext cx="464234" cy="4501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3BFF97-1972-48E6-8CB3-A9B2A93F1D90}"/>
              </a:ext>
            </a:extLst>
          </p:cNvPr>
          <p:cNvSpPr txBox="1"/>
          <p:nvPr/>
        </p:nvSpPr>
        <p:spPr>
          <a:xfrm>
            <a:off x="1383644" y="1118313"/>
            <a:ext cx="4637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/>
              <a:t>Introducción: ¿Qué es Rstudio?</a:t>
            </a:r>
          </a:p>
        </p:txBody>
      </p:sp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2E2CD308-BB90-4E5D-AE22-29DCA294401E}"/>
              </a:ext>
            </a:extLst>
          </p:cNvPr>
          <p:cNvSpPr/>
          <p:nvPr/>
        </p:nvSpPr>
        <p:spPr>
          <a:xfrm>
            <a:off x="660010" y="2382211"/>
            <a:ext cx="464234" cy="4501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20F8667-BA07-47D2-8E41-3C26F434B395}"/>
              </a:ext>
            </a:extLst>
          </p:cNvPr>
          <p:cNvSpPr txBox="1"/>
          <p:nvPr/>
        </p:nvSpPr>
        <p:spPr>
          <a:xfrm>
            <a:off x="1308295" y="2463046"/>
            <a:ext cx="4787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 err="1"/>
              <a:t>Rmarkdown</a:t>
            </a:r>
            <a:r>
              <a:rPr lang="es-CR" sz="2400" dirty="0"/>
              <a:t>: ¿Qué es? ¿Cómo lo aplico?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54DD305-1CBB-4699-A8FE-9498607E4CEA}"/>
              </a:ext>
            </a:extLst>
          </p:cNvPr>
          <p:cNvSpPr txBox="1"/>
          <p:nvPr/>
        </p:nvSpPr>
        <p:spPr>
          <a:xfrm>
            <a:off x="1291456" y="3979455"/>
            <a:ext cx="556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 err="1"/>
              <a:t>Shiny</a:t>
            </a:r>
            <a:r>
              <a:rPr lang="es-CR" sz="2400" dirty="0"/>
              <a:t> </a:t>
            </a:r>
            <a:r>
              <a:rPr lang="es-CR" sz="2400" dirty="0" err="1"/>
              <a:t>Dashboards</a:t>
            </a:r>
            <a:r>
              <a:rPr lang="es-CR" sz="2400" dirty="0"/>
              <a:t>: ¿Qué es? ¿Cómo lo aplico?</a:t>
            </a:r>
          </a:p>
          <a:p>
            <a:endParaRPr lang="es-CR" sz="2400" dirty="0"/>
          </a:p>
        </p:txBody>
      </p:sp>
      <p:sp>
        <p:nvSpPr>
          <p:cNvPr id="16" name="Flecha: cheurón 15">
            <a:extLst>
              <a:ext uri="{FF2B5EF4-FFF2-40B4-BE49-F238E27FC236}">
                <a16:creationId xmlns:a16="http://schemas.microsoft.com/office/drawing/2014/main" id="{A5C51CB3-7672-4831-990E-E3373218CD1D}"/>
              </a:ext>
            </a:extLst>
          </p:cNvPr>
          <p:cNvSpPr/>
          <p:nvPr/>
        </p:nvSpPr>
        <p:spPr>
          <a:xfrm>
            <a:off x="643171" y="5588200"/>
            <a:ext cx="464234" cy="4501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6871AD4-4A86-43E4-A7FA-97B08EC3F376}"/>
              </a:ext>
            </a:extLst>
          </p:cNvPr>
          <p:cNvSpPr txBox="1"/>
          <p:nvPr/>
        </p:nvSpPr>
        <p:spPr>
          <a:xfrm>
            <a:off x="1291456" y="5669035"/>
            <a:ext cx="463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/>
              <a:t>Recursos disponibles</a:t>
            </a:r>
          </a:p>
        </p:txBody>
      </p:sp>
      <p:sp>
        <p:nvSpPr>
          <p:cNvPr id="18" name="Flecha: cheurón 17">
            <a:extLst>
              <a:ext uri="{FF2B5EF4-FFF2-40B4-BE49-F238E27FC236}">
                <a16:creationId xmlns:a16="http://schemas.microsoft.com/office/drawing/2014/main" id="{9740BE13-3202-4616-8A7E-C966801A7E3F}"/>
              </a:ext>
            </a:extLst>
          </p:cNvPr>
          <p:cNvSpPr/>
          <p:nvPr/>
        </p:nvSpPr>
        <p:spPr>
          <a:xfrm>
            <a:off x="660010" y="4025623"/>
            <a:ext cx="464234" cy="4501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18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ángulo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Forma libre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2741526"/>
            <a:ext cx="3269463" cy="1374949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es-ES" sz="4400" noProof="1"/>
              <a:t>R Studio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8A2E2F-2B98-4D20-9F5E-37F631AB4C79}"/>
              </a:ext>
            </a:extLst>
          </p:cNvPr>
          <p:cNvSpPr txBox="1"/>
          <p:nvPr/>
        </p:nvSpPr>
        <p:spPr>
          <a:xfrm>
            <a:off x="140677" y="351692"/>
            <a:ext cx="654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b="1" dirty="0"/>
              <a:t>¿Qué es?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2C15B4-7F24-46FB-8C21-758F6075C4B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871" y="1850169"/>
            <a:ext cx="8182894" cy="161834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9E00EEA-F208-4470-A836-A5E406A50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010" y="4353658"/>
            <a:ext cx="55149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18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ángulo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Forma libre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2741526"/>
            <a:ext cx="3269463" cy="1374949"/>
          </a:xfrm>
        </p:spPr>
        <p:txBody>
          <a:bodyPr rtlCol="0" anchor="t">
            <a:normAutofit fontScale="90000"/>
          </a:bodyPr>
          <a:lstStyle/>
          <a:p>
            <a:pPr algn="ctr" rtl="0"/>
            <a:r>
              <a:rPr lang="es-ES" sz="4400" noProof="1"/>
              <a:t>R Markdown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2708D8C-3C97-4B4E-A2DE-DA30948E7098}"/>
              </a:ext>
            </a:extLst>
          </p:cNvPr>
          <p:cNvSpPr txBox="1"/>
          <p:nvPr/>
        </p:nvSpPr>
        <p:spPr>
          <a:xfrm>
            <a:off x="295422" y="1028343"/>
            <a:ext cx="68931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R" dirty="0"/>
              <a:t>Busca conseguir la máxima legibilidad y facilidad de publicación tanto de entrada como de salida.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C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C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R" dirty="0"/>
              <a:t>Une texto narrativo y código para producir resultados con un formato elegante.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C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C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R" dirty="0"/>
              <a:t>R </a:t>
            </a:r>
            <a:r>
              <a:rPr lang="es-CR" dirty="0" err="1"/>
              <a:t>Markdown</a:t>
            </a:r>
            <a:r>
              <a:rPr lang="es-CR" dirty="0"/>
              <a:t> admite docenas de formatos de salida estáticos y dinámicos, incluidos HTML, PDF, Word, diapositivas, libros, aplicaciones, artículos científicos, sitios  web </a:t>
            </a:r>
          </a:p>
          <a:p>
            <a:r>
              <a:rPr lang="es-CR" dirty="0"/>
              <a:t>	Ver  </a:t>
            </a:r>
            <a:r>
              <a:rPr lang="es-CR" b="1" dirty="0">
                <a:hlinkClick r:id="rId4"/>
              </a:rPr>
              <a:t>https://rmarkdown.rstudio.com/</a:t>
            </a:r>
            <a:endParaRPr lang="es-CR" b="1" dirty="0"/>
          </a:p>
          <a:p>
            <a:endParaRPr lang="es-CR" dirty="0"/>
          </a:p>
          <a:p>
            <a:endParaRPr lang="es-CR" dirty="0"/>
          </a:p>
          <a:p>
            <a:r>
              <a:rPr lang="es-CR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R" dirty="0"/>
              <a:t>Tiene extensión . </a:t>
            </a:r>
            <a:r>
              <a:rPr lang="es-CR" dirty="0" err="1"/>
              <a:t>Rmd</a:t>
            </a:r>
            <a:r>
              <a:rPr lang="es-CR" dirty="0"/>
              <a:t>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8A2E2F-2B98-4D20-9F5E-37F631AB4C79}"/>
              </a:ext>
            </a:extLst>
          </p:cNvPr>
          <p:cNvSpPr txBox="1"/>
          <p:nvPr/>
        </p:nvSpPr>
        <p:spPr>
          <a:xfrm>
            <a:off x="140677" y="351692"/>
            <a:ext cx="654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b="1" dirty="0"/>
              <a:t>¿Qué es?</a:t>
            </a:r>
          </a:p>
        </p:txBody>
      </p:sp>
    </p:spTree>
    <p:extLst>
      <p:ext uri="{BB962C8B-B14F-4D97-AF65-F5344CB8AC3E}">
        <p14:creationId xmlns:p14="http://schemas.microsoft.com/office/powerpoint/2010/main" val="779048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ángulo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Forma libre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2741526"/>
            <a:ext cx="3269463" cy="1374949"/>
          </a:xfrm>
        </p:spPr>
        <p:txBody>
          <a:bodyPr rtlCol="0" anchor="t">
            <a:normAutofit fontScale="90000"/>
          </a:bodyPr>
          <a:lstStyle/>
          <a:p>
            <a:pPr algn="ctr" rtl="0"/>
            <a:r>
              <a:rPr lang="es-ES" sz="4400" noProof="1"/>
              <a:t>Shiny </a:t>
            </a:r>
            <a:br>
              <a:rPr lang="es-ES" sz="4400" noProof="1"/>
            </a:br>
            <a:r>
              <a:rPr lang="es-ES" sz="4400" noProof="1"/>
              <a:t>Dashboards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2708D8C-3C97-4B4E-A2DE-DA30948E7098}"/>
              </a:ext>
            </a:extLst>
          </p:cNvPr>
          <p:cNvSpPr txBox="1"/>
          <p:nvPr/>
        </p:nvSpPr>
        <p:spPr>
          <a:xfrm>
            <a:off x="295422" y="1028343"/>
            <a:ext cx="68931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R" dirty="0" err="1"/>
              <a:t>Shiny</a:t>
            </a:r>
            <a:r>
              <a:rPr lang="es-CR" dirty="0"/>
              <a:t> es un paquete de R para la construcción de cuadros de mando </a:t>
            </a:r>
            <a:r>
              <a:rPr lang="es-CR" i="1" dirty="0"/>
              <a:t>web</a:t>
            </a:r>
            <a:r>
              <a:rPr lang="es-CR" dirty="0"/>
              <a:t> interactivos.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C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C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C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R" dirty="0"/>
              <a:t>Tiene dos opciones de paquete para crear  paneles de </a:t>
            </a:r>
            <a:r>
              <a:rPr lang="es-CR" dirty="0" err="1"/>
              <a:t>Shiny</a:t>
            </a:r>
            <a:r>
              <a:rPr lang="es-CR" dirty="0"/>
              <a:t>: </a:t>
            </a:r>
            <a:r>
              <a:rPr lang="es-CR" dirty="0" err="1"/>
              <a:t>flexdashboard</a:t>
            </a:r>
            <a:r>
              <a:rPr lang="es-CR" dirty="0"/>
              <a:t> y </a:t>
            </a:r>
            <a:r>
              <a:rPr lang="es-CR" i="1" u="sng" dirty="0" err="1"/>
              <a:t>shinydashboard</a:t>
            </a:r>
            <a:endParaRPr lang="es-CR" i="1" u="sng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CR" dirty="0"/>
          </a:p>
          <a:p>
            <a:r>
              <a:rPr lang="es-CR" dirty="0"/>
              <a:t>      Ver </a:t>
            </a:r>
            <a:r>
              <a:rPr lang="es-CR" b="1" dirty="0">
                <a:hlinkClick r:id="rId4"/>
              </a:rPr>
              <a:t>https://shiny.rstudio.com/articles/dashboards.html</a:t>
            </a:r>
            <a:endParaRPr lang="es-CR" b="1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R" dirty="0" err="1"/>
              <a:t>Shinydashboard</a:t>
            </a:r>
            <a:r>
              <a:rPr lang="es-CR" dirty="0"/>
              <a:t> se compone de tres partes básicas en su tablero:</a:t>
            </a:r>
          </a:p>
          <a:p>
            <a:pPr lvl="1"/>
            <a:r>
              <a:rPr lang="es-CR" dirty="0"/>
              <a:t>1.Encabezado (</a:t>
            </a:r>
            <a:r>
              <a:rPr lang="es-CR" dirty="0" err="1"/>
              <a:t>Header</a:t>
            </a:r>
            <a:r>
              <a:rPr lang="es-CR" dirty="0"/>
              <a:t>)</a:t>
            </a:r>
          </a:p>
          <a:p>
            <a:pPr lvl="1"/>
            <a:r>
              <a:rPr lang="es-CR" dirty="0"/>
              <a:t>2.Barra (</a:t>
            </a:r>
            <a:r>
              <a:rPr lang="es-CR" dirty="0" err="1"/>
              <a:t>Sidebar</a:t>
            </a:r>
            <a:r>
              <a:rPr lang="es-CR" dirty="0"/>
              <a:t>)</a:t>
            </a:r>
          </a:p>
          <a:p>
            <a:pPr lvl="1"/>
            <a:r>
              <a:rPr lang="es-CR" dirty="0"/>
              <a:t>3.Cuerpo(</a:t>
            </a:r>
            <a:r>
              <a:rPr lang="es-CR" dirty="0" err="1"/>
              <a:t>Body</a:t>
            </a:r>
            <a:r>
              <a:rPr lang="es-CR" dirty="0"/>
              <a:t>)</a:t>
            </a:r>
          </a:p>
          <a:p>
            <a:endParaRPr lang="es-CR" dirty="0"/>
          </a:p>
          <a:p>
            <a:endParaRPr lang="es-C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C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93C3395-A7BD-4192-AE00-847243E12C82}"/>
              </a:ext>
            </a:extLst>
          </p:cNvPr>
          <p:cNvSpPr txBox="1"/>
          <p:nvPr/>
        </p:nvSpPr>
        <p:spPr>
          <a:xfrm>
            <a:off x="140677" y="351692"/>
            <a:ext cx="654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b="1" dirty="0"/>
              <a:t>¿Qué es?</a:t>
            </a:r>
          </a:p>
        </p:txBody>
      </p:sp>
    </p:spTree>
    <p:extLst>
      <p:ext uri="{BB962C8B-B14F-4D97-AF65-F5344CB8AC3E}">
        <p14:creationId xmlns:p14="http://schemas.microsoft.com/office/powerpoint/2010/main" val="153691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477E3-BD21-40C3-8EC3-7F836672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5D4179-325E-4AAF-8717-3D9B6E03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1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3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ángulo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Forma libre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2741526"/>
            <a:ext cx="3269463" cy="1374949"/>
          </a:xfrm>
        </p:spPr>
        <p:txBody>
          <a:bodyPr rtlCol="0" anchor="t">
            <a:normAutofit fontScale="90000"/>
          </a:bodyPr>
          <a:lstStyle/>
          <a:p>
            <a:pPr algn="ctr" rtl="0"/>
            <a:r>
              <a:rPr lang="es-ES" sz="4400" noProof="1"/>
              <a:t>Shiny </a:t>
            </a:r>
            <a:br>
              <a:rPr lang="es-ES" sz="4400" noProof="1"/>
            </a:br>
            <a:r>
              <a:rPr lang="es-ES" sz="4400" noProof="1"/>
              <a:t>Dashboards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2708D8C-3C97-4B4E-A2DE-DA30948E7098}"/>
              </a:ext>
            </a:extLst>
          </p:cNvPr>
          <p:cNvSpPr txBox="1"/>
          <p:nvPr/>
        </p:nvSpPr>
        <p:spPr>
          <a:xfrm>
            <a:off x="319941" y="0"/>
            <a:ext cx="68931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R" dirty="0"/>
          </a:p>
          <a:p>
            <a:endParaRPr lang="es-C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R" dirty="0"/>
              <a:t>  Tiene dos elementos: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CR" dirty="0"/>
          </a:p>
          <a:p>
            <a:r>
              <a:rPr lang="es-CR" dirty="0"/>
              <a:t>	UI (</a:t>
            </a:r>
            <a:r>
              <a:rPr lang="es-CR" dirty="0" err="1"/>
              <a:t>user</a:t>
            </a:r>
            <a:r>
              <a:rPr lang="es-CR" dirty="0"/>
              <a:t> interface): </a:t>
            </a:r>
          </a:p>
          <a:p>
            <a:pPr lvl="1"/>
            <a:r>
              <a:rPr lang="es-CR" dirty="0"/>
              <a:t>Maneja tanto los </a:t>
            </a:r>
            <a:r>
              <a:rPr lang="es-CR" b="1" dirty="0"/>
              <a:t>controles del usuario </a:t>
            </a:r>
            <a:r>
              <a:rPr lang="es-CR" dirty="0"/>
              <a:t>como el diseño y la </a:t>
            </a:r>
            <a:r>
              <a:rPr lang="es-CR" b="1" dirty="0"/>
              <a:t>ubicación</a:t>
            </a:r>
            <a:r>
              <a:rPr lang="es-CR" dirty="0"/>
              <a:t> de los elementos de salida, como gráficos o tablas.</a:t>
            </a:r>
          </a:p>
          <a:p>
            <a:endParaRPr lang="es-CR" dirty="0"/>
          </a:p>
          <a:p>
            <a:r>
              <a:rPr lang="es-CR" dirty="0"/>
              <a:t>	SERVER: </a:t>
            </a:r>
          </a:p>
          <a:p>
            <a:pPr lvl="1"/>
            <a:r>
              <a:rPr lang="es-CR" dirty="0"/>
              <a:t>Maneja todos los </a:t>
            </a:r>
            <a:r>
              <a:rPr lang="es-CR" b="1" dirty="0"/>
              <a:t>cálculos y la generación </a:t>
            </a:r>
            <a:r>
              <a:rPr lang="es-CR" dirty="0"/>
              <a:t>de gráficos para el UI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4DD7BF5-44B6-4C68-8FE8-09A85971C1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6" r="5058"/>
          <a:stretch/>
        </p:blipFill>
        <p:spPr>
          <a:xfrm>
            <a:off x="319941" y="3970318"/>
            <a:ext cx="7235052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96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ángulo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Forma libre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2741526"/>
            <a:ext cx="3269463" cy="1374949"/>
          </a:xfrm>
        </p:spPr>
        <p:txBody>
          <a:bodyPr rtlCol="0" anchor="t">
            <a:normAutofit fontScale="90000"/>
          </a:bodyPr>
          <a:lstStyle/>
          <a:p>
            <a:pPr algn="ctr" rtl="0"/>
            <a:r>
              <a:rPr lang="es-ES" sz="4400" noProof="1"/>
              <a:t>Shiny </a:t>
            </a:r>
            <a:br>
              <a:rPr lang="es-ES" sz="4400" noProof="1"/>
            </a:br>
            <a:r>
              <a:rPr lang="es-ES" sz="4400" noProof="1"/>
              <a:t>Dashboards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D2FF4D-2404-4D91-BE58-AD9AC1688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4" r="8286"/>
          <a:stretch/>
        </p:blipFill>
        <p:spPr>
          <a:xfrm>
            <a:off x="449944" y="1346480"/>
            <a:ext cx="6633642" cy="41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26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82099_TF22531373" id="{4025FF5F-35DC-4C73-A80E-76F785B05E1C}" vid="{7B282307-218B-4122-8AE6-882C53A5530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15C130-17B0-43C9-B99C-584294C40B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E1812AF-5C4C-4B75-9015-C90088D3D4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0B771C-53D0-4C6A-8C2A-F95E45907F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de agencia</Template>
  <TotalTime>0</TotalTime>
  <Words>527</Words>
  <Application>Microsoft Office PowerPoint</Application>
  <PresentationFormat>Panorámica</PresentationFormat>
  <Paragraphs>86</Paragraphs>
  <Slides>13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Calibri</vt:lpstr>
      <vt:lpstr>Century Gothic</vt:lpstr>
      <vt:lpstr>Courier New</vt:lpstr>
      <vt:lpstr>Open Sans</vt:lpstr>
      <vt:lpstr>Wingdings 2</vt:lpstr>
      <vt:lpstr>Citable</vt:lpstr>
      <vt:lpstr>Siendo Creativos con R</vt:lpstr>
      <vt:lpstr>Cada persona es un ser único, tiene su propia forma de pensar, sentir, crear e innovar</vt:lpstr>
      <vt:lpstr>AGENDA</vt:lpstr>
      <vt:lpstr>R Studio</vt:lpstr>
      <vt:lpstr>R Markdown</vt:lpstr>
      <vt:lpstr>Shiny  Dashboards</vt:lpstr>
      <vt:lpstr>Presentación de PowerPoint</vt:lpstr>
      <vt:lpstr>Shiny  Dashboards</vt:lpstr>
      <vt:lpstr>Shiny  Dashboards</vt:lpstr>
      <vt:lpstr>¿Cómo lo aplico?</vt:lpstr>
      <vt:lpstr>¿Cómo lo aplico?</vt:lpstr>
      <vt:lpstr>Recursos Disponibles</vt:lpstr>
      <vt:lpstr>Mi 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2020-09-10T23:00:29Z</dcterms:created>
  <dcterms:modified xsi:type="dcterms:W3CDTF">2020-09-24T03:28:01Z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