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68" r:id="rId6"/>
    <p:sldId id="267" r:id="rId7"/>
    <p:sldId id="258" r:id="rId8"/>
    <p:sldId id="272" r:id="rId9"/>
    <p:sldId id="265" r:id="rId10"/>
    <p:sldId id="271" r:id="rId11"/>
    <p:sldId id="259" r:id="rId12"/>
    <p:sldId id="260" r:id="rId13"/>
    <p:sldId id="261" r:id="rId14"/>
    <p:sldId id="262" r:id="rId15"/>
    <p:sldId id="263" r:id="rId16"/>
    <p:sldId id="273" r:id="rId17"/>
    <p:sldId id="276" r:id="rId18"/>
    <p:sldId id="274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B919E0-7BC6-42D0-99AA-0EE9CE00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149E49-0530-46FA-A9FC-37635454C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C2BAC-73FF-4734-9E98-0E9ABDE2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D14247-09D6-4C13-B8AC-666640E5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AFE585-7A2E-41B2-9F21-E66C58E6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218DF5-DD8E-4212-A66B-2808155D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95E7E18-DEB5-435B-8F8E-C79F45D9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EF48F8-0CA9-40CA-8258-CBC4CFAD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04B4FB-579A-4F2E-B1A8-F4784C3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1D83A1-02AA-465D-87E7-EBDB151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6C8E0B6-A54D-40A8-9BD8-27357489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78C4BA-3DAB-4336-95C1-4CEE7D37D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C132D-0EA4-49D2-BCE3-2729F55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92A14B-9CC5-42CE-9231-AFDDB4E5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CB2A65-3672-46DE-84EF-95731D9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C905D-16CD-4C34-A3E0-587745E5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1B7796-E7D5-4A19-9CC6-28B387DF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0FB3CE-D541-4D2E-97E0-086DBE10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526522-55CC-43A9-BDDC-5E80018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62B58D-93C3-48D7-9C6F-3B1B7C33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69B6E8-9DB9-4902-9C6A-FDF6DAFD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9D2351-8861-419B-BCB6-98F7F95B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38EFDF-AD88-46A3-A6F0-1ADB674B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AC5D45-FF67-4B79-8016-0D411F31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4E2265-FE03-4160-9117-3A3CF9FD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4FE83F-E9D3-4EF1-978D-B3CEEF39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B9B289-A74B-4162-955C-C90D8E06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619DCB-C7F5-4304-8E18-74461F9E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14F9AE-709C-4BC8-AF35-4B31BCD4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C74AC7-62CA-43A5-A6A6-419577DF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FE47EF-1869-4359-BFB0-D5842F03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04B54D-9456-43BD-AEF8-2BFC0910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D0C7C9-A4D7-4426-9336-49DCD193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BE3340-8957-4FD7-A044-CFAA3CFC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500143-F8E0-4D92-B14C-2D84FE1B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F565EE-E85A-4844-8FD3-CFE7A0A7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23B88A4-69FD-4692-B924-C71FA827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CB73CA4-5284-4EF7-B7B1-917BBEAE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887F905-CC53-4EE2-915D-BAC5BD0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BA274F-9C8B-4F7B-B216-8C682CA3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83E7028-48AF-4CC9-9949-94397D2A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7461403-FAB0-4723-B325-4169FF5E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F54B56-649B-40DE-BC2E-911BC77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AA0A09-AD45-4F3F-A926-3A45AE5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BA9C038-EB13-4EBA-8B9F-54F8A47E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ED06DDC-F096-4447-A485-4EEB460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38CCB0-4898-4EB2-8852-3764A9C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B50803-4CB8-49C3-A1BD-1F629250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E04B88-9FC8-4BCE-800A-12151911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FB14C1-23AE-4CEB-A070-33EFB51D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EEE522-31A0-4A68-B0D1-3BEC6F43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EF395E-FE65-49C5-856E-AEFF31B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9D2EA4-B972-4C57-AC84-45BB609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994FE9E-602F-4167-878E-0285101D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CFB9DF-BA45-4E8C-BBC3-4AAD17B7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BA74E5-42DF-4D09-98D1-64C2AEFF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254575-20A2-4DB7-A535-691229A9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93359E-59AC-4021-99D1-98CC4AA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B90164D-0955-40B1-BF04-11B1A453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2F70F3-F387-4EA4-A646-15EE7FFF3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444F1C-264C-4126-ADC9-AA33869CA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C8AE-260A-44CE-8EC0-C7F357A16AA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74FC11-BD85-4156-B125-A54DB34C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C3041D-2129-4B98-B6FA-9731F361C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E8D8-68CC-499E-BEBA-7555B7B8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anadolu.edu.tr/ongere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D10429-20C6-454A-ACFC-8654BEE7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6414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Breast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Network (CNN)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82C7065-2606-460B-B351-F08BEADB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069" y="3788229"/>
            <a:ext cx="11573691" cy="1685109"/>
          </a:xfrm>
        </p:spPr>
        <p:txBody>
          <a:bodyPr>
            <a:normAutofit fontScale="47500" lnSpcReduction="20000"/>
          </a:bodyPr>
          <a:lstStyle/>
          <a:p>
            <a:r>
              <a:rPr lang="en-US" sz="4800" b="1" dirty="0" err="1">
                <a:hlinkClick r:id="rId2"/>
              </a:rPr>
              <a:t>Prof.Dr</a:t>
            </a:r>
            <a:r>
              <a:rPr lang="en-US" sz="4800" b="1" dirty="0">
                <a:hlinkClick r:id="rId2"/>
              </a:rPr>
              <a:t>. </a:t>
            </a:r>
            <a:r>
              <a:rPr lang="en-US" sz="4800" b="1" dirty="0" err="1">
                <a:hlinkClick r:id="rId2"/>
              </a:rPr>
              <a:t>Ömer</a:t>
            </a:r>
            <a:r>
              <a:rPr lang="en-US" sz="4800" b="1" dirty="0">
                <a:hlinkClick r:id="rId2"/>
              </a:rPr>
              <a:t> </a:t>
            </a:r>
            <a:r>
              <a:rPr lang="en-US" sz="4800" b="1" dirty="0" err="1">
                <a:hlinkClick r:id="rId2"/>
              </a:rPr>
              <a:t>Nezih</a:t>
            </a:r>
            <a:r>
              <a:rPr lang="en-US" sz="4800" b="1" dirty="0">
                <a:hlinkClick r:id="rId2"/>
              </a:rPr>
              <a:t> GEREK</a:t>
            </a:r>
            <a:endParaRPr lang="tr-TR" sz="4800" b="1" dirty="0">
              <a:hlinkClick r:id="rId2"/>
            </a:endParaRPr>
          </a:p>
          <a:p>
            <a:endParaRPr lang="en-US" sz="4800" b="1" dirty="0">
              <a:hlinkClick r:id="rId2"/>
            </a:endParaRPr>
          </a:p>
          <a:p>
            <a:r>
              <a:rPr lang="tr-TR" sz="4500" b="1" dirty="0">
                <a:latin typeface="Arial" panose="020B0604020202020204" pitchFamily="34" charset="0"/>
                <a:cs typeface="Arial" panose="020B0604020202020204" pitchFamily="34" charset="0"/>
              </a:rPr>
              <a:t>EEM 304 </a:t>
            </a:r>
            <a:r>
              <a:rPr lang="tr-TR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tr-TR" sz="45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tr-TR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tr-TR" sz="4500" b="1" dirty="0">
                <a:latin typeface="Arial" panose="020B0604020202020204" pitchFamily="34" charset="0"/>
                <a:cs typeface="Arial" panose="020B0604020202020204" pitchFamily="34" charset="0"/>
              </a:rPr>
              <a:t> Final Project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4200" dirty="0">
                <a:latin typeface="Arial" panose="020B0604020202020204" pitchFamily="34" charset="0"/>
                <a:cs typeface="Arial" panose="020B0604020202020204" pitchFamily="34" charset="0"/>
              </a:rPr>
              <a:t>Mehmet Çağrı Aksoy – Onur Aydın – Umut Can Altın – Halil İbrahim Tetik – Ertuğ Keskin 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A46F0D9-7BF4-4458-8DB0-83C03BFFF8A8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C9EF9-205E-4E92-9D5A-8D2F0F38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6" y="666206"/>
            <a:ext cx="10230394" cy="5510757"/>
          </a:xfrm>
        </p:spPr>
        <p:txBody>
          <a:bodyPr/>
          <a:lstStyle/>
          <a:p>
            <a:r>
              <a:rPr lang="en-US" dirty="0"/>
              <a:t>Consider a 5 x 5 whose image pixel values are 0, 1 and filter matrix 3 x 3 as shown in below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49948F-ABB3-48AA-AE52-ABBA4E76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09" y="1604214"/>
            <a:ext cx="9025588" cy="364957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A0206697-4F3B-40C5-AEDA-8DCB55C82F85}"/>
              </a:ext>
            </a:extLst>
          </p:cNvPr>
          <p:cNvSpPr/>
          <p:nvPr/>
        </p:nvSpPr>
        <p:spPr>
          <a:xfrm>
            <a:off x="1123406" y="5669055"/>
            <a:ext cx="10230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Convolution of an image with different filters can perform operations such as edge detection, blur and sharpen by applying filters.</a:t>
            </a:r>
          </a:p>
        </p:txBody>
      </p:sp>
    </p:spTree>
    <p:extLst>
      <p:ext uri="{BB962C8B-B14F-4D97-AF65-F5344CB8AC3E}">
        <p14:creationId xmlns:p14="http://schemas.microsoft.com/office/powerpoint/2010/main" val="30720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158344-6CBF-406F-A1EC-51FD5CF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Arial" panose="020B0604020202020204" pitchFamily="34" charset="0"/>
              </a:rPr>
              <a:t>Edge</a:t>
            </a:r>
            <a:r>
              <a:rPr lang="tr-TR" dirty="0">
                <a:cs typeface="Arial" panose="020B0604020202020204" pitchFamily="34" charset="0"/>
              </a:rPr>
              <a:t> </a:t>
            </a:r>
            <a:r>
              <a:rPr lang="tr-TR" dirty="0" err="1">
                <a:cs typeface="Arial" panose="020B0604020202020204" pitchFamily="34" charset="0"/>
              </a:rPr>
              <a:t>Detection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5130AEF-BA4B-4AB6-B8B9-8FCECD305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3" y="1690688"/>
            <a:ext cx="8464373" cy="4648028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316A98F-1720-4378-A860-707D51C81F1E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3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25AEE4-0C22-42D5-B9AF-C2ED4575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Fully Connected Layer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F4A5013-76A0-420D-B531-EDEC0BCCA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65" y="1690688"/>
            <a:ext cx="8410869" cy="4554623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F0FF754-6077-4212-893F-A1C57F572E42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C31B2E-9E22-4F9B-94A8-6209EA9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FF3FF31-2F75-4749-89BD-F6EABFB50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538"/>
            <a:ext cx="10515600" cy="3969512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0864AE5-CA66-43AA-8049-F19ACB473FAB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3ED8B2-BDA8-4DBB-8F2A-D206CE3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F0659A-B965-4414-A000-67374558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this Dataset :</a:t>
            </a:r>
            <a:endParaRPr lang="tr-TR" dirty="0"/>
          </a:p>
          <a:p>
            <a:r>
              <a:rPr lang="en-US" dirty="0"/>
              <a:t>This dataset consists of 5547 breast histology images of size 50 x 50 x 3, curated from Andrew </a:t>
            </a:r>
            <a:r>
              <a:rPr lang="en-US" dirty="0" err="1"/>
              <a:t>Janowczyk</a:t>
            </a:r>
            <a:r>
              <a:rPr lang="en-US" dirty="0"/>
              <a:t> website and used for a data science tutorial at </a:t>
            </a:r>
            <a:r>
              <a:rPr lang="en-US" dirty="0" err="1"/>
              <a:t>Epidemium</a:t>
            </a:r>
            <a:r>
              <a:rPr lang="en-US" dirty="0"/>
              <a:t>. The goal is to classify cancerous images (IDC : invasive ductal carcinoma) vs non-IDC images.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10299E1-69A2-46F4-8F1A-96BAB008368D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9F69FA-E587-4B40-AA2F-739DBD36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701DB02-617C-4BDF-A8BB-9D702657CEEB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70EAB4E7-C701-4B35-B2A7-5C7DC704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4" y="1778000"/>
            <a:ext cx="9732171" cy="4351338"/>
          </a:xfrm>
        </p:spPr>
      </p:pic>
    </p:spTree>
    <p:extLst>
      <p:ext uri="{BB962C8B-B14F-4D97-AF65-F5344CB8AC3E}">
        <p14:creationId xmlns:p14="http://schemas.microsoft.com/office/powerpoint/2010/main" val="126375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2F18BB-3B05-42FC-BA61-D89108E9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674F510-ED2F-4B91-AD1A-0CAF2C6E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21" y="2332038"/>
            <a:ext cx="9699358" cy="2707538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3F9727D-4357-4811-8E05-4DC8CAD93369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B78DE-0AE8-4DA1-9AEF-7E5B3FA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A765D53-4278-4C6A-A882-56807A90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" y="3000652"/>
            <a:ext cx="10005274" cy="1498538"/>
          </a:xfrm>
        </p:spPr>
      </p:pic>
    </p:spTree>
    <p:extLst>
      <p:ext uri="{BB962C8B-B14F-4D97-AF65-F5344CB8AC3E}">
        <p14:creationId xmlns:p14="http://schemas.microsoft.com/office/powerpoint/2010/main" val="118560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7F07A1-6213-44A2-8BEF-4553BF57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2BD9B88-13C7-4038-A8BA-88BF6C1D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62" y="2312127"/>
            <a:ext cx="7036476" cy="2812670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1DCCA7F-15A7-4FD6-9040-4A0A3A912A2A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3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95BFAD-4682-45CA-9D61-D3953E8D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773EEB-6DFB-47A4-B195-A5310D1D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3" y="1573371"/>
            <a:ext cx="8014593" cy="4392120"/>
          </a:xfrm>
        </p:spPr>
      </p:pic>
    </p:spTree>
    <p:extLst>
      <p:ext uri="{BB962C8B-B14F-4D97-AF65-F5344CB8AC3E}">
        <p14:creationId xmlns:p14="http://schemas.microsoft.com/office/powerpoint/2010/main" val="9748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7EBB55-4C90-4E3B-B457-8F22F23F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381834-518B-4445-9F12-E11BB145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sub-field of machine learning dealing with algorithms inspired by the structure and function of the brain called artificial neural networks.</a:t>
            </a:r>
            <a:endParaRPr lang="tr-TR" dirty="0"/>
          </a:p>
          <a:p>
            <a:endParaRPr lang="tr-TR" dirty="0"/>
          </a:p>
          <a:p>
            <a:r>
              <a:rPr lang="en-US" dirty="0"/>
              <a:t> In other words, It mirrors the functioning of our brains.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DC70B4F-5BC0-4C8E-9582-A315ACE69473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6C5549-E3A9-4A54-A302-42087F63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66" y="875211"/>
            <a:ext cx="7578633" cy="2704012"/>
          </a:xfrm>
        </p:spPr>
        <p:txBody>
          <a:bodyPr>
            <a:noAutofit/>
          </a:bodyPr>
          <a:lstStyle/>
          <a:p>
            <a:r>
              <a:rPr lang="tr-TR" sz="96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FA9172D-5CEF-43C9-85B4-115603DACA6E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F8D188E-8C77-41D5-BE75-05C737B5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102" y="365125"/>
            <a:ext cx="7591697" cy="5434784"/>
          </a:xfrm>
        </p:spPr>
        <p:txBody>
          <a:bodyPr/>
          <a:lstStyle/>
          <a:p>
            <a:r>
              <a:rPr lang="tr-TR" b="1" dirty="0" err="1">
                <a:cs typeface="Arial" panose="020B0604020202020204" pitchFamily="34" charset="0"/>
              </a:rPr>
              <a:t>What</a:t>
            </a:r>
            <a:r>
              <a:rPr lang="tr-TR" b="1" dirty="0">
                <a:cs typeface="Arial" panose="020B0604020202020204" pitchFamily="34" charset="0"/>
              </a:rPr>
              <a:t> </a:t>
            </a:r>
            <a:r>
              <a:rPr lang="tr-TR" b="1" dirty="0" err="1">
                <a:cs typeface="Arial" panose="020B0604020202020204" pitchFamily="34" charset="0"/>
              </a:rPr>
              <a:t>we</a:t>
            </a:r>
            <a:r>
              <a:rPr lang="tr-TR" b="1" dirty="0">
                <a:cs typeface="Arial" panose="020B0604020202020204" pitchFamily="34" charset="0"/>
              </a:rPr>
              <a:t> </a:t>
            </a:r>
            <a:r>
              <a:rPr lang="tr-TR" b="1" dirty="0" err="1">
                <a:cs typeface="Arial" panose="020B0604020202020204" pitchFamily="34" charset="0"/>
              </a:rPr>
              <a:t>need</a:t>
            </a:r>
            <a:r>
              <a:rPr lang="tr-TR" b="1" dirty="0">
                <a:cs typeface="Arial" panose="020B0604020202020204" pitchFamily="34" charset="0"/>
              </a:rPr>
              <a:t> ?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D40E3F5-3600-4274-B3E8-472C5AA7B724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87A7CC-5FD5-4C9C-B4D8-961AAFD0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875846"/>
          </a:xfrm>
        </p:spPr>
        <p:txBody>
          <a:bodyPr/>
          <a:lstStyle/>
          <a:p>
            <a:r>
              <a:rPr lang="tr-TR" dirty="0" err="1"/>
              <a:t>Neural</a:t>
            </a:r>
            <a:r>
              <a:rPr lang="tr-TR" dirty="0"/>
              <a:t> Networks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B9D899-AC9C-4549-9796-9A5DB5C2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2603530"/>
            <a:ext cx="10468708" cy="336338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7903D11-AAC0-40EA-8D60-46DD36D9D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r="74377" b="20041"/>
          <a:stretch/>
        </p:blipFill>
        <p:spPr>
          <a:xfrm>
            <a:off x="3777405" y="4883002"/>
            <a:ext cx="2240720" cy="173648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1DEEEC5-F6BB-47C3-95CC-9483A2B3C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5" y="5351100"/>
            <a:ext cx="5521067" cy="615812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6859208-1669-4F6D-A62B-8A4DC826FF69}"/>
              </a:ext>
            </a:extLst>
          </p:cNvPr>
          <p:cNvSpPr/>
          <p:nvPr/>
        </p:nvSpPr>
        <p:spPr>
          <a:xfrm>
            <a:off x="3409405" y="1562776"/>
            <a:ext cx="84103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diagram below shows a simple network. The linear combination of the weights, inputs, and bias form the input h, which passes through the activation function f(h), giving the final output, labeled y.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BF76D09-0B35-4B5B-80FA-EFE5D3D0FA7C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5880AE-D27F-4149-9CF5-731B391B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Linear/Logistic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D725DD-619E-4134-958B-8C60C39C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We cannot start deep learning without  linear and logistics regression which is the basis of deep learning.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en-US" dirty="0"/>
              <a:t>that allows us to </a:t>
            </a:r>
            <a:r>
              <a:rPr lang="en-US" dirty="0" err="1"/>
              <a:t>summarise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1D08D2-B536-43F5-A47D-2E4CD56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4" y="2377640"/>
            <a:ext cx="5144044" cy="41152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69DB939-8287-4402-B0D9-2475BE0C1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367" r="1" b="-367"/>
          <a:stretch/>
        </p:blipFill>
        <p:spPr>
          <a:xfrm>
            <a:off x="5982244" y="2527668"/>
            <a:ext cx="5771862" cy="364929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B5248BF-DA82-4837-ACD4-6393C891BDF2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78EBF1-1484-4882-AA03-3998AF63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E00036-F4AA-4756-AABD-694B2AD2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/>
          <a:lstStyle/>
          <a:p>
            <a:r>
              <a:rPr lang="en-US" dirty="0"/>
              <a:t>Activation functions are functions that decide, given the inputs into the node, what should be the node’s output? </a:t>
            </a:r>
            <a:endParaRPr lang="tr-TR" dirty="0"/>
          </a:p>
          <a:p>
            <a:r>
              <a:rPr lang="en-US" dirty="0"/>
              <a:t>One of the simplest activation functions is the </a:t>
            </a:r>
            <a:r>
              <a:rPr lang="en-US" b="1" dirty="0"/>
              <a:t>Heaviside step function</a:t>
            </a:r>
            <a:r>
              <a:rPr lang="en-US" dirty="0"/>
              <a:t>. This function returns a </a:t>
            </a:r>
            <a:r>
              <a:rPr lang="en-US" b="1" dirty="0"/>
              <a:t>0</a:t>
            </a:r>
            <a:r>
              <a:rPr lang="en-US" dirty="0"/>
              <a:t> if the linear combination is less than 0. It returns a </a:t>
            </a:r>
            <a:r>
              <a:rPr lang="en-US" b="1" dirty="0"/>
              <a:t>1</a:t>
            </a:r>
            <a:r>
              <a:rPr lang="en-US" dirty="0"/>
              <a:t> if the linear combination is positive or equal to zero.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117268-D2F8-4929-B93F-8ACF49337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9" y="4307793"/>
            <a:ext cx="4727841" cy="132556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F64876B-1F62-4C90-A886-59A7C7711694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0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5C0B2B-16AD-4809-960E-275F0984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Arial" panose="020B0604020202020204" pitchFamily="34" charset="0"/>
              </a:rPr>
              <a:t>Other</a:t>
            </a:r>
            <a:r>
              <a:rPr lang="tr-TR" dirty="0">
                <a:cs typeface="Arial" panose="020B0604020202020204" pitchFamily="34" charset="0"/>
              </a:rPr>
              <a:t> </a:t>
            </a:r>
            <a:r>
              <a:rPr lang="tr-TR" dirty="0" err="1">
                <a:cs typeface="Arial" panose="020B0604020202020204" pitchFamily="34" charset="0"/>
              </a:rPr>
              <a:t>Activation</a:t>
            </a:r>
            <a:r>
              <a:rPr lang="tr-TR" dirty="0">
                <a:cs typeface="Arial" panose="020B0604020202020204" pitchFamily="34" charset="0"/>
              </a:rPr>
              <a:t> </a:t>
            </a:r>
            <a:r>
              <a:rPr lang="tr-TR" dirty="0" err="1">
                <a:cs typeface="Arial" panose="020B0604020202020204" pitchFamily="34" charset="0"/>
              </a:rPr>
              <a:t>Functions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3C4BF8C-9EBB-43A9-8463-01296B3B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6" y="2430660"/>
            <a:ext cx="11268008" cy="2704322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18CFACD-124C-4556-AE63-475C74B8B5E3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1B89F701-845B-4811-AE85-F52B0CE4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478302"/>
            <a:ext cx="10664483" cy="5698661"/>
          </a:xfrm>
        </p:spPr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of transfer </a:t>
            </a:r>
            <a:r>
              <a:rPr lang="tr-TR" dirty="0" err="1"/>
              <a:t>function</a:t>
            </a:r>
            <a:r>
              <a:rPr lang="tr-TR" dirty="0"/>
              <a:t>:</a:t>
            </a:r>
          </a:p>
          <a:p>
            <a:endParaRPr lang="en-US" dirty="0"/>
          </a:p>
        </p:txBody>
      </p:sp>
      <p:pic>
        <p:nvPicPr>
          <p:cNvPr id="11" name="İçerik Yer Tutucusu 8">
            <a:extLst>
              <a:ext uri="{FF2B5EF4-FFF2-40B4-BE49-F238E27FC236}">
                <a16:creationId xmlns:a16="http://schemas.microsoft.com/office/drawing/2014/main" id="{E16CB731-687F-4620-A09B-1CA4F9AE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1303379"/>
            <a:ext cx="9964988" cy="470507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627543E-C8A5-4FA1-BCD1-5BD83CB48395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7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C5303E-C87E-44E4-8296-23D008E2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9336"/>
            <a:ext cx="10515601" cy="483961"/>
          </a:xfrm>
        </p:spPr>
        <p:txBody>
          <a:bodyPr>
            <a:normAutofit fontScale="90000"/>
          </a:bodyPr>
          <a:lstStyle/>
          <a:p>
            <a:r>
              <a:rPr lang="tr-TR" b="1"/>
              <a:t>Convolutional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br>
              <a:rPr lang="tr-TR" b="1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188AFD-D375-49DD-BC5B-36E770EE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005840"/>
            <a:ext cx="10752909" cy="5171123"/>
          </a:xfrm>
        </p:spPr>
        <p:txBody>
          <a:bodyPr/>
          <a:lstStyle/>
          <a:p>
            <a:r>
              <a:rPr lang="en-US" dirty="0"/>
              <a:t>Convolution is the first layer to extract features from an input image.</a:t>
            </a:r>
            <a:r>
              <a:rPr lang="tr-TR" dirty="0"/>
              <a:t> 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/>
              <a:t>Convolution preserves the relationship between pixels by learning image features using small squares of input data. </a:t>
            </a:r>
            <a:endParaRPr lang="tr-TR" dirty="0"/>
          </a:p>
          <a:p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5E8219-541A-4372-9AA6-F5E2FC9623A0}"/>
              </a:ext>
            </a:extLst>
          </p:cNvPr>
          <p:cNvSpPr txBox="1"/>
          <p:nvPr/>
        </p:nvSpPr>
        <p:spPr>
          <a:xfrm>
            <a:off x="9366070" y="0"/>
            <a:ext cx="3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EEM305 </a:t>
            </a:r>
            <a:r>
              <a:rPr lang="tr-TR" dirty="0" err="1"/>
              <a:t>Signals</a:t>
            </a:r>
            <a:r>
              <a:rPr lang="tr-TR" dirty="0"/>
              <a:t> &amp; </a:t>
            </a:r>
            <a:r>
              <a:rPr lang="tr-TR" dirty="0" err="1"/>
              <a:t>Systems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E2261B6-EB8B-4375-B003-7CD4E5E7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18" y="2290078"/>
            <a:ext cx="7737564" cy="40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445</Words>
  <Application>Microsoft Office PowerPoint</Application>
  <PresentationFormat>Geniş ekran</PresentationFormat>
  <Paragraphs>48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Breast Cancer Detection with Convolutional Neural Network (CNN)</vt:lpstr>
      <vt:lpstr>Introduction</vt:lpstr>
      <vt:lpstr>What we need ?</vt:lpstr>
      <vt:lpstr>Neural Networks</vt:lpstr>
      <vt:lpstr>Linear/Logistic Regression </vt:lpstr>
      <vt:lpstr>Activation Functions</vt:lpstr>
      <vt:lpstr>Other Activation Functions</vt:lpstr>
      <vt:lpstr>PowerPoint Sunusu</vt:lpstr>
      <vt:lpstr>Convolutional Layer </vt:lpstr>
      <vt:lpstr>PowerPoint Sunusu</vt:lpstr>
      <vt:lpstr>Edge Detection</vt:lpstr>
      <vt:lpstr>Fully Connected Layer</vt:lpstr>
      <vt:lpstr>Dataset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with Convolutional Neural Network (CNN)</dc:title>
  <dc:creator>Mehmet Çağrı Aksoy</dc:creator>
  <cp:lastModifiedBy>Mehmet Çağrı Aksoy</cp:lastModifiedBy>
  <cp:revision>19</cp:revision>
  <dcterms:created xsi:type="dcterms:W3CDTF">2019-01-07T17:51:27Z</dcterms:created>
  <dcterms:modified xsi:type="dcterms:W3CDTF">2019-01-09T11:36:05Z</dcterms:modified>
</cp:coreProperties>
</file>